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Ex2.xml" ContentType="application/vnd.ms-office.chartex+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Ex3.xml" ContentType="application/vnd.ms-office.chartex+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charts/chartEx4.xml" ContentType="application/vnd.ms-office.chartex+xml"/>
  <Override PartName="/ppt/charts/style14.xml" ContentType="application/vnd.ms-office.chartstyle+xml"/>
  <Override PartName="/ppt/charts/colors14.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8.xml" ContentType="application/vnd.openxmlformats-officedocument.presentationml.notesSlide+xml"/>
  <Override PartName="/ppt/charts/chartEx5.xml" ContentType="application/vnd.ms-office.chartex+xml"/>
  <Override PartName="/ppt/charts/style17.xml" ContentType="application/vnd.ms-office.chartstyle+xml"/>
  <Override PartName="/ppt/charts/colors17.xml" ContentType="application/vnd.ms-office.chartcolorstyle+xml"/>
  <Override PartName="/ppt/notesSlides/notesSlide19.xml" ContentType="application/vnd.openxmlformats-officedocument.presentationml.notesSlide+xml"/>
  <Override PartName="/ppt/charts/chartEx6.xml" ContentType="application/vnd.ms-office.chartex+xml"/>
  <Override PartName="/ppt/charts/style18.xml" ContentType="application/vnd.ms-office.chartstyle+xml"/>
  <Override PartName="/ppt/charts/colors18.xml" ContentType="application/vnd.ms-office.chartcolorstyle+xml"/>
  <Override PartName="/ppt/notesSlides/notesSlide20.xml" ContentType="application/vnd.openxmlformats-officedocument.presentationml.notesSlide+xml"/>
  <Override PartName="/ppt/charts/chart13.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4.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3.xml" ContentType="application/vnd.openxmlformats-officedocument.presentationml.notesSlide+xml"/>
  <Override PartName="/ppt/charts/chart15.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4.xml" ContentType="application/vnd.openxmlformats-officedocument.presentationml.notesSlide+xml"/>
  <Override PartName="/ppt/charts/chartEx7.xml" ContentType="application/vnd.ms-office.chartex+xml"/>
  <Override PartName="/ppt/charts/style22.xml" ContentType="application/vnd.ms-office.chartstyle+xml"/>
  <Override PartName="/ppt/charts/colors22.xml" ContentType="application/vnd.ms-office.chartcolorstyle+xml"/>
  <Override PartName="/ppt/notesSlides/notesSlide25.xml" ContentType="application/vnd.openxmlformats-officedocument.presentationml.notesSlide+xml"/>
  <Override PartName="/ppt/charts/chartEx8.xml" ContentType="application/vnd.ms-office.chartex+xml"/>
  <Override PartName="/ppt/charts/style23.xml" ContentType="application/vnd.ms-office.chartstyle+xml"/>
  <Override PartName="/ppt/charts/colors23.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3.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8.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0.xml" ContentType="application/vnd.openxmlformats-officedocument.presentationml.notesSlide+xml"/>
  <Override PartName="/ppt/charts/chart19.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1.xml" ContentType="application/vnd.openxmlformats-officedocument.presentationml.notesSlide+xml"/>
  <Override PartName="/ppt/charts/chart20.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2.xml" ContentType="application/vnd.openxmlformats-officedocument.presentationml.notesSlide+xml"/>
  <Override PartName="/ppt/charts/chart21.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30.xml" ContentType="application/vnd.ms-office.chartstyle+xml"/>
  <Override PartName="/ppt/charts/colors30.xml" ContentType="application/vnd.ms-office.chartcolorstyle+xml"/>
  <Override PartName="/ppt/drawings/drawing4.xml" ContentType="application/vnd.openxmlformats-officedocument.drawingml.chartshapes+xml"/>
  <Override PartName="/ppt/notesSlides/notesSlide35.xml" ContentType="application/vnd.openxmlformats-officedocument.presentationml.notesSlide+xml"/>
  <Override PartName="/ppt/charts/chart23.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6.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0.xml" ContentType="application/vnd.openxmlformats-officedocument.presentationml.notesSlide+xml"/>
  <Override PartName="/ppt/charts/chart27.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41.xml" ContentType="application/vnd.openxmlformats-officedocument.presentationml.notesSlide+xml"/>
  <Override PartName="/ppt/charts/chart28.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2.xml" ContentType="application/vnd.openxmlformats-officedocument.presentationml.notesSlide+xml"/>
  <Override PartName="/ppt/charts/chart2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30.xml" ContentType="application/vnd.openxmlformats-officedocument.drawingml.chart+xml"/>
  <Override PartName="/ppt/charts/style38.xml" ContentType="application/vnd.ms-office.chartstyle+xml"/>
  <Override PartName="/ppt/charts/colors38.xml" ContentType="application/vnd.ms-office.chartcolorstyle+xml"/>
  <Override PartName="/ppt/drawings/drawing5.xml" ContentType="application/vnd.openxmlformats-officedocument.drawingml.chartshapes+xml"/>
  <Override PartName="/ppt/notesSlides/notesSlide45.xml" ContentType="application/vnd.openxmlformats-officedocument.presentationml.notesSlide+xml"/>
  <Override PartName="/ppt/charts/chart31.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6.xml" ContentType="application/vnd.openxmlformats-officedocument.presentationml.notesSlide+xml"/>
  <Override PartName="/ppt/charts/chart32.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3"/>
  </p:sldMasterIdLst>
  <p:notesMasterIdLst>
    <p:notesMasterId r:id="rId51"/>
  </p:notesMasterIdLst>
  <p:sldIdLst>
    <p:sldId id="467" r:id="rId4"/>
    <p:sldId id="515" r:id="rId5"/>
    <p:sldId id="469" r:id="rId6"/>
    <p:sldId id="518" r:id="rId7"/>
    <p:sldId id="260" r:id="rId8"/>
    <p:sldId id="511" r:id="rId9"/>
    <p:sldId id="470" r:id="rId10"/>
    <p:sldId id="471" r:id="rId11"/>
    <p:sldId id="472" r:id="rId12"/>
    <p:sldId id="474" r:id="rId13"/>
    <p:sldId id="509" r:id="rId14"/>
    <p:sldId id="475" r:id="rId15"/>
    <p:sldId id="477" r:id="rId16"/>
    <p:sldId id="517" r:id="rId17"/>
    <p:sldId id="476" r:id="rId18"/>
    <p:sldId id="478" r:id="rId19"/>
    <p:sldId id="479" r:id="rId20"/>
    <p:sldId id="481" r:id="rId21"/>
    <p:sldId id="480" r:id="rId22"/>
    <p:sldId id="482" r:id="rId23"/>
    <p:sldId id="510" r:id="rId24"/>
    <p:sldId id="484" r:id="rId25"/>
    <p:sldId id="485" r:id="rId26"/>
    <p:sldId id="487" r:id="rId27"/>
    <p:sldId id="486" r:id="rId28"/>
    <p:sldId id="512" r:id="rId29"/>
    <p:sldId id="488" r:id="rId30"/>
    <p:sldId id="489" r:id="rId31"/>
    <p:sldId id="490" r:id="rId32"/>
    <p:sldId id="491" r:id="rId33"/>
    <p:sldId id="492" r:id="rId34"/>
    <p:sldId id="493" r:id="rId35"/>
    <p:sldId id="494" r:id="rId36"/>
    <p:sldId id="495" r:id="rId37"/>
    <p:sldId id="496" r:id="rId38"/>
    <p:sldId id="506" r:id="rId39"/>
    <p:sldId id="497" r:id="rId40"/>
    <p:sldId id="507" r:id="rId41"/>
    <p:sldId id="499" r:id="rId42"/>
    <p:sldId id="500" r:id="rId43"/>
    <p:sldId id="501" r:id="rId44"/>
    <p:sldId id="502" r:id="rId45"/>
    <p:sldId id="503" r:id="rId46"/>
    <p:sldId id="505" r:id="rId47"/>
    <p:sldId id="513" r:id="rId48"/>
    <p:sldId id="514" r:id="rId49"/>
    <p:sldId id="504"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B864E2-3C17-E1A5-6188-12F9DB14FFB5}" name="Jessica Star" initials="JS" userId="S::Jessica.Star@cancer.org::84a9c816-24f5-4fa6-bf7d-0887ff5c664c" providerId="AD"/>
  <p188:author id="{866BC4FF-DBA6-7FBB-7867-78679B3C2B15}" name="Priti Bandi" initials="PB" userId="S::Priti.Bandi@cancer.org::7ea28a8d-0b7d-4d22-950c-41067308c2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BED3"/>
    <a:srgbClr val="C5E5ED"/>
    <a:srgbClr val="31859C"/>
    <a:srgbClr val="2746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3DDD0B-5FFD-4ACB-8D55-F4E3FA46C7B5}" v="1" dt="2025-03-31T20:58:33.0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89" autoAdjust="0"/>
    <p:restoredTop sz="76209" autoAdjust="0"/>
  </p:normalViewPr>
  <p:slideViewPr>
    <p:cSldViewPr snapToGrid="0">
      <p:cViewPr varScale="1">
        <p:scale>
          <a:sx n="77" d="100"/>
          <a:sy n="77" d="100"/>
        </p:scale>
        <p:origin x="12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microsoft.com/office/2018/10/relationships/authors" Target="author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5/Analysis%20and%20Additional%20Documents%20(Prior%20to%20Corp%20Comm)/CPED%202025-2025%20Slide%20Deck%20Dat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5/Corporate%20Communications/Layout%205/CPED%202025-2026_Tables_Figures%20Final.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2.xml"/></Relationships>
</file>

<file path=ppt/charts/_rels/chart11.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5/Analysis%20and%20Additional%20Documents%20(Prior%20to%20Corp%20Comm)/CPED%202025-2025%20Slide%20Deck%20Data.xlsx" TargetMode="External"/><Relationship Id="rId2" Type="http://schemas.microsoft.com/office/2011/relationships/chartColorStyle" Target="colors15.xml"/><Relationship Id="rId1" Type="http://schemas.microsoft.com/office/2011/relationships/chartStyle" Target="style15.xml"/></Relationships>
</file>

<file path=ppt/charts/_rels/chart12.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5/Final%20CPED%20Files/CPED%202025-2025%20Slide%20Deck%20Data.xlsx" TargetMode="External"/><Relationship Id="rId2" Type="http://schemas.microsoft.com/office/2011/relationships/chartColorStyle" Target="colors16.xml"/><Relationship Id="rId1" Type="http://schemas.microsoft.com/office/2011/relationships/chartStyle" Target="style16.xml"/></Relationships>
</file>

<file path=ppt/charts/_rels/chart13.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5/Analysis%20and%20Additional%20Documents%20(Prior%20to%20Corp%20Comm)/CPED%202025-2025%20Slide%20Deck%20Data.xlsx" TargetMode="External"/><Relationship Id="rId2" Type="http://schemas.microsoft.com/office/2011/relationships/chartColorStyle" Target="colors19.xml"/><Relationship Id="rId1" Type="http://schemas.microsoft.com/office/2011/relationships/chartStyle" Target="style19.xml"/></Relationships>
</file>

<file path=ppt/charts/_rels/chart14.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5/Analysis%20and%20Additional%20Documents%20(Prior%20to%20Corp%20Comm)/CPED%202025-2025%20Slide%20Deck%20Data.xlsx" TargetMode="External"/><Relationship Id="rId2" Type="http://schemas.microsoft.com/office/2011/relationships/chartColorStyle" Target="colors20.xml"/><Relationship Id="rId1" Type="http://schemas.microsoft.com/office/2011/relationships/chartStyle" Target="style20.xml"/></Relationships>
</file>

<file path=ppt/charts/_rels/chart15.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5/Analysis%20and%20Additional%20Documents%20(Prior%20to%20Corp%20Comm)/CPED%202025-2025%20Slide%20Deck%20Data.xlsx" TargetMode="External"/><Relationship Id="rId2" Type="http://schemas.microsoft.com/office/2011/relationships/chartColorStyle" Target="colors21.xml"/><Relationship Id="rId1" Type="http://schemas.microsoft.com/office/2011/relationships/chartStyle" Target="style21.xml"/></Relationships>
</file>

<file path=ppt/charts/_rels/chart16.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5/Corporate%20Communications/Layout%205/CPED%202025-2026_Tables_Figures%20Final.xlsx" TargetMode="External"/><Relationship Id="rId2" Type="http://schemas.microsoft.com/office/2011/relationships/chartColorStyle" Target="colors24.xml"/><Relationship Id="rId1" Type="http://schemas.microsoft.com/office/2011/relationships/chartStyle" Target="style24.xml"/></Relationships>
</file>

<file path=ppt/charts/_rels/chart17.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5/Corporate%20Communications/Layout%205/CPED%202025-2026_Tables_Figures%20Final.xlsx" TargetMode="Externa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3.xml"/></Relationships>
</file>

<file path=ppt/charts/_rels/chart18.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5/Corporate%20Communications/Layout%205/CPED%202025-2026_Tables_Figures%20Final.xlsx" TargetMode="External"/><Relationship Id="rId2" Type="http://schemas.microsoft.com/office/2011/relationships/chartColorStyle" Target="colors26.xml"/><Relationship Id="rId1" Type="http://schemas.microsoft.com/office/2011/relationships/chartStyle" Target="style26.xml"/></Relationships>
</file>

<file path=ppt/charts/_rels/chart19.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5/Analysis%20and%20Additional%20Documents/CPED%202025-2025%20Slide%20Deck%20Data.xlsx" TargetMode="External"/><Relationship Id="rId2" Type="http://schemas.microsoft.com/office/2011/relationships/chartColorStyle" Target="colors27.xml"/><Relationship Id="rId1" Type="http://schemas.microsoft.com/office/2011/relationships/chartStyle" Target="style27.xml"/></Relationships>
</file>

<file path=ppt/charts/_rels/chart2.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5/Final%20CPED%20Files/CPED%202025-2025%20Slide%20Deck%20Data.xlsx" TargetMode="External"/><Relationship Id="rId2" Type="http://schemas.microsoft.com/office/2011/relationships/chartColorStyle" Target="colors3.xml"/><Relationship Id="rId1" Type="http://schemas.microsoft.com/office/2011/relationships/chartStyle" Target="style3.xml"/></Relationships>
</file>

<file path=ppt/charts/_rels/chart20.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5/Analysis%20and%20Additional%20Documents%20(Prior%20to%20Corp%20Comm)/CPED%202025-2025%20Slide%20Deck%20Data.xlsx" TargetMode="External"/><Relationship Id="rId2" Type="http://schemas.microsoft.com/office/2011/relationships/chartColorStyle" Target="colors28.xml"/><Relationship Id="rId1" Type="http://schemas.microsoft.com/office/2011/relationships/chartStyle" Target="style28.xml"/></Relationships>
</file>

<file path=ppt/charts/_rels/chart21.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5/Analysis%20and%20Additional%20Documents/CPED%202025-2025%20Slide%20Deck%20Data.xlsx" TargetMode="External"/><Relationship Id="rId2" Type="http://schemas.microsoft.com/office/2011/relationships/chartColorStyle" Target="colors29.xml"/><Relationship Id="rId1" Type="http://schemas.microsoft.com/office/2011/relationships/chartStyle" Target="style29.xml"/></Relationships>
</file>

<file path=ppt/charts/_rels/chart22.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5/Corporate%20Communications/Layout%205/CPED%202025-2026_Tables_Figures%20Final.xlsx" TargetMode="Externa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chartUserShapes" Target="../drawings/drawing4.xml"/></Relationships>
</file>

<file path=ppt/charts/_rels/chart23.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5/Analysis%20and%20Additional%20Documents/CPED%202025-2025%20Slide%20Deck%20Data.xlsx" TargetMode="External"/><Relationship Id="rId2" Type="http://schemas.microsoft.com/office/2011/relationships/chartColorStyle" Target="colors31.xml"/><Relationship Id="rId1" Type="http://schemas.microsoft.com/office/2011/relationships/chartStyle" Target="style31.xml"/></Relationships>
</file>

<file path=ppt/charts/_rels/chart24.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5/Analysis%20and%20Additional%20Documents%20(Prior%20to%20Corp%20Comm)/CPED%202025-2025%20Slide%20Deck%20Data.xlsx" TargetMode="External"/><Relationship Id="rId2" Type="http://schemas.microsoft.com/office/2011/relationships/chartColorStyle" Target="colors32.xml"/><Relationship Id="rId1" Type="http://schemas.microsoft.com/office/2011/relationships/chartStyle" Target="style32.xml"/></Relationships>
</file>

<file path=ppt/charts/_rels/chart25.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5/Analysis%20and%20Additional%20Documents/CPED%202025-2025%20Slide%20Deck%20Data.xlsx" TargetMode="External"/><Relationship Id="rId2" Type="http://schemas.microsoft.com/office/2011/relationships/chartColorStyle" Target="colors33.xml"/><Relationship Id="rId1" Type="http://schemas.microsoft.com/office/2011/relationships/chartStyle" Target="style33.xml"/></Relationships>
</file>

<file path=ppt/charts/_rels/chart26.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5/Corporate%20Communications/Layout%205/CPED%202025-2026_Tables_Figures%20Final.xlsx" TargetMode="External"/><Relationship Id="rId2" Type="http://schemas.microsoft.com/office/2011/relationships/chartColorStyle" Target="colors34.xml"/><Relationship Id="rId1" Type="http://schemas.microsoft.com/office/2011/relationships/chartStyle" Target="style34.xml"/></Relationships>
</file>

<file path=ppt/charts/_rels/chart27.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5/Analysis%20and%20Additional%20Documents%20(Prior%20to%20Corp%20Comm)/CPED%202025-2025%20Slide%20Deck%20Data.xlsx" TargetMode="External"/><Relationship Id="rId2" Type="http://schemas.microsoft.com/office/2011/relationships/chartColorStyle" Target="colors35.xml"/><Relationship Id="rId1" Type="http://schemas.microsoft.com/office/2011/relationships/chartStyle" Target="style35.xml"/></Relationships>
</file>

<file path=ppt/charts/_rels/chart28.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5/Analysis%20and%20Additional%20Documents%20(Prior%20to%20Corp%20Comm)/CPED%202025-2025%20Slide%20Deck%20Data.xlsx" TargetMode="External"/><Relationship Id="rId2" Type="http://schemas.microsoft.com/office/2011/relationships/chartColorStyle" Target="colors36.xml"/><Relationship Id="rId1" Type="http://schemas.microsoft.com/office/2011/relationships/chartStyle" Target="style36.xml"/></Relationships>
</file>

<file path=ppt/charts/_rels/chart29.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5/Analysis%20and%20Additional%20Documents/CPED%202025-2025%20Slide%20Deck%20Data.xlsx" TargetMode="External"/><Relationship Id="rId2" Type="http://schemas.microsoft.com/office/2011/relationships/chartColorStyle" Target="colors37.xml"/><Relationship Id="rId1" Type="http://schemas.microsoft.com/office/2011/relationships/chartStyle" Target="style37.xml"/></Relationships>
</file>

<file path=ppt/charts/_rels/chart3.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5/Analysis%20and%20Additional%20Documents%20(Prior%20to%20Corp%20Comm)/CPED%202025-2025%20Slide%20Deck%20Data.xlsx" TargetMode="External"/><Relationship Id="rId2" Type="http://schemas.microsoft.com/office/2011/relationships/chartColorStyle" Target="colors4.xml"/><Relationship Id="rId1" Type="http://schemas.microsoft.com/office/2011/relationships/chartStyle" Target="style4.xml"/></Relationships>
</file>

<file path=ppt/charts/_rels/chart30.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5/Analysis%20and%20Additional%20Documents%20(Prior%20to%20Corp%20Comm)/CPED%202025-2025%20Slide%20Deck%20Data.xlsx" TargetMode="Externa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chartUserShapes" Target="../drawings/drawing5.xml"/></Relationships>
</file>

<file path=ppt/charts/_rels/chart31.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5/Analysis%20and%20Additional%20Documents%20(Prior%20to%20Corp%20Comm)/CPED%202025-2025%20Slide%20Deck%20Data.xlsx" TargetMode="External"/><Relationship Id="rId2" Type="http://schemas.microsoft.com/office/2011/relationships/chartColorStyle" Target="colors39.xml"/><Relationship Id="rId1" Type="http://schemas.microsoft.com/office/2011/relationships/chartStyle" Target="style39.xml"/></Relationships>
</file>

<file path=ppt/charts/_rels/chart32.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5/Analysis%20and%20Additional%20Documents/CPED%202025-2025%20Slide%20Deck%20Data.xlsx" TargetMode="External"/><Relationship Id="rId2" Type="http://schemas.microsoft.com/office/2011/relationships/chartColorStyle" Target="colors40.xml"/><Relationship Id="rId1" Type="http://schemas.microsoft.com/office/2011/relationships/chartStyle" Target="style40.xml"/></Relationships>
</file>

<file path=ppt/charts/_rels/chart4.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5/Corporate%20Communications/Layout%205/CPED%202025-2026_Tables_Figures%20Final.xlsx" TargetMode="External"/><Relationship Id="rId2" Type="http://schemas.microsoft.com/office/2011/relationships/chartColorStyle" Target="colors5.xml"/><Relationship Id="rId1" Type="http://schemas.microsoft.com/office/2011/relationships/chartStyle" Target="style5.xml"/></Relationships>
</file>

<file path=ppt/charts/_rels/chart5.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5/Analysis%20and%20Additional%20Documents%20(Prior%20to%20Corp%20Comm)/CPED%202025-2025%20Slide%20Deck%20Data.xlsx" TargetMode="External"/><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5/Corporate%20Communications/Layout%205/CPED%202025-2026_Tables_Figures%20Final.xlsx" TargetMode="External"/><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5/Final%20CPED%20Files/CPED%202025-2025%20Slide%20Deck%20Data.xlsx"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5/Analysis%20and%20Additional%20Documents%20(Prior%20to%20Corp%20Comm)/CPED%202025-2025%20Slide%20Deck%20Data.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5/Final%20CPED%20Files/CPED%202025-2025%20Slide%20Deck%20Data.xlsx" TargetMode="External"/><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https://americancancer.sharepoint.com/sites/Discovery-SurveillanceHealthEquity/Shared%20Documents/FileShares/_Facts%20&amp;%20Figures/CPED/CPED%202025/Corporate%20Communications/Layout%205/CPED%202025-2026_Tables_Figures%20Final.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oleObject" Target="https://americancancer.sharepoint.com/sites/Discovery-SurveillanceHealthEquity/Shared%20Documents/FileShares/_Facts%20&amp;%20Figures/CPED/CPED%202025/Final%20CPED%20Files/CPED%202025-2025%20Slide%20Deck%20Data.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oleObject" Target="https://americancancer.sharepoint.com/sites/Discovery-SurveillanceHealthEquity/Shared%20Documents/FileShares/_Facts%20&amp;%20Figures/CPED/CPED%202025/Final%20CPED%20Files/CPED%202025-2025%20Slide%20Deck%20Data.xlsx"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14.xml"/><Relationship Id="rId2" Type="http://schemas.microsoft.com/office/2011/relationships/chartStyle" Target="style14.xml"/><Relationship Id="rId1" Type="http://schemas.openxmlformats.org/officeDocument/2006/relationships/oleObject" Target="https://americancancer.sharepoint.com/sites/Discovery-SurveillanceHealthEquity/Shared%20Documents/FileShares/_Facts%20&amp;%20Figures/CPED/CPED%202025/Analysis%20and%20Additional%20Documents%20(Prior%20to%20Corp%20Comm)/CPED%202025-2025%20Slide%20Deck%20Data.xlsx" TargetMode="External"/></Relationships>
</file>

<file path=ppt/charts/_rels/chartEx5.xml.rels><?xml version="1.0" encoding="UTF-8" standalone="yes"?>
<Relationships xmlns="http://schemas.openxmlformats.org/package/2006/relationships"><Relationship Id="rId3" Type="http://schemas.microsoft.com/office/2011/relationships/chartColorStyle" Target="colors17.xml"/><Relationship Id="rId2" Type="http://schemas.microsoft.com/office/2011/relationships/chartStyle" Target="style17.xml"/><Relationship Id="rId1" Type="http://schemas.openxmlformats.org/officeDocument/2006/relationships/oleObject" Target="https://americancancer.sharepoint.com/sites/Discovery-SurveillanceHealthEquity/Shared%20Documents/FileShares/_Facts%20&amp;%20Figures/CPED/CPED%202025/Analysis%20and%20Additional%20Documents%20(Prior%20to%20Corp%20Comm)/CPED%202025-2025%20Slide%20Deck%20Data.xlsx" TargetMode="External"/></Relationships>
</file>

<file path=ppt/charts/_rels/chartEx6.xml.rels><?xml version="1.0" encoding="UTF-8" standalone="yes"?>
<Relationships xmlns="http://schemas.openxmlformats.org/package/2006/relationships"><Relationship Id="rId3" Type="http://schemas.microsoft.com/office/2011/relationships/chartColorStyle" Target="colors18.xml"/><Relationship Id="rId2" Type="http://schemas.microsoft.com/office/2011/relationships/chartStyle" Target="style18.xml"/><Relationship Id="rId1" Type="http://schemas.openxmlformats.org/officeDocument/2006/relationships/oleObject" Target="https://americancancer.sharepoint.com/sites/Discovery-SurveillanceHealthEquity/Shared%20Documents/FileShares/_Facts%20&amp;%20Figures/CPED/CPED%202025/Analysis%20and%20Additional%20Documents%20(Prior%20to%20Corp%20Comm)/CPED%202025-2025%20Slide%20Deck%20Data.xlsx" TargetMode="External"/></Relationships>
</file>

<file path=ppt/charts/_rels/chartEx7.xml.rels><?xml version="1.0" encoding="UTF-8" standalone="yes"?>
<Relationships xmlns="http://schemas.openxmlformats.org/package/2006/relationships"><Relationship Id="rId3" Type="http://schemas.microsoft.com/office/2011/relationships/chartColorStyle" Target="colors22.xml"/><Relationship Id="rId2" Type="http://schemas.microsoft.com/office/2011/relationships/chartStyle" Target="style22.xml"/><Relationship Id="rId1" Type="http://schemas.openxmlformats.org/officeDocument/2006/relationships/oleObject" Target="https://americancancer.sharepoint.com/sites/Discovery-SurveillanceHealthEquity/Shared%20Documents/FileShares/_Facts%20&amp;%20Figures/CPED/CPED%202025/Analysis%20and%20Additional%20Documents%20(Prior%20to%20Corp%20Comm)/CPED%202025-2025%20Slide%20Deck%20Data.xlsx" TargetMode="External"/></Relationships>
</file>

<file path=ppt/charts/_rels/chartEx8.xml.rels><?xml version="1.0" encoding="UTF-8" standalone="yes"?>
<Relationships xmlns="http://schemas.openxmlformats.org/package/2006/relationships"><Relationship Id="rId3" Type="http://schemas.microsoft.com/office/2011/relationships/chartColorStyle" Target="colors23.xml"/><Relationship Id="rId2" Type="http://schemas.microsoft.com/office/2011/relationships/chartStyle" Target="style23.xml"/><Relationship Id="rId1" Type="http://schemas.openxmlformats.org/officeDocument/2006/relationships/oleObject" Target="https://americancancer.sharepoint.com/sites/Discovery-SurveillanceHealthEquity/Shared%20Documents/FileShares/_Facts%20&amp;%20Figures/CPED/CPED%202025/Corporate%20Communications/Layout%205/CPED%202025-2026_Tables_Figures%20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5886262248715"/>
          <c:y val="4.1152263374485597E-2"/>
          <c:w val="0.80512121024242045"/>
          <c:h val="0.79302915418400988"/>
        </c:manualLayout>
      </c:layout>
      <c:lineChart>
        <c:grouping val="standard"/>
        <c:varyColors val="0"/>
        <c:ser>
          <c:idx val="2"/>
          <c:order val="2"/>
          <c:tx>
            <c:strRef>
              <c:f>'Slide #3'!$E$1</c:f>
              <c:strCache>
                <c:ptCount val="1"/>
                <c:pt idx="0">
                  <c:v>Per capita cigarette consumption</c:v>
                </c:pt>
              </c:strCache>
            </c:strRef>
          </c:tx>
          <c:spPr>
            <a:ln w="28575" cap="rnd">
              <a:solidFill>
                <a:schemeClr val="accent3">
                  <a:lumMod val="50000"/>
                </a:schemeClr>
              </a:solidFill>
              <a:round/>
            </a:ln>
            <a:effectLst/>
          </c:spPr>
          <c:marker>
            <c:symbol val="none"/>
          </c:marker>
          <c:cat>
            <c:numRef>
              <c:f>'Slide #3'!$B$2:$B$124</c:f>
              <c:numCache>
                <c:formatCode>General</c:formatCode>
                <c:ptCount val="123"/>
                <c:pt idx="0">
                  <c:v>1900</c:v>
                </c:pt>
                <c:pt idx="10">
                  <c:v>1910</c:v>
                </c:pt>
                <c:pt idx="20">
                  <c:v>1920</c:v>
                </c:pt>
                <c:pt idx="30">
                  <c:v>1930</c:v>
                </c:pt>
                <c:pt idx="40">
                  <c:v>1940</c:v>
                </c:pt>
                <c:pt idx="50">
                  <c:v>1950</c:v>
                </c:pt>
                <c:pt idx="60">
                  <c:v>1960</c:v>
                </c:pt>
                <c:pt idx="70">
                  <c:v>1970</c:v>
                </c:pt>
                <c:pt idx="80">
                  <c:v>1980</c:v>
                </c:pt>
                <c:pt idx="90">
                  <c:v>1990</c:v>
                </c:pt>
                <c:pt idx="100">
                  <c:v>2000</c:v>
                </c:pt>
                <c:pt idx="110">
                  <c:v>2010</c:v>
                </c:pt>
                <c:pt idx="122">
                  <c:v>2022</c:v>
                </c:pt>
              </c:numCache>
            </c:numRef>
          </c:cat>
          <c:val>
            <c:numRef>
              <c:f>'Slide #3'!$E$2:$E$124</c:f>
              <c:numCache>
                <c:formatCode>General</c:formatCode>
                <c:ptCount val="123"/>
                <c:pt idx="0">
                  <c:v>54</c:v>
                </c:pt>
                <c:pt idx="1">
                  <c:v>53</c:v>
                </c:pt>
                <c:pt idx="2">
                  <c:v>60</c:v>
                </c:pt>
                <c:pt idx="3">
                  <c:v>64</c:v>
                </c:pt>
                <c:pt idx="4">
                  <c:v>66</c:v>
                </c:pt>
                <c:pt idx="5">
                  <c:v>70</c:v>
                </c:pt>
                <c:pt idx="6">
                  <c:v>86</c:v>
                </c:pt>
                <c:pt idx="7">
                  <c:v>99</c:v>
                </c:pt>
                <c:pt idx="8">
                  <c:v>105</c:v>
                </c:pt>
                <c:pt idx="9">
                  <c:v>125</c:v>
                </c:pt>
                <c:pt idx="10">
                  <c:v>151</c:v>
                </c:pt>
                <c:pt idx="11">
                  <c:v>173</c:v>
                </c:pt>
                <c:pt idx="12">
                  <c:v>223</c:v>
                </c:pt>
                <c:pt idx="13">
                  <c:v>260</c:v>
                </c:pt>
                <c:pt idx="14">
                  <c:v>267</c:v>
                </c:pt>
                <c:pt idx="15">
                  <c:v>285</c:v>
                </c:pt>
                <c:pt idx="16">
                  <c:v>395</c:v>
                </c:pt>
                <c:pt idx="17">
                  <c:v>551</c:v>
                </c:pt>
                <c:pt idx="18">
                  <c:v>697</c:v>
                </c:pt>
                <c:pt idx="19">
                  <c:v>727</c:v>
                </c:pt>
                <c:pt idx="20">
                  <c:v>665</c:v>
                </c:pt>
                <c:pt idx="21">
                  <c:v>742</c:v>
                </c:pt>
                <c:pt idx="22">
                  <c:v>770</c:v>
                </c:pt>
                <c:pt idx="23">
                  <c:v>911</c:v>
                </c:pt>
                <c:pt idx="24">
                  <c:v>982</c:v>
                </c:pt>
                <c:pt idx="25" formatCode="#,##0">
                  <c:v>1085</c:v>
                </c:pt>
                <c:pt idx="26" formatCode="#,##0">
                  <c:v>1191</c:v>
                </c:pt>
                <c:pt idx="27" formatCode="#,##0">
                  <c:v>1279</c:v>
                </c:pt>
                <c:pt idx="28" formatCode="#,##0">
                  <c:v>1366</c:v>
                </c:pt>
                <c:pt idx="29" formatCode="#,##0">
                  <c:v>1504</c:v>
                </c:pt>
                <c:pt idx="30" formatCode="#,##0">
                  <c:v>1485</c:v>
                </c:pt>
                <c:pt idx="31" formatCode="#,##0">
                  <c:v>1399</c:v>
                </c:pt>
                <c:pt idx="32" formatCode="#,##0">
                  <c:v>1245</c:v>
                </c:pt>
                <c:pt idx="33" formatCode="#,##0">
                  <c:v>1334</c:v>
                </c:pt>
                <c:pt idx="34" formatCode="#,##0">
                  <c:v>1483</c:v>
                </c:pt>
                <c:pt idx="35" formatCode="#,##0">
                  <c:v>1564</c:v>
                </c:pt>
                <c:pt idx="36" formatCode="#,##0">
                  <c:v>1754</c:v>
                </c:pt>
                <c:pt idx="37" formatCode="#,##0">
                  <c:v>1847</c:v>
                </c:pt>
                <c:pt idx="38" formatCode="#,##0">
                  <c:v>1830</c:v>
                </c:pt>
                <c:pt idx="39" formatCode="#,##0">
                  <c:v>1900</c:v>
                </c:pt>
                <c:pt idx="40" formatCode="#,##0">
                  <c:v>1976</c:v>
                </c:pt>
                <c:pt idx="41" formatCode="#,##0">
                  <c:v>2236</c:v>
                </c:pt>
                <c:pt idx="42" formatCode="#,##0">
                  <c:v>2585</c:v>
                </c:pt>
                <c:pt idx="43" formatCode="#,##0">
                  <c:v>2956</c:v>
                </c:pt>
                <c:pt idx="44" formatCode="#,##0">
                  <c:v>3039</c:v>
                </c:pt>
                <c:pt idx="45" formatCode="#,##0">
                  <c:v>3449</c:v>
                </c:pt>
                <c:pt idx="46" formatCode="#,##0">
                  <c:v>3446</c:v>
                </c:pt>
                <c:pt idx="47" formatCode="#,##0">
                  <c:v>3416</c:v>
                </c:pt>
                <c:pt idx="48" formatCode="#,##0">
                  <c:v>3505</c:v>
                </c:pt>
                <c:pt idx="49" formatCode="#,##0">
                  <c:v>3480</c:v>
                </c:pt>
                <c:pt idx="50" formatCode="#,##0">
                  <c:v>3552</c:v>
                </c:pt>
                <c:pt idx="51" formatCode="#,##0">
                  <c:v>3744</c:v>
                </c:pt>
                <c:pt idx="52" formatCode="#,##0">
                  <c:v>3886</c:v>
                </c:pt>
                <c:pt idx="53" formatCode="#,##0">
                  <c:v>3778</c:v>
                </c:pt>
                <c:pt idx="54" formatCode="#,##0">
                  <c:v>3546</c:v>
                </c:pt>
                <c:pt idx="55" formatCode="#,##0">
                  <c:v>3597</c:v>
                </c:pt>
                <c:pt idx="56" formatCode="#,##0">
                  <c:v>3650</c:v>
                </c:pt>
                <c:pt idx="57" formatCode="#,##0">
                  <c:v>3755</c:v>
                </c:pt>
                <c:pt idx="58" formatCode="#,##0">
                  <c:v>3953</c:v>
                </c:pt>
                <c:pt idx="59" formatCode="#,##0">
                  <c:v>4073</c:v>
                </c:pt>
                <c:pt idx="60" formatCode="#,##0">
                  <c:v>4171</c:v>
                </c:pt>
                <c:pt idx="61" formatCode="#,##0">
                  <c:v>4266</c:v>
                </c:pt>
                <c:pt idx="62" formatCode="#,##0">
                  <c:v>4266</c:v>
                </c:pt>
                <c:pt idx="63" formatCode="#,##0">
                  <c:v>4345</c:v>
                </c:pt>
                <c:pt idx="64" formatCode="#,##0">
                  <c:v>4194</c:v>
                </c:pt>
                <c:pt idx="65" formatCode="#,##0">
                  <c:v>4258</c:v>
                </c:pt>
                <c:pt idx="66" formatCode="#,##0">
                  <c:v>4287</c:v>
                </c:pt>
                <c:pt idx="67" formatCode="#,##0">
                  <c:v>4280</c:v>
                </c:pt>
                <c:pt idx="68" formatCode="#,##0">
                  <c:v>4186</c:v>
                </c:pt>
                <c:pt idx="69" formatCode="#,##0">
                  <c:v>3993</c:v>
                </c:pt>
                <c:pt idx="70" formatCode="#,##0">
                  <c:v>3985</c:v>
                </c:pt>
                <c:pt idx="71" formatCode="#,##0">
                  <c:v>4037</c:v>
                </c:pt>
                <c:pt idx="72" formatCode="#,##0">
                  <c:v>4043</c:v>
                </c:pt>
                <c:pt idx="73" formatCode="#,##0">
                  <c:v>4148</c:v>
                </c:pt>
                <c:pt idx="74" formatCode="#,##0">
                  <c:v>4141</c:v>
                </c:pt>
                <c:pt idx="75" formatCode="#,##0">
                  <c:v>4122</c:v>
                </c:pt>
                <c:pt idx="76" formatCode="#,##0">
                  <c:v>4091</c:v>
                </c:pt>
                <c:pt idx="77" formatCode="#,##0">
                  <c:v>4043</c:v>
                </c:pt>
                <c:pt idx="78" formatCode="#,##0">
                  <c:v>3970</c:v>
                </c:pt>
                <c:pt idx="79" formatCode="#,##0">
                  <c:v>3861</c:v>
                </c:pt>
                <c:pt idx="80" formatCode="#,##0">
                  <c:v>3849</c:v>
                </c:pt>
                <c:pt idx="81" formatCode="#,##0">
                  <c:v>3836</c:v>
                </c:pt>
                <c:pt idx="82" formatCode="#,##0">
                  <c:v>3739</c:v>
                </c:pt>
                <c:pt idx="83" formatCode="#,##0">
                  <c:v>3488</c:v>
                </c:pt>
                <c:pt idx="84" formatCode="#,##0">
                  <c:v>3446</c:v>
                </c:pt>
                <c:pt idx="85" formatCode="#,##0">
                  <c:v>3370</c:v>
                </c:pt>
                <c:pt idx="86" formatCode="#,##0">
                  <c:v>3274</c:v>
                </c:pt>
                <c:pt idx="87" formatCode="#,##0">
                  <c:v>3197</c:v>
                </c:pt>
                <c:pt idx="88" formatCode="#,##0">
                  <c:v>3096</c:v>
                </c:pt>
                <c:pt idx="89" formatCode="#,##0">
                  <c:v>2926</c:v>
                </c:pt>
                <c:pt idx="90" formatCode="#,##0">
                  <c:v>2817</c:v>
                </c:pt>
                <c:pt idx="91" formatCode="#,##0">
                  <c:v>2713</c:v>
                </c:pt>
                <c:pt idx="92" formatCode="#,##0">
                  <c:v>2640</c:v>
                </c:pt>
                <c:pt idx="93" formatCode="#,##0">
                  <c:v>2543</c:v>
                </c:pt>
                <c:pt idx="94" formatCode="#,##0">
                  <c:v>2524</c:v>
                </c:pt>
                <c:pt idx="95" formatCode="#,##0">
                  <c:v>2474</c:v>
                </c:pt>
                <c:pt idx="96" formatCode="#,##0">
                  <c:v>2445</c:v>
                </c:pt>
                <c:pt idx="97" formatCode="#,##0">
                  <c:v>2422</c:v>
                </c:pt>
                <c:pt idx="98" formatCode="#,##0">
                  <c:v>2275</c:v>
                </c:pt>
                <c:pt idx="99" formatCode="#,##0">
                  <c:v>2101</c:v>
                </c:pt>
                <c:pt idx="100" formatCode="#,##0">
                  <c:v>2076</c:v>
                </c:pt>
                <c:pt idx="101" formatCode="#,##0">
                  <c:v>2010</c:v>
                </c:pt>
                <c:pt idx="102" formatCode="#,##0">
                  <c:v>1936</c:v>
                </c:pt>
                <c:pt idx="103" formatCode="#,##0">
                  <c:v>1844</c:v>
                </c:pt>
                <c:pt idx="104" formatCode="#,##0">
                  <c:v>1811</c:v>
                </c:pt>
                <c:pt idx="105" formatCode="#,##0">
                  <c:v>1717</c:v>
                </c:pt>
                <c:pt idx="106" formatCode="#,##0">
                  <c:v>1695</c:v>
                </c:pt>
                <c:pt idx="107" formatCode="#,##0">
                  <c:v>1591</c:v>
                </c:pt>
                <c:pt idx="108" formatCode="#,##0">
                  <c:v>1507</c:v>
                </c:pt>
                <c:pt idx="109" formatCode="#,##0">
                  <c:v>1367</c:v>
                </c:pt>
                <c:pt idx="110" formatCode="#,##0">
                  <c:v>1278</c:v>
                </c:pt>
                <c:pt idx="111" formatCode="#,##0">
                  <c:v>1232</c:v>
                </c:pt>
                <c:pt idx="112">
                  <c:v>1196</c:v>
                </c:pt>
                <c:pt idx="113">
                  <c:v>1129</c:v>
                </c:pt>
                <c:pt idx="114">
                  <c:v>1071</c:v>
                </c:pt>
                <c:pt idx="115">
                  <c:v>1083</c:v>
                </c:pt>
                <c:pt idx="116">
                  <c:v>1032</c:v>
                </c:pt>
                <c:pt idx="117">
                  <c:v>981</c:v>
                </c:pt>
                <c:pt idx="118">
                  <c:v>927</c:v>
                </c:pt>
                <c:pt idx="119">
                  <c:v>876</c:v>
                </c:pt>
                <c:pt idx="120">
                  <c:v>890</c:v>
                </c:pt>
                <c:pt idx="121">
                  <c:v>831</c:v>
                </c:pt>
                <c:pt idx="122">
                  <c:v>742</c:v>
                </c:pt>
              </c:numCache>
            </c:numRef>
          </c:val>
          <c:smooth val="0"/>
          <c:extLst>
            <c:ext xmlns:c16="http://schemas.microsoft.com/office/drawing/2014/chart" uri="{C3380CC4-5D6E-409C-BE32-E72D297353CC}">
              <c16:uniqueId val="{00000000-7087-4BB8-A177-6EDFFE79AA3A}"/>
            </c:ext>
          </c:extLst>
        </c:ser>
        <c:dLbls>
          <c:showLegendKey val="0"/>
          <c:showVal val="0"/>
          <c:showCatName val="0"/>
          <c:showSerName val="0"/>
          <c:showPercent val="0"/>
          <c:showBubbleSize val="0"/>
        </c:dLbls>
        <c:marker val="1"/>
        <c:smooth val="0"/>
        <c:axId val="397364175"/>
        <c:axId val="397367535"/>
      </c:lineChart>
      <c:lineChart>
        <c:grouping val="standard"/>
        <c:varyColors val="0"/>
        <c:ser>
          <c:idx val="0"/>
          <c:order val="0"/>
          <c:tx>
            <c:strRef>
              <c:f>'Slide #3'!$C$1</c:f>
              <c:strCache>
                <c:ptCount val="1"/>
                <c:pt idx="0">
                  <c:v>Male lung cancer death rate</c:v>
                </c:pt>
              </c:strCache>
            </c:strRef>
          </c:tx>
          <c:spPr>
            <a:ln w="28575" cap="rnd">
              <a:solidFill>
                <a:srgbClr val="31859C"/>
              </a:solidFill>
              <a:round/>
            </a:ln>
            <a:effectLst/>
          </c:spPr>
          <c:marker>
            <c:symbol val="none"/>
          </c:marker>
          <c:cat>
            <c:numRef>
              <c:f>'Slide #3'!$B$2:$B$124</c:f>
              <c:numCache>
                <c:formatCode>General</c:formatCode>
                <c:ptCount val="123"/>
                <c:pt idx="0">
                  <c:v>1900</c:v>
                </c:pt>
                <c:pt idx="10">
                  <c:v>1910</c:v>
                </c:pt>
                <c:pt idx="20">
                  <c:v>1920</c:v>
                </c:pt>
                <c:pt idx="30">
                  <c:v>1930</c:v>
                </c:pt>
                <c:pt idx="40">
                  <c:v>1940</c:v>
                </c:pt>
                <c:pt idx="50">
                  <c:v>1950</c:v>
                </c:pt>
                <c:pt idx="60">
                  <c:v>1960</c:v>
                </c:pt>
                <c:pt idx="70">
                  <c:v>1970</c:v>
                </c:pt>
                <c:pt idx="80">
                  <c:v>1980</c:v>
                </c:pt>
                <c:pt idx="90">
                  <c:v>1990</c:v>
                </c:pt>
                <c:pt idx="100">
                  <c:v>2000</c:v>
                </c:pt>
                <c:pt idx="110">
                  <c:v>2010</c:v>
                </c:pt>
                <c:pt idx="122">
                  <c:v>2022</c:v>
                </c:pt>
              </c:numCache>
            </c:numRef>
          </c:cat>
          <c:val>
            <c:numRef>
              <c:f>'Slide #3'!$C$2:$C$124</c:f>
              <c:numCache>
                <c:formatCode>General</c:formatCode>
                <c:ptCount val="123"/>
                <c:pt idx="30">
                  <c:v>4.3</c:v>
                </c:pt>
                <c:pt idx="31">
                  <c:v>4.7</c:v>
                </c:pt>
                <c:pt idx="32">
                  <c:v>5.4</c:v>
                </c:pt>
                <c:pt idx="33">
                  <c:v>5.7</c:v>
                </c:pt>
                <c:pt idx="34">
                  <c:v>6.4</c:v>
                </c:pt>
                <c:pt idx="35">
                  <c:v>7.5</c:v>
                </c:pt>
                <c:pt idx="36">
                  <c:v>8</c:v>
                </c:pt>
                <c:pt idx="37">
                  <c:v>9</c:v>
                </c:pt>
                <c:pt idx="38">
                  <c:v>9.9</c:v>
                </c:pt>
                <c:pt idx="39">
                  <c:v>10.5</c:v>
                </c:pt>
                <c:pt idx="40">
                  <c:v>11.6</c:v>
                </c:pt>
                <c:pt idx="41">
                  <c:v>12.3</c:v>
                </c:pt>
                <c:pt idx="42">
                  <c:v>13.1</c:v>
                </c:pt>
                <c:pt idx="43">
                  <c:v>14</c:v>
                </c:pt>
                <c:pt idx="44">
                  <c:v>14.8</c:v>
                </c:pt>
                <c:pt idx="45">
                  <c:v>16</c:v>
                </c:pt>
                <c:pt idx="46">
                  <c:v>18.100000000000001</c:v>
                </c:pt>
                <c:pt idx="47">
                  <c:v>20.5</c:v>
                </c:pt>
                <c:pt idx="48">
                  <c:v>22.6</c:v>
                </c:pt>
                <c:pt idx="49">
                  <c:v>22.3</c:v>
                </c:pt>
                <c:pt idx="50">
                  <c:v>24.3</c:v>
                </c:pt>
                <c:pt idx="51">
                  <c:v>25.8</c:v>
                </c:pt>
                <c:pt idx="52">
                  <c:v>28</c:v>
                </c:pt>
                <c:pt idx="53">
                  <c:v>30.4</c:v>
                </c:pt>
                <c:pt idx="54">
                  <c:v>31.7</c:v>
                </c:pt>
                <c:pt idx="55">
                  <c:v>33.9</c:v>
                </c:pt>
                <c:pt idx="56">
                  <c:v>36.4</c:v>
                </c:pt>
                <c:pt idx="57">
                  <c:v>37.9</c:v>
                </c:pt>
                <c:pt idx="58">
                  <c:v>39.200000000000003</c:v>
                </c:pt>
                <c:pt idx="59">
                  <c:v>41.3</c:v>
                </c:pt>
                <c:pt idx="60">
                  <c:v>43.5</c:v>
                </c:pt>
                <c:pt idx="61">
                  <c:v>45.5</c:v>
                </c:pt>
                <c:pt idx="62">
                  <c:v>47.9</c:v>
                </c:pt>
                <c:pt idx="63">
                  <c:v>49.9</c:v>
                </c:pt>
                <c:pt idx="64">
                  <c:v>51.7</c:v>
                </c:pt>
                <c:pt idx="65">
                  <c:v>54.1</c:v>
                </c:pt>
                <c:pt idx="66">
                  <c:v>56.7</c:v>
                </c:pt>
                <c:pt idx="67">
                  <c:v>59.3</c:v>
                </c:pt>
                <c:pt idx="68">
                  <c:v>63.5</c:v>
                </c:pt>
                <c:pt idx="69">
                  <c:v>65.599999999999994</c:v>
                </c:pt>
                <c:pt idx="70">
                  <c:v>68.099999999999994</c:v>
                </c:pt>
                <c:pt idx="71">
                  <c:v>70.400000000000006</c:v>
                </c:pt>
                <c:pt idx="72">
                  <c:v>72.7</c:v>
                </c:pt>
                <c:pt idx="73">
                  <c:v>73.7</c:v>
                </c:pt>
                <c:pt idx="74">
                  <c:v>75.8</c:v>
                </c:pt>
                <c:pt idx="75">
                  <c:v>77.2</c:v>
                </c:pt>
                <c:pt idx="76">
                  <c:v>79.3</c:v>
                </c:pt>
                <c:pt idx="77">
                  <c:v>81.2</c:v>
                </c:pt>
                <c:pt idx="78">
                  <c:v>82.8</c:v>
                </c:pt>
                <c:pt idx="79">
                  <c:v>83.5</c:v>
                </c:pt>
                <c:pt idx="80">
                  <c:v>85.3</c:v>
                </c:pt>
                <c:pt idx="81">
                  <c:v>85.7</c:v>
                </c:pt>
                <c:pt idx="82">
                  <c:v>87.4</c:v>
                </c:pt>
                <c:pt idx="83">
                  <c:v>87.7</c:v>
                </c:pt>
                <c:pt idx="84">
                  <c:v>88.8</c:v>
                </c:pt>
                <c:pt idx="85">
                  <c:v>89.1</c:v>
                </c:pt>
                <c:pt idx="86">
                  <c:v>89.5</c:v>
                </c:pt>
                <c:pt idx="87">
                  <c:v>90.6</c:v>
                </c:pt>
                <c:pt idx="88">
                  <c:v>90.4</c:v>
                </c:pt>
                <c:pt idx="89">
                  <c:v>90.4</c:v>
                </c:pt>
                <c:pt idx="90">
                  <c:v>91.1</c:v>
                </c:pt>
                <c:pt idx="91">
                  <c:v>90.4</c:v>
                </c:pt>
                <c:pt idx="92">
                  <c:v>88.6</c:v>
                </c:pt>
                <c:pt idx="93">
                  <c:v>88.1</c:v>
                </c:pt>
                <c:pt idx="94">
                  <c:v>86.1</c:v>
                </c:pt>
                <c:pt idx="95">
                  <c:v>84.8</c:v>
                </c:pt>
                <c:pt idx="96">
                  <c:v>83.3</c:v>
                </c:pt>
                <c:pt idx="97">
                  <c:v>81.8</c:v>
                </c:pt>
                <c:pt idx="98">
                  <c:v>80.3</c:v>
                </c:pt>
                <c:pt idx="99">
                  <c:v>77.3</c:v>
                </c:pt>
                <c:pt idx="100">
                  <c:v>76.8</c:v>
                </c:pt>
                <c:pt idx="101">
                  <c:v>75.7</c:v>
                </c:pt>
                <c:pt idx="102">
                  <c:v>74</c:v>
                </c:pt>
                <c:pt idx="103">
                  <c:v>72.3</c:v>
                </c:pt>
                <c:pt idx="104">
                  <c:v>70.7</c:v>
                </c:pt>
                <c:pt idx="105">
                  <c:v>69.7</c:v>
                </c:pt>
                <c:pt idx="106">
                  <c:v>67.599999999999994</c:v>
                </c:pt>
                <c:pt idx="107">
                  <c:v>65.400000000000006</c:v>
                </c:pt>
                <c:pt idx="108">
                  <c:v>63.9</c:v>
                </c:pt>
                <c:pt idx="109">
                  <c:v>61.7</c:v>
                </c:pt>
                <c:pt idx="110">
                  <c:v>60.3</c:v>
                </c:pt>
                <c:pt idx="111">
                  <c:v>58.2</c:v>
                </c:pt>
                <c:pt idx="112">
                  <c:v>56.6</c:v>
                </c:pt>
                <c:pt idx="113">
                  <c:v>54.4</c:v>
                </c:pt>
                <c:pt idx="114">
                  <c:v>52.5</c:v>
                </c:pt>
                <c:pt idx="115">
                  <c:v>50.4</c:v>
                </c:pt>
                <c:pt idx="116">
                  <c:v>47.6</c:v>
                </c:pt>
                <c:pt idx="117">
                  <c:v>45.2</c:v>
                </c:pt>
                <c:pt idx="118">
                  <c:v>42.6</c:v>
                </c:pt>
                <c:pt idx="119">
                  <c:v>40.9</c:v>
                </c:pt>
                <c:pt idx="120">
                  <c:v>38.799999999999997</c:v>
                </c:pt>
                <c:pt idx="121">
                  <c:v>37.4</c:v>
                </c:pt>
                <c:pt idx="122">
                  <c:v>35.4</c:v>
                </c:pt>
              </c:numCache>
            </c:numRef>
          </c:val>
          <c:smooth val="0"/>
          <c:extLst>
            <c:ext xmlns:c16="http://schemas.microsoft.com/office/drawing/2014/chart" uri="{C3380CC4-5D6E-409C-BE32-E72D297353CC}">
              <c16:uniqueId val="{00000001-7087-4BB8-A177-6EDFFE79AA3A}"/>
            </c:ext>
          </c:extLst>
        </c:ser>
        <c:ser>
          <c:idx val="1"/>
          <c:order val="1"/>
          <c:tx>
            <c:strRef>
              <c:f>'Slide #3'!$D$1</c:f>
              <c:strCache>
                <c:ptCount val="1"/>
                <c:pt idx="0">
                  <c:v>Female lung cancer death rate</c:v>
                </c:pt>
              </c:strCache>
            </c:strRef>
          </c:tx>
          <c:spPr>
            <a:ln w="28575" cap="rnd">
              <a:solidFill>
                <a:srgbClr val="73BED3"/>
              </a:solidFill>
              <a:round/>
            </a:ln>
            <a:effectLst/>
          </c:spPr>
          <c:marker>
            <c:symbol val="none"/>
          </c:marker>
          <c:cat>
            <c:numRef>
              <c:f>'Slide #3'!$B$2:$B$124</c:f>
              <c:numCache>
                <c:formatCode>General</c:formatCode>
                <c:ptCount val="123"/>
                <c:pt idx="0">
                  <c:v>1900</c:v>
                </c:pt>
                <c:pt idx="10">
                  <c:v>1910</c:v>
                </c:pt>
                <c:pt idx="20">
                  <c:v>1920</c:v>
                </c:pt>
                <c:pt idx="30">
                  <c:v>1930</c:v>
                </c:pt>
                <c:pt idx="40">
                  <c:v>1940</c:v>
                </c:pt>
                <c:pt idx="50">
                  <c:v>1950</c:v>
                </c:pt>
                <c:pt idx="60">
                  <c:v>1960</c:v>
                </c:pt>
                <c:pt idx="70">
                  <c:v>1970</c:v>
                </c:pt>
                <c:pt idx="80">
                  <c:v>1980</c:v>
                </c:pt>
                <c:pt idx="90">
                  <c:v>1990</c:v>
                </c:pt>
                <c:pt idx="100">
                  <c:v>2000</c:v>
                </c:pt>
                <c:pt idx="110">
                  <c:v>2010</c:v>
                </c:pt>
                <c:pt idx="122">
                  <c:v>2022</c:v>
                </c:pt>
              </c:numCache>
            </c:numRef>
          </c:cat>
          <c:val>
            <c:numRef>
              <c:f>'Slide #3'!$D$2:$D$124</c:f>
              <c:numCache>
                <c:formatCode>General</c:formatCode>
                <c:ptCount val="123"/>
                <c:pt idx="30">
                  <c:v>2.6</c:v>
                </c:pt>
                <c:pt idx="31">
                  <c:v>2.6</c:v>
                </c:pt>
                <c:pt idx="32">
                  <c:v>2.8</c:v>
                </c:pt>
                <c:pt idx="33">
                  <c:v>3</c:v>
                </c:pt>
                <c:pt idx="34">
                  <c:v>3.1</c:v>
                </c:pt>
                <c:pt idx="35">
                  <c:v>3.5</c:v>
                </c:pt>
                <c:pt idx="36">
                  <c:v>3.9</c:v>
                </c:pt>
                <c:pt idx="37">
                  <c:v>3.8</c:v>
                </c:pt>
                <c:pt idx="38">
                  <c:v>4.0999999999999996</c:v>
                </c:pt>
                <c:pt idx="39">
                  <c:v>4.0999999999999996</c:v>
                </c:pt>
                <c:pt idx="40">
                  <c:v>4.0999999999999996</c:v>
                </c:pt>
                <c:pt idx="41">
                  <c:v>4.5999999999999996</c:v>
                </c:pt>
                <c:pt idx="42">
                  <c:v>4.7</c:v>
                </c:pt>
                <c:pt idx="43">
                  <c:v>4.9000000000000004</c:v>
                </c:pt>
                <c:pt idx="44">
                  <c:v>5.0999999999999996</c:v>
                </c:pt>
                <c:pt idx="45">
                  <c:v>5.3</c:v>
                </c:pt>
                <c:pt idx="46">
                  <c:v>5.5</c:v>
                </c:pt>
                <c:pt idx="47">
                  <c:v>6.1</c:v>
                </c:pt>
                <c:pt idx="48">
                  <c:v>6.4</c:v>
                </c:pt>
                <c:pt idx="49">
                  <c:v>5.6</c:v>
                </c:pt>
                <c:pt idx="50">
                  <c:v>5.8</c:v>
                </c:pt>
                <c:pt idx="51">
                  <c:v>5.9</c:v>
                </c:pt>
                <c:pt idx="52">
                  <c:v>6.1</c:v>
                </c:pt>
                <c:pt idx="53">
                  <c:v>6</c:v>
                </c:pt>
                <c:pt idx="54">
                  <c:v>6</c:v>
                </c:pt>
                <c:pt idx="55">
                  <c:v>6.2</c:v>
                </c:pt>
                <c:pt idx="56">
                  <c:v>6.3</c:v>
                </c:pt>
                <c:pt idx="57">
                  <c:v>6.4</c:v>
                </c:pt>
                <c:pt idx="58">
                  <c:v>6.7</c:v>
                </c:pt>
                <c:pt idx="59">
                  <c:v>6.7</c:v>
                </c:pt>
                <c:pt idx="60">
                  <c:v>6.9</c:v>
                </c:pt>
                <c:pt idx="61">
                  <c:v>7.4</c:v>
                </c:pt>
                <c:pt idx="62">
                  <c:v>7.6</c:v>
                </c:pt>
                <c:pt idx="63">
                  <c:v>8.1</c:v>
                </c:pt>
                <c:pt idx="64">
                  <c:v>8.3000000000000007</c:v>
                </c:pt>
                <c:pt idx="65">
                  <c:v>8.9</c:v>
                </c:pt>
                <c:pt idx="66">
                  <c:v>9.6</c:v>
                </c:pt>
                <c:pt idx="67">
                  <c:v>10.1</c:v>
                </c:pt>
                <c:pt idx="68">
                  <c:v>11.8</c:v>
                </c:pt>
                <c:pt idx="69">
                  <c:v>12.5</c:v>
                </c:pt>
                <c:pt idx="70">
                  <c:v>13.3</c:v>
                </c:pt>
                <c:pt idx="71">
                  <c:v>14.4</c:v>
                </c:pt>
                <c:pt idx="72">
                  <c:v>15.2</c:v>
                </c:pt>
                <c:pt idx="73">
                  <c:v>15.8</c:v>
                </c:pt>
                <c:pt idx="74">
                  <c:v>16.899999999999999</c:v>
                </c:pt>
                <c:pt idx="75">
                  <c:v>17.8</c:v>
                </c:pt>
                <c:pt idx="76">
                  <c:v>19.2</c:v>
                </c:pt>
                <c:pt idx="77">
                  <c:v>20.3</c:v>
                </c:pt>
                <c:pt idx="78">
                  <c:v>21.7</c:v>
                </c:pt>
                <c:pt idx="79">
                  <c:v>22.5</c:v>
                </c:pt>
                <c:pt idx="80">
                  <c:v>24.3</c:v>
                </c:pt>
                <c:pt idx="81">
                  <c:v>25.1</c:v>
                </c:pt>
                <c:pt idx="82">
                  <c:v>26.7</c:v>
                </c:pt>
                <c:pt idx="83">
                  <c:v>28.3</c:v>
                </c:pt>
                <c:pt idx="84">
                  <c:v>29.1</c:v>
                </c:pt>
                <c:pt idx="85">
                  <c:v>30.6</c:v>
                </c:pt>
                <c:pt idx="86">
                  <c:v>31.6</c:v>
                </c:pt>
                <c:pt idx="87">
                  <c:v>32.9</c:v>
                </c:pt>
                <c:pt idx="88">
                  <c:v>34.299999999999997</c:v>
                </c:pt>
                <c:pt idx="89">
                  <c:v>35.9</c:v>
                </c:pt>
                <c:pt idx="90">
                  <c:v>37</c:v>
                </c:pt>
                <c:pt idx="91">
                  <c:v>37.799999999999997</c:v>
                </c:pt>
                <c:pt idx="92">
                  <c:v>38.9</c:v>
                </c:pt>
                <c:pt idx="93">
                  <c:v>39.4</c:v>
                </c:pt>
                <c:pt idx="94">
                  <c:v>39.799999999999997</c:v>
                </c:pt>
                <c:pt idx="95">
                  <c:v>40.4</c:v>
                </c:pt>
                <c:pt idx="96">
                  <c:v>40.6</c:v>
                </c:pt>
                <c:pt idx="97">
                  <c:v>40.9</c:v>
                </c:pt>
                <c:pt idx="98">
                  <c:v>41.1</c:v>
                </c:pt>
                <c:pt idx="99">
                  <c:v>40.299999999999997</c:v>
                </c:pt>
                <c:pt idx="100">
                  <c:v>41.2</c:v>
                </c:pt>
                <c:pt idx="101">
                  <c:v>41.1</c:v>
                </c:pt>
                <c:pt idx="102">
                  <c:v>41.7</c:v>
                </c:pt>
                <c:pt idx="103">
                  <c:v>41.4</c:v>
                </c:pt>
                <c:pt idx="104">
                  <c:v>41</c:v>
                </c:pt>
                <c:pt idx="105">
                  <c:v>40.799999999999997</c:v>
                </c:pt>
                <c:pt idx="106">
                  <c:v>40.299999999999997</c:v>
                </c:pt>
                <c:pt idx="107">
                  <c:v>40.200000000000003</c:v>
                </c:pt>
                <c:pt idx="108">
                  <c:v>39.200000000000003</c:v>
                </c:pt>
                <c:pt idx="109">
                  <c:v>38.700000000000003</c:v>
                </c:pt>
                <c:pt idx="110">
                  <c:v>38</c:v>
                </c:pt>
                <c:pt idx="111">
                  <c:v>37.200000000000003</c:v>
                </c:pt>
                <c:pt idx="112">
                  <c:v>36.700000000000003</c:v>
                </c:pt>
                <c:pt idx="113">
                  <c:v>35.799999999999997</c:v>
                </c:pt>
                <c:pt idx="114">
                  <c:v>35.1</c:v>
                </c:pt>
                <c:pt idx="115">
                  <c:v>34</c:v>
                </c:pt>
                <c:pt idx="116">
                  <c:v>32.4</c:v>
                </c:pt>
                <c:pt idx="117">
                  <c:v>31.1</c:v>
                </c:pt>
                <c:pt idx="118">
                  <c:v>29.8</c:v>
                </c:pt>
                <c:pt idx="119">
                  <c:v>28.7</c:v>
                </c:pt>
                <c:pt idx="120">
                  <c:v>27.4</c:v>
                </c:pt>
                <c:pt idx="121">
                  <c:v>26.8</c:v>
                </c:pt>
                <c:pt idx="122">
                  <c:v>26</c:v>
                </c:pt>
              </c:numCache>
            </c:numRef>
          </c:val>
          <c:smooth val="0"/>
          <c:extLst>
            <c:ext xmlns:c16="http://schemas.microsoft.com/office/drawing/2014/chart" uri="{C3380CC4-5D6E-409C-BE32-E72D297353CC}">
              <c16:uniqueId val="{00000002-7087-4BB8-A177-6EDFFE79AA3A}"/>
            </c:ext>
          </c:extLst>
        </c:ser>
        <c:dLbls>
          <c:showLegendKey val="0"/>
          <c:showVal val="0"/>
          <c:showCatName val="0"/>
          <c:showSerName val="0"/>
          <c:showPercent val="0"/>
          <c:showBubbleSize val="0"/>
        </c:dLbls>
        <c:marker val="1"/>
        <c:smooth val="0"/>
        <c:axId val="2115648287"/>
        <c:axId val="2115646367"/>
      </c:lineChart>
      <c:catAx>
        <c:axId val="397364175"/>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Year</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97367535"/>
        <c:crosses val="autoZero"/>
        <c:auto val="1"/>
        <c:lblAlgn val="ctr"/>
        <c:lblOffset val="200"/>
        <c:tickLblSkip val="2"/>
        <c:tickMarkSkip val="5"/>
        <c:noMultiLvlLbl val="0"/>
      </c:catAx>
      <c:valAx>
        <c:axId val="397367535"/>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Number</a:t>
                </a:r>
                <a:r>
                  <a:rPr lang="en-US" sz="1100" b="1" baseline="0"/>
                  <a:t> of cigarettes per capita</a:t>
                </a:r>
                <a:endParaRPr lang="en-US" sz="1100" b="1"/>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97364175"/>
        <c:crosses val="autoZero"/>
        <c:crossBetween val="between"/>
        <c:majorUnit val="1000"/>
      </c:valAx>
      <c:valAx>
        <c:axId val="2115646367"/>
        <c:scaling>
          <c:orientation val="minMax"/>
        </c:scaling>
        <c:delete val="0"/>
        <c:axPos val="r"/>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Lung cancer death rate per 100,000 persons</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5648287"/>
        <c:crosses val="max"/>
        <c:crossBetween val="between"/>
        <c:majorUnit val="20"/>
      </c:valAx>
      <c:catAx>
        <c:axId val="2115648287"/>
        <c:scaling>
          <c:orientation val="minMax"/>
        </c:scaling>
        <c:delete val="1"/>
        <c:axPos val="b"/>
        <c:numFmt formatCode="General" sourceLinked="1"/>
        <c:majorTickMark val="out"/>
        <c:minorTickMark val="none"/>
        <c:tickLblPos val="nextTo"/>
        <c:crossAx val="2115646367"/>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solidFill>
      <a:round/>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stacked"/>
        <c:varyColors val="0"/>
        <c:ser>
          <c:idx val="0"/>
          <c:order val="0"/>
          <c:tx>
            <c:strRef>
              <c:f>Fig2b!$K$4</c:f>
              <c:strCache>
                <c:ptCount val="1"/>
                <c:pt idx="0">
                  <c:v>Overweight</c:v>
                </c:pt>
              </c:strCache>
            </c:strRef>
          </c:tx>
          <c:spPr>
            <a:solidFill>
              <a:srgbClr val="C5E5ED"/>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Fig2b!$L$2:$W$3</c:f>
              <c:multiLvlStrCache>
                <c:ptCount val="12"/>
                <c:lvl>
                  <c:pt idx="0">
                    <c:v>F</c:v>
                  </c:pt>
                  <c:pt idx="1">
                    <c:v>M</c:v>
                  </c:pt>
                  <c:pt idx="2">
                    <c:v>O</c:v>
                  </c:pt>
                  <c:pt idx="3">
                    <c:v>F</c:v>
                  </c:pt>
                  <c:pt idx="4">
                    <c:v>M</c:v>
                  </c:pt>
                  <c:pt idx="5">
                    <c:v>O</c:v>
                  </c:pt>
                  <c:pt idx="6">
                    <c:v>F</c:v>
                  </c:pt>
                  <c:pt idx="7">
                    <c:v>M</c:v>
                  </c:pt>
                  <c:pt idx="8">
                    <c:v>O</c:v>
                  </c:pt>
                  <c:pt idx="9">
                    <c:v>F</c:v>
                  </c:pt>
                  <c:pt idx="10">
                    <c:v>M</c:v>
                  </c:pt>
                  <c:pt idx="11">
                    <c:v>O</c:v>
                  </c:pt>
                </c:lvl>
                <c:lvl>
                  <c:pt idx="0">
                    <c:v>Children 2-5 yrs</c:v>
                  </c:pt>
                  <c:pt idx="3">
                    <c:v>Children 6-11 yrs</c:v>
                  </c:pt>
                  <c:pt idx="6">
                    <c:v>Adolescents 12-19 yrs</c:v>
                  </c:pt>
                  <c:pt idx="9">
                    <c:v>Adults 20+ yrs</c:v>
                  </c:pt>
                </c:lvl>
              </c:multiLvlStrCache>
            </c:multiLvlStrRef>
          </c:cat>
          <c:val>
            <c:numRef>
              <c:f>Fig2b!$L$4:$W$4</c:f>
              <c:numCache>
                <c:formatCode>0</c:formatCode>
                <c:ptCount val="12"/>
                <c:pt idx="0">
                  <c:v>14.64</c:v>
                </c:pt>
                <c:pt idx="1">
                  <c:v>14.74</c:v>
                </c:pt>
                <c:pt idx="2">
                  <c:v>14.69</c:v>
                </c:pt>
                <c:pt idx="3">
                  <c:v>13.6</c:v>
                </c:pt>
                <c:pt idx="4">
                  <c:v>12.64</c:v>
                </c:pt>
                <c:pt idx="5">
                  <c:v>13.11</c:v>
                </c:pt>
                <c:pt idx="6">
                  <c:v>21.43</c:v>
                </c:pt>
                <c:pt idx="7">
                  <c:v>12.41</c:v>
                </c:pt>
                <c:pt idx="8">
                  <c:v>16.78</c:v>
                </c:pt>
                <c:pt idx="9">
                  <c:v>28.37</c:v>
                </c:pt>
                <c:pt idx="10">
                  <c:v>35.31</c:v>
                </c:pt>
                <c:pt idx="11">
                  <c:v>31.82</c:v>
                </c:pt>
              </c:numCache>
            </c:numRef>
          </c:val>
          <c:extLst>
            <c:ext xmlns:c16="http://schemas.microsoft.com/office/drawing/2014/chart" uri="{C3380CC4-5D6E-409C-BE32-E72D297353CC}">
              <c16:uniqueId val="{00000000-91E1-446E-8BF8-FDB972D0EA5D}"/>
            </c:ext>
          </c:extLst>
        </c:ser>
        <c:ser>
          <c:idx val="1"/>
          <c:order val="1"/>
          <c:tx>
            <c:strRef>
              <c:f>Fig2b!$K$5</c:f>
              <c:strCache>
                <c:ptCount val="1"/>
                <c:pt idx="0">
                  <c:v>Obese</c:v>
                </c:pt>
              </c:strCache>
            </c:strRef>
          </c:tx>
          <c:spPr>
            <a:solidFill>
              <a:schemeClr val="accent5">
                <a:shade val="76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Fig2b!$L$2:$W$3</c:f>
              <c:multiLvlStrCache>
                <c:ptCount val="12"/>
                <c:lvl>
                  <c:pt idx="0">
                    <c:v>F</c:v>
                  </c:pt>
                  <c:pt idx="1">
                    <c:v>M</c:v>
                  </c:pt>
                  <c:pt idx="2">
                    <c:v>O</c:v>
                  </c:pt>
                  <c:pt idx="3">
                    <c:v>F</c:v>
                  </c:pt>
                  <c:pt idx="4">
                    <c:v>M</c:v>
                  </c:pt>
                  <c:pt idx="5">
                    <c:v>O</c:v>
                  </c:pt>
                  <c:pt idx="6">
                    <c:v>F</c:v>
                  </c:pt>
                  <c:pt idx="7">
                    <c:v>M</c:v>
                  </c:pt>
                  <c:pt idx="8">
                    <c:v>O</c:v>
                  </c:pt>
                  <c:pt idx="9">
                    <c:v>F</c:v>
                  </c:pt>
                  <c:pt idx="10">
                    <c:v>M</c:v>
                  </c:pt>
                  <c:pt idx="11">
                    <c:v>O</c:v>
                  </c:pt>
                </c:lvl>
                <c:lvl>
                  <c:pt idx="0">
                    <c:v>Children 2-5 yrs</c:v>
                  </c:pt>
                  <c:pt idx="3">
                    <c:v>Children 6-11 yrs</c:v>
                  </c:pt>
                  <c:pt idx="6">
                    <c:v>Adolescents 12-19 yrs</c:v>
                  </c:pt>
                  <c:pt idx="9">
                    <c:v>Adults 20+ yrs</c:v>
                  </c:pt>
                </c:lvl>
              </c:multiLvlStrCache>
            </c:multiLvlStrRef>
          </c:cat>
          <c:val>
            <c:numRef>
              <c:f>Fig2b!$L$5:$W$5</c:f>
              <c:numCache>
                <c:formatCode>0</c:formatCode>
                <c:ptCount val="12"/>
                <c:pt idx="0">
                  <c:v>14.64</c:v>
                </c:pt>
                <c:pt idx="1">
                  <c:v>14.74</c:v>
                </c:pt>
                <c:pt idx="2">
                  <c:v>14.69</c:v>
                </c:pt>
                <c:pt idx="3">
                  <c:v>21</c:v>
                </c:pt>
                <c:pt idx="4">
                  <c:v>24</c:v>
                </c:pt>
                <c:pt idx="5">
                  <c:v>23</c:v>
                </c:pt>
                <c:pt idx="6">
                  <c:v>19</c:v>
                </c:pt>
                <c:pt idx="7">
                  <c:v>26</c:v>
                </c:pt>
                <c:pt idx="8">
                  <c:v>23</c:v>
                </c:pt>
                <c:pt idx="9">
                  <c:v>41</c:v>
                </c:pt>
                <c:pt idx="10">
                  <c:v>40</c:v>
                </c:pt>
                <c:pt idx="11">
                  <c:v>40</c:v>
                </c:pt>
              </c:numCache>
            </c:numRef>
          </c:val>
          <c:extLst>
            <c:ext xmlns:c16="http://schemas.microsoft.com/office/drawing/2014/chart" uri="{C3380CC4-5D6E-409C-BE32-E72D297353CC}">
              <c16:uniqueId val="{00000001-91E1-446E-8BF8-FDB972D0EA5D}"/>
            </c:ext>
          </c:extLst>
        </c:ser>
        <c:dLbls>
          <c:dLblPos val="ctr"/>
          <c:showLegendKey val="0"/>
          <c:showVal val="1"/>
          <c:showCatName val="0"/>
          <c:showSerName val="0"/>
          <c:showPercent val="0"/>
          <c:showBubbleSize val="0"/>
        </c:dLbls>
        <c:gapWidth val="150"/>
        <c:overlap val="100"/>
        <c:axId val="1028585576"/>
        <c:axId val="1028586888"/>
      </c:barChart>
      <c:catAx>
        <c:axId val="10285855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028586888"/>
        <c:crosses val="autoZero"/>
        <c:auto val="1"/>
        <c:lblAlgn val="ctr"/>
        <c:lblOffset val="100"/>
        <c:noMultiLvlLbl val="0"/>
      </c:catAx>
      <c:valAx>
        <c:axId val="1028586888"/>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b="1"/>
                  <a:t>Percent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285855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solidFill>
      <a:round/>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'Slide #14'!$H$3</c:f>
              <c:strCache>
                <c:ptCount val="1"/>
                <c:pt idx="0">
                  <c:v>18–24 years</c:v>
                </c:pt>
              </c:strCache>
            </c:strRef>
          </c:tx>
          <c:spPr>
            <a:ln w="28575" cap="rnd">
              <a:solidFill>
                <a:schemeClr val="accent3">
                  <a:lumMod val="50000"/>
                </a:schemeClr>
              </a:solidFill>
              <a:round/>
            </a:ln>
            <a:effectLst/>
          </c:spPr>
          <c:marker>
            <c:symbol val="none"/>
          </c:marker>
          <c:dPt>
            <c:idx val="22"/>
            <c:marker>
              <c:symbol val="none"/>
            </c:marker>
            <c:bubble3D val="0"/>
            <c:spPr>
              <a:ln w="28575" cap="rnd">
                <a:noFill/>
                <a:round/>
              </a:ln>
              <a:effectLst/>
            </c:spPr>
            <c:extLst>
              <c:ext xmlns:c16="http://schemas.microsoft.com/office/drawing/2014/chart" uri="{C3380CC4-5D6E-409C-BE32-E72D297353CC}">
                <c16:uniqueId val="{00000001-812B-4A08-838D-0EACECBDF468}"/>
              </c:ext>
            </c:extLst>
          </c:dPt>
          <c:dLbls>
            <c:dLbl>
              <c:idx val="0"/>
              <c:layout>
                <c:manualLayout>
                  <c:x val="-1.6733601070950468E-2"/>
                  <c:y val="-3.81263616557734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12B-4A08-838D-0EACECBDF468}"/>
                </c:ext>
              </c:extLst>
            </c:dLbl>
            <c:dLbl>
              <c:idx val="24"/>
              <c:layout>
                <c:manualLayout>
                  <c:x val="-3.3467202141901062E-2"/>
                  <c:y val="-2.178649237472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12B-4A08-838D-0EACECBDF468}"/>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'Slide #14'!$G$4:$G$28</c:f>
              <c:numCache>
                <c:formatCode>General</c:formatCode>
                <c:ptCount val="25"/>
                <c:pt idx="0">
                  <c:v>1998</c:v>
                </c:pt>
                <c:pt idx="8">
                  <c:v>2006</c:v>
                </c:pt>
                <c:pt idx="12">
                  <c:v>2010</c:v>
                </c:pt>
                <c:pt idx="16">
                  <c:v>2014</c:v>
                </c:pt>
                <c:pt idx="20">
                  <c:v>2018</c:v>
                </c:pt>
                <c:pt idx="24">
                  <c:v>2022</c:v>
                </c:pt>
              </c:numCache>
            </c:numRef>
          </c:cat>
          <c:val>
            <c:numRef>
              <c:f>'Slide #14'!$H$4:$H$28</c:f>
              <c:numCache>
                <c:formatCode>General</c:formatCode>
                <c:ptCount val="25"/>
                <c:pt idx="0">
                  <c:v>49</c:v>
                </c:pt>
                <c:pt idx="1">
                  <c:v>51</c:v>
                </c:pt>
                <c:pt idx="2">
                  <c:v>52</c:v>
                </c:pt>
                <c:pt idx="3">
                  <c:v>54</c:v>
                </c:pt>
                <c:pt idx="4">
                  <c:v>51</c:v>
                </c:pt>
                <c:pt idx="5">
                  <c:v>54</c:v>
                </c:pt>
                <c:pt idx="6">
                  <c:v>50</c:v>
                </c:pt>
                <c:pt idx="7">
                  <c:v>51</c:v>
                </c:pt>
                <c:pt idx="8">
                  <c:v>50</c:v>
                </c:pt>
                <c:pt idx="9">
                  <c:v>51</c:v>
                </c:pt>
                <c:pt idx="10">
                  <c:v>52</c:v>
                </c:pt>
                <c:pt idx="11">
                  <c:v>57</c:v>
                </c:pt>
                <c:pt idx="12">
                  <c:v>57</c:v>
                </c:pt>
                <c:pt idx="13">
                  <c:v>61</c:v>
                </c:pt>
                <c:pt idx="14">
                  <c:v>60</c:v>
                </c:pt>
                <c:pt idx="15">
                  <c:v>62</c:v>
                </c:pt>
                <c:pt idx="16">
                  <c:v>60</c:v>
                </c:pt>
                <c:pt idx="17">
                  <c:v>59</c:v>
                </c:pt>
                <c:pt idx="18">
                  <c:v>62</c:v>
                </c:pt>
                <c:pt idx="19">
                  <c:v>62</c:v>
                </c:pt>
                <c:pt idx="20">
                  <c:v>65</c:v>
                </c:pt>
                <c:pt idx="21">
                  <c:v>#N/A</c:v>
                </c:pt>
                <c:pt idx="22">
                  <c:v>57</c:v>
                </c:pt>
                <c:pt idx="23">
                  <c:v>#N/A</c:v>
                </c:pt>
                <c:pt idx="24">
                  <c:v>59</c:v>
                </c:pt>
              </c:numCache>
            </c:numRef>
          </c:val>
          <c:smooth val="0"/>
          <c:extLst>
            <c:ext xmlns:c16="http://schemas.microsoft.com/office/drawing/2014/chart" uri="{C3380CC4-5D6E-409C-BE32-E72D297353CC}">
              <c16:uniqueId val="{00000002-812B-4A08-838D-0EACECBDF468}"/>
            </c:ext>
          </c:extLst>
        </c:ser>
        <c:ser>
          <c:idx val="1"/>
          <c:order val="1"/>
          <c:tx>
            <c:strRef>
              <c:f>'Slide #14'!$I$3</c:f>
              <c:strCache>
                <c:ptCount val="1"/>
                <c:pt idx="0">
                  <c:v>25–44 years</c:v>
                </c:pt>
              </c:strCache>
            </c:strRef>
          </c:tx>
          <c:spPr>
            <a:ln w="28575" cap="rnd">
              <a:solidFill>
                <a:srgbClr val="31859C"/>
              </a:solidFill>
              <a:round/>
            </a:ln>
            <a:effectLst/>
          </c:spPr>
          <c:marker>
            <c:symbol val="none"/>
          </c:marker>
          <c:dPt>
            <c:idx val="22"/>
            <c:marker>
              <c:symbol val="none"/>
            </c:marker>
            <c:bubble3D val="0"/>
            <c:spPr>
              <a:ln w="28575" cap="rnd">
                <a:noFill/>
                <a:round/>
              </a:ln>
              <a:effectLst/>
            </c:spPr>
            <c:extLst>
              <c:ext xmlns:c16="http://schemas.microsoft.com/office/drawing/2014/chart" uri="{C3380CC4-5D6E-409C-BE32-E72D297353CC}">
                <c16:uniqueId val="{00000004-812B-4A08-838D-0EACECBDF468}"/>
              </c:ext>
            </c:extLst>
          </c:dPt>
          <c:dLbls>
            <c:dLbl>
              <c:idx val="0"/>
              <c:layout>
                <c:manualLayout>
                  <c:x val="-8.3668005354752342E-3"/>
                  <c:y val="-2.45098039215686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12B-4A08-838D-0EACECBDF468}"/>
                </c:ext>
              </c:extLst>
            </c:dLbl>
            <c:dLbl>
              <c:idx val="24"/>
              <c:layout>
                <c:manualLayout>
                  <c:x val="-3.0120481927710965E-2"/>
                  <c:y val="-2.99564270152505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12B-4A08-838D-0EACECBDF468}"/>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'Slide #14'!$G$4:$G$28</c:f>
              <c:numCache>
                <c:formatCode>General</c:formatCode>
                <c:ptCount val="25"/>
                <c:pt idx="0">
                  <c:v>1998</c:v>
                </c:pt>
                <c:pt idx="8">
                  <c:v>2006</c:v>
                </c:pt>
                <c:pt idx="12">
                  <c:v>2010</c:v>
                </c:pt>
                <c:pt idx="16">
                  <c:v>2014</c:v>
                </c:pt>
                <c:pt idx="20">
                  <c:v>2018</c:v>
                </c:pt>
                <c:pt idx="24">
                  <c:v>2022</c:v>
                </c:pt>
              </c:numCache>
            </c:numRef>
          </c:cat>
          <c:val>
            <c:numRef>
              <c:f>'Slide #14'!$I$4:$I$28</c:f>
              <c:numCache>
                <c:formatCode>General</c:formatCode>
                <c:ptCount val="25"/>
                <c:pt idx="0">
                  <c:v>45</c:v>
                </c:pt>
                <c:pt idx="1">
                  <c:v>45</c:v>
                </c:pt>
                <c:pt idx="2">
                  <c:v>46</c:v>
                </c:pt>
                <c:pt idx="3">
                  <c:v>47</c:v>
                </c:pt>
                <c:pt idx="4">
                  <c:v>48</c:v>
                </c:pt>
                <c:pt idx="5">
                  <c:v>47</c:v>
                </c:pt>
                <c:pt idx="6">
                  <c:v>45</c:v>
                </c:pt>
                <c:pt idx="7">
                  <c:v>45</c:v>
                </c:pt>
                <c:pt idx="8">
                  <c:v>46</c:v>
                </c:pt>
                <c:pt idx="9">
                  <c:v>44</c:v>
                </c:pt>
                <c:pt idx="10">
                  <c:v>48</c:v>
                </c:pt>
                <c:pt idx="11">
                  <c:v>52</c:v>
                </c:pt>
                <c:pt idx="12">
                  <c:v>53</c:v>
                </c:pt>
                <c:pt idx="13">
                  <c:v>54</c:v>
                </c:pt>
                <c:pt idx="14">
                  <c:v>55</c:v>
                </c:pt>
                <c:pt idx="15">
                  <c:v>55</c:v>
                </c:pt>
                <c:pt idx="16">
                  <c:v>56</c:v>
                </c:pt>
                <c:pt idx="17">
                  <c:v>56</c:v>
                </c:pt>
                <c:pt idx="18">
                  <c:v>58</c:v>
                </c:pt>
                <c:pt idx="19">
                  <c:v>60</c:v>
                </c:pt>
                <c:pt idx="20">
                  <c:v>59</c:v>
                </c:pt>
                <c:pt idx="21">
                  <c:v>#N/A</c:v>
                </c:pt>
                <c:pt idx="22">
                  <c:v>53</c:v>
                </c:pt>
                <c:pt idx="23">
                  <c:v>#N/A</c:v>
                </c:pt>
                <c:pt idx="24">
                  <c:v>52</c:v>
                </c:pt>
              </c:numCache>
            </c:numRef>
          </c:val>
          <c:smooth val="0"/>
          <c:extLst>
            <c:ext xmlns:c16="http://schemas.microsoft.com/office/drawing/2014/chart" uri="{C3380CC4-5D6E-409C-BE32-E72D297353CC}">
              <c16:uniqueId val="{00000005-812B-4A08-838D-0EACECBDF468}"/>
            </c:ext>
          </c:extLst>
        </c:ser>
        <c:ser>
          <c:idx val="2"/>
          <c:order val="2"/>
          <c:tx>
            <c:strRef>
              <c:f>'Slide #14'!$J$3</c:f>
              <c:strCache>
                <c:ptCount val="1"/>
                <c:pt idx="0">
                  <c:v>45–64 years</c:v>
                </c:pt>
              </c:strCache>
            </c:strRef>
          </c:tx>
          <c:spPr>
            <a:ln w="28575" cap="rnd">
              <a:solidFill>
                <a:srgbClr val="73BED3"/>
              </a:solidFill>
              <a:round/>
            </a:ln>
            <a:effectLst/>
          </c:spPr>
          <c:marker>
            <c:symbol val="none"/>
          </c:marker>
          <c:dPt>
            <c:idx val="22"/>
            <c:marker>
              <c:symbol val="none"/>
            </c:marker>
            <c:bubble3D val="0"/>
            <c:spPr>
              <a:ln w="28575" cap="rnd">
                <a:noFill/>
                <a:round/>
              </a:ln>
              <a:effectLst/>
            </c:spPr>
            <c:extLst>
              <c:ext xmlns:c16="http://schemas.microsoft.com/office/drawing/2014/chart" uri="{C3380CC4-5D6E-409C-BE32-E72D297353CC}">
                <c16:uniqueId val="{00000007-812B-4A08-838D-0EACECBDF468}"/>
              </c:ext>
            </c:extLst>
          </c:dPt>
          <c:dLbls>
            <c:dLbl>
              <c:idx val="0"/>
              <c:layout>
                <c:manualLayout>
                  <c:x val="-1.5060240963855422E-2"/>
                  <c:y val="-2.72331154684095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12B-4A08-838D-0EACECBDF468}"/>
                </c:ext>
              </c:extLst>
            </c:dLbl>
            <c:dLbl>
              <c:idx val="24"/>
              <c:layout>
                <c:manualLayout>
                  <c:x val="-3.1793842034806015E-2"/>
                  <c:y val="-2.178649237472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12B-4A08-838D-0EACECBDF468}"/>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'Slide #14'!$G$4:$G$28</c:f>
              <c:numCache>
                <c:formatCode>General</c:formatCode>
                <c:ptCount val="25"/>
                <c:pt idx="0">
                  <c:v>1998</c:v>
                </c:pt>
                <c:pt idx="8">
                  <c:v>2006</c:v>
                </c:pt>
                <c:pt idx="12">
                  <c:v>2010</c:v>
                </c:pt>
                <c:pt idx="16">
                  <c:v>2014</c:v>
                </c:pt>
                <c:pt idx="20">
                  <c:v>2018</c:v>
                </c:pt>
                <c:pt idx="24">
                  <c:v>2022</c:v>
                </c:pt>
              </c:numCache>
            </c:numRef>
          </c:cat>
          <c:val>
            <c:numRef>
              <c:f>'Slide #14'!$J$4:$J$28</c:f>
              <c:numCache>
                <c:formatCode>General</c:formatCode>
                <c:ptCount val="25"/>
                <c:pt idx="0">
                  <c:v>38</c:v>
                </c:pt>
                <c:pt idx="1">
                  <c:v>39</c:v>
                </c:pt>
                <c:pt idx="2">
                  <c:v>40</c:v>
                </c:pt>
                <c:pt idx="3">
                  <c:v>41</c:v>
                </c:pt>
                <c:pt idx="4">
                  <c:v>41</c:v>
                </c:pt>
                <c:pt idx="5">
                  <c:v>41</c:v>
                </c:pt>
                <c:pt idx="6">
                  <c:v>41</c:v>
                </c:pt>
                <c:pt idx="7">
                  <c:v>39</c:v>
                </c:pt>
                <c:pt idx="8">
                  <c:v>40</c:v>
                </c:pt>
                <c:pt idx="9">
                  <c:v>41</c:v>
                </c:pt>
                <c:pt idx="10">
                  <c:v>42</c:v>
                </c:pt>
                <c:pt idx="11">
                  <c:v>45</c:v>
                </c:pt>
                <c:pt idx="12">
                  <c:v>45</c:v>
                </c:pt>
                <c:pt idx="13">
                  <c:v>45</c:v>
                </c:pt>
                <c:pt idx="14">
                  <c:v>47</c:v>
                </c:pt>
                <c:pt idx="15">
                  <c:v>46</c:v>
                </c:pt>
                <c:pt idx="16">
                  <c:v>46</c:v>
                </c:pt>
                <c:pt idx="17">
                  <c:v>46</c:v>
                </c:pt>
                <c:pt idx="18">
                  <c:v>50</c:v>
                </c:pt>
                <c:pt idx="19">
                  <c:v>52</c:v>
                </c:pt>
                <c:pt idx="20">
                  <c:v>52</c:v>
                </c:pt>
                <c:pt idx="21">
                  <c:v>#N/A</c:v>
                </c:pt>
                <c:pt idx="22">
                  <c:v>45</c:v>
                </c:pt>
                <c:pt idx="23">
                  <c:v>#N/A</c:v>
                </c:pt>
                <c:pt idx="24">
                  <c:v>45</c:v>
                </c:pt>
              </c:numCache>
            </c:numRef>
          </c:val>
          <c:smooth val="0"/>
          <c:extLst>
            <c:ext xmlns:c16="http://schemas.microsoft.com/office/drawing/2014/chart" uri="{C3380CC4-5D6E-409C-BE32-E72D297353CC}">
              <c16:uniqueId val="{00000008-812B-4A08-838D-0EACECBDF468}"/>
            </c:ext>
          </c:extLst>
        </c:ser>
        <c:ser>
          <c:idx val="3"/>
          <c:order val="3"/>
          <c:tx>
            <c:strRef>
              <c:f>'Slide #14'!$K$3</c:f>
              <c:strCache>
                <c:ptCount val="1"/>
                <c:pt idx="0">
                  <c:v>65+ years</c:v>
                </c:pt>
              </c:strCache>
            </c:strRef>
          </c:tx>
          <c:spPr>
            <a:ln w="28575" cap="rnd">
              <a:solidFill>
                <a:srgbClr val="C5E5ED"/>
              </a:solidFill>
              <a:round/>
            </a:ln>
            <a:effectLst/>
          </c:spPr>
          <c:marker>
            <c:symbol val="none"/>
          </c:marker>
          <c:dPt>
            <c:idx val="22"/>
            <c:marker>
              <c:symbol val="none"/>
            </c:marker>
            <c:bubble3D val="0"/>
            <c:spPr>
              <a:ln w="28575" cap="rnd">
                <a:noFill/>
                <a:round/>
              </a:ln>
              <a:effectLst/>
            </c:spPr>
            <c:extLst>
              <c:ext xmlns:c16="http://schemas.microsoft.com/office/drawing/2014/chart" uri="{C3380CC4-5D6E-409C-BE32-E72D297353CC}">
                <c16:uniqueId val="{0000000A-812B-4A08-838D-0EACECBDF468}"/>
              </c:ext>
            </c:extLst>
          </c:dPt>
          <c:dLbls>
            <c:dLbl>
              <c:idx val="0"/>
              <c:layout>
                <c:manualLayout>
                  <c:x val="-1.8406961178045515E-2"/>
                  <c:y val="-3.26797385620915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12B-4A08-838D-0EACECBDF468}"/>
                </c:ext>
              </c:extLst>
            </c:dLbl>
            <c:dLbl>
              <c:idx val="24"/>
              <c:layout>
                <c:manualLayout>
                  <c:x val="-3.0120481927710965E-2"/>
                  <c:y val="-2.45098039215686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12B-4A08-838D-0EACECBDF468}"/>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'Slide #14'!$G$4:$G$28</c:f>
              <c:numCache>
                <c:formatCode>General</c:formatCode>
                <c:ptCount val="25"/>
                <c:pt idx="0">
                  <c:v>1998</c:v>
                </c:pt>
                <c:pt idx="8">
                  <c:v>2006</c:v>
                </c:pt>
                <c:pt idx="12">
                  <c:v>2010</c:v>
                </c:pt>
                <c:pt idx="16">
                  <c:v>2014</c:v>
                </c:pt>
                <c:pt idx="20">
                  <c:v>2018</c:v>
                </c:pt>
                <c:pt idx="24">
                  <c:v>2022</c:v>
                </c:pt>
              </c:numCache>
            </c:numRef>
          </c:cat>
          <c:val>
            <c:numRef>
              <c:f>'Slide #14'!$K$4:$K$28</c:f>
              <c:numCache>
                <c:formatCode>General</c:formatCode>
                <c:ptCount val="25"/>
                <c:pt idx="0">
                  <c:v>26</c:v>
                </c:pt>
                <c:pt idx="1">
                  <c:v>28</c:v>
                </c:pt>
                <c:pt idx="2">
                  <c:v>30</c:v>
                </c:pt>
                <c:pt idx="3">
                  <c:v>29</c:v>
                </c:pt>
                <c:pt idx="4">
                  <c:v>29</c:v>
                </c:pt>
                <c:pt idx="5">
                  <c:v>31</c:v>
                </c:pt>
                <c:pt idx="6">
                  <c:v>30</c:v>
                </c:pt>
                <c:pt idx="7">
                  <c:v>29</c:v>
                </c:pt>
                <c:pt idx="8">
                  <c:v>29</c:v>
                </c:pt>
                <c:pt idx="9">
                  <c:v>29</c:v>
                </c:pt>
                <c:pt idx="10">
                  <c:v>30</c:v>
                </c:pt>
                <c:pt idx="11">
                  <c:v>33</c:v>
                </c:pt>
                <c:pt idx="12">
                  <c:v>31</c:v>
                </c:pt>
                <c:pt idx="13">
                  <c:v>35</c:v>
                </c:pt>
                <c:pt idx="14">
                  <c:v>38</c:v>
                </c:pt>
                <c:pt idx="15">
                  <c:v>36</c:v>
                </c:pt>
                <c:pt idx="16">
                  <c:v>37</c:v>
                </c:pt>
                <c:pt idx="17">
                  <c:v>37</c:v>
                </c:pt>
                <c:pt idx="18">
                  <c:v>39</c:v>
                </c:pt>
                <c:pt idx="19">
                  <c:v>39</c:v>
                </c:pt>
                <c:pt idx="20">
                  <c:v>41</c:v>
                </c:pt>
                <c:pt idx="21">
                  <c:v>#N/A</c:v>
                </c:pt>
                <c:pt idx="22">
                  <c:v>37</c:v>
                </c:pt>
                <c:pt idx="23">
                  <c:v>#N/A</c:v>
                </c:pt>
                <c:pt idx="24">
                  <c:v>37</c:v>
                </c:pt>
              </c:numCache>
            </c:numRef>
          </c:val>
          <c:smooth val="0"/>
          <c:extLst>
            <c:ext xmlns:c16="http://schemas.microsoft.com/office/drawing/2014/chart" uri="{C3380CC4-5D6E-409C-BE32-E72D297353CC}">
              <c16:uniqueId val="{0000000B-812B-4A08-838D-0EACECBDF468}"/>
            </c:ext>
          </c:extLst>
        </c:ser>
        <c:dLbls>
          <c:showLegendKey val="0"/>
          <c:showVal val="0"/>
          <c:showCatName val="0"/>
          <c:showSerName val="0"/>
          <c:showPercent val="0"/>
          <c:showBubbleSize val="0"/>
        </c:dLbls>
        <c:smooth val="0"/>
        <c:axId val="1472038543"/>
        <c:axId val="1394772463"/>
      </c:lineChart>
      <c:catAx>
        <c:axId val="1472038543"/>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94772463"/>
        <c:crosses val="autoZero"/>
        <c:auto val="1"/>
        <c:lblAlgn val="ctr"/>
        <c:lblOffset val="100"/>
        <c:noMultiLvlLbl val="0"/>
      </c:catAx>
      <c:valAx>
        <c:axId val="13947724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a:solidFill>
              <a:srgbClr val="31859C"/>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7203854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0"/>
    <c:dispBlanksAs val="zero"/>
    <c:showDLblsOverMax val="0"/>
  </c:chart>
  <c:spPr>
    <a:noFill/>
    <a:ln>
      <a:solidFill>
        <a:schemeClr val="tx1"/>
      </a:solidFill>
    </a:ln>
    <a:effectLst/>
  </c:spPr>
  <c:txPr>
    <a:bodyPr/>
    <a:lstStyle/>
    <a:p>
      <a:pPr>
        <a:defRPr sz="11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3">
                  <a:lumMod val="50000"/>
                </a:schemeClr>
              </a:solidFill>
              <a:ln>
                <a:solidFill>
                  <a:schemeClr val="tx1"/>
                </a:solidFill>
              </a:ln>
              <a:effectLst/>
            </c:spPr>
            <c:extLst>
              <c:ext xmlns:c16="http://schemas.microsoft.com/office/drawing/2014/chart" uri="{C3380CC4-5D6E-409C-BE32-E72D297353CC}">
                <c16:uniqueId val="{0000000F-7327-44A8-99F0-06CEF036575C}"/>
              </c:ext>
            </c:extLst>
          </c:dPt>
          <c:dPt>
            <c:idx val="1"/>
            <c:invertIfNegative val="0"/>
            <c:bubble3D val="0"/>
            <c:spPr>
              <a:solidFill>
                <a:srgbClr val="31859C"/>
              </a:solidFill>
              <a:ln>
                <a:solidFill>
                  <a:schemeClr val="tx1"/>
                </a:solidFill>
              </a:ln>
              <a:effectLst/>
            </c:spPr>
            <c:extLst>
              <c:ext xmlns:c16="http://schemas.microsoft.com/office/drawing/2014/chart" uri="{C3380CC4-5D6E-409C-BE32-E72D297353CC}">
                <c16:uniqueId val="{00000001-7327-44A8-99F0-06CEF036575C}"/>
              </c:ext>
            </c:extLst>
          </c:dPt>
          <c:dPt>
            <c:idx val="2"/>
            <c:invertIfNegative val="0"/>
            <c:bubble3D val="0"/>
            <c:spPr>
              <a:solidFill>
                <a:srgbClr val="73BED3"/>
              </a:solidFill>
              <a:ln>
                <a:solidFill>
                  <a:schemeClr val="tx1"/>
                </a:solidFill>
              </a:ln>
              <a:effectLst/>
            </c:spPr>
            <c:extLst>
              <c:ext xmlns:c16="http://schemas.microsoft.com/office/drawing/2014/chart" uri="{C3380CC4-5D6E-409C-BE32-E72D297353CC}">
                <c16:uniqueId val="{00000003-7327-44A8-99F0-06CEF036575C}"/>
              </c:ext>
            </c:extLst>
          </c:dPt>
          <c:dPt>
            <c:idx val="3"/>
            <c:invertIfNegative val="0"/>
            <c:bubble3D val="0"/>
            <c:spPr>
              <a:solidFill>
                <a:srgbClr val="C5E5ED"/>
              </a:solidFill>
              <a:ln>
                <a:solidFill>
                  <a:schemeClr val="tx1"/>
                </a:solidFill>
              </a:ln>
              <a:effectLst/>
            </c:spPr>
            <c:extLst>
              <c:ext xmlns:c16="http://schemas.microsoft.com/office/drawing/2014/chart" uri="{C3380CC4-5D6E-409C-BE32-E72D297353CC}">
                <c16:uniqueId val="{00000005-7327-44A8-99F0-06CEF036575C}"/>
              </c:ext>
            </c:extLst>
          </c:dPt>
          <c:dPt>
            <c:idx val="4"/>
            <c:invertIfNegative val="0"/>
            <c:bubble3D val="0"/>
            <c:spPr>
              <a:solidFill>
                <a:schemeClr val="accent3"/>
              </a:solidFill>
              <a:ln>
                <a:solidFill>
                  <a:schemeClr val="tx1"/>
                </a:solidFill>
              </a:ln>
              <a:effectLst/>
            </c:spPr>
            <c:extLst>
              <c:ext xmlns:c16="http://schemas.microsoft.com/office/drawing/2014/chart" uri="{C3380CC4-5D6E-409C-BE32-E72D297353CC}">
                <c16:uniqueId val="{00000007-7327-44A8-99F0-06CEF036575C}"/>
              </c:ext>
            </c:extLst>
          </c:dPt>
          <c:dPt>
            <c:idx val="5"/>
            <c:invertIfNegative val="0"/>
            <c:bubble3D val="0"/>
            <c:spPr>
              <a:solidFill>
                <a:schemeClr val="accent6"/>
              </a:solidFill>
              <a:ln>
                <a:solidFill>
                  <a:schemeClr val="tx1"/>
                </a:solidFill>
              </a:ln>
              <a:effectLst/>
            </c:spPr>
            <c:extLst>
              <c:ext xmlns:c16="http://schemas.microsoft.com/office/drawing/2014/chart" uri="{C3380CC4-5D6E-409C-BE32-E72D297353CC}">
                <c16:uniqueId val="{00000009-7327-44A8-99F0-06CEF036575C}"/>
              </c:ext>
            </c:extLst>
          </c:dPt>
          <c:dPt>
            <c:idx val="6"/>
            <c:invertIfNegative val="0"/>
            <c:bubble3D val="0"/>
            <c:spPr>
              <a:solidFill>
                <a:schemeClr val="accent1"/>
              </a:solidFill>
              <a:ln>
                <a:solidFill>
                  <a:schemeClr val="tx1"/>
                </a:solidFill>
              </a:ln>
              <a:effectLst/>
            </c:spPr>
            <c:extLst>
              <c:ext xmlns:c16="http://schemas.microsoft.com/office/drawing/2014/chart" uri="{C3380CC4-5D6E-409C-BE32-E72D297353CC}">
                <c16:uniqueId val="{0000000B-7327-44A8-99F0-06CEF036575C}"/>
              </c:ext>
            </c:extLst>
          </c:dPt>
          <c:dPt>
            <c:idx val="7"/>
            <c:invertIfNegative val="0"/>
            <c:bubble3D val="0"/>
            <c:spPr>
              <a:solidFill>
                <a:schemeClr val="bg2"/>
              </a:solidFill>
              <a:ln>
                <a:solidFill>
                  <a:schemeClr val="tx1"/>
                </a:solidFill>
              </a:ln>
              <a:effectLst/>
            </c:spPr>
            <c:extLst>
              <c:ext xmlns:c16="http://schemas.microsoft.com/office/drawing/2014/chart" uri="{C3380CC4-5D6E-409C-BE32-E72D297353CC}">
                <c16:uniqueId val="{0000000D-7327-44A8-99F0-06CEF036575C}"/>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'Slide #16'!$A$4:$B$11</c:f>
              <c:multiLvlStrCache>
                <c:ptCount val="8"/>
                <c:lvl>
                  <c:pt idx="0">
                    <c:v>Overall</c:v>
                  </c:pt>
                  <c:pt idx="1">
                    <c:v>Males</c:v>
                  </c:pt>
                  <c:pt idx="2">
                    <c:v>Females</c:v>
                  </c:pt>
                  <c:pt idx="3">
                    <c:v>Hispanic</c:v>
                  </c:pt>
                  <c:pt idx="4">
                    <c:v>White</c:v>
                  </c:pt>
                  <c:pt idx="5">
                    <c:v>Black</c:v>
                  </c:pt>
                  <c:pt idx="6">
                    <c:v>Asian</c:v>
                  </c:pt>
                  <c:pt idx="7">
                    <c:v>AIAN</c:v>
                  </c:pt>
                </c:lvl>
                <c:lvl>
                  <c:pt idx="1">
                    <c:v>Sex</c:v>
                  </c:pt>
                  <c:pt idx="3">
                    <c:v>Race/Ethnicity</c:v>
                  </c:pt>
                </c:lvl>
              </c:multiLvlStrCache>
            </c:multiLvlStrRef>
          </c:cat>
          <c:val>
            <c:numRef>
              <c:f>'Slide #16'!$C$4:$C$11</c:f>
              <c:numCache>
                <c:formatCode>General</c:formatCode>
                <c:ptCount val="8"/>
                <c:pt idx="0">
                  <c:v>25</c:v>
                </c:pt>
                <c:pt idx="1">
                  <c:v>32</c:v>
                </c:pt>
                <c:pt idx="2">
                  <c:v>17</c:v>
                </c:pt>
                <c:pt idx="3">
                  <c:v>20</c:v>
                </c:pt>
                <c:pt idx="4">
                  <c:v>29</c:v>
                </c:pt>
                <c:pt idx="5">
                  <c:v>22</c:v>
                </c:pt>
                <c:pt idx="6">
                  <c:v>16</c:v>
                </c:pt>
                <c:pt idx="7">
                  <c:v>32</c:v>
                </c:pt>
              </c:numCache>
            </c:numRef>
          </c:val>
          <c:extLst>
            <c:ext xmlns:c16="http://schemas.microsoft.com/office/drawing/2014/chart" uri="{C3380CC4-5D6E-409C-BE32-E72D297353CC}">
              <c16:uniqueId val="{0000000E-7327-44A8-99F0-06CEF036575C}"/>
            </c:ext>
          </c:extLst>
        </c:ser>
        <c:dLbls>
          <c:dLblPos val="outEnd"/>
          <c:showLegendKey val="0"/>
          <c:showVal val="1"/>
          <c:showCatName val="0"/>
          <c:showSerName val="0"/>
          <c:showPercent val="0"/>
          <c:showBubbleSize val="0"/>
        </c:dLbls>
        <c:gapWidth val="78"/>
        <c:axId val="512676688"/>
        <c:axId val="512672848"/>
      </c:barChart>
      <c:catAx>
        <c:axId val="512676688"/>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512672848"/>
        <c:crosses val="autoZero"/>
        <c:auto val="1"/>
        <c:lblAlgn val="ctr"/>
        <c:lblOffset val="100"/>
        <c:noMultiLvlLbl val="0"/>
      </c:catAx>
      <c:valAx>
        <c:axId val="512672848"/>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a:t>Percent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512676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solidFill>
      <a:round/>
    </a:ln>
    <a:effectLst/>
  </c:spPr>
  <c:txPr>
    <a:bodyPr/>
    <a:lstStyle/>
    <a:p>
      <a:pPr>
        <a:defRPr sz="11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#18'!$B$3</c:f>
              <c:strCache>
                <c:ptCount val="1"/>
                <c:pt idx="0">
                  <c:v>Males</c:v>
                </c:pt>
              </c:strCache>
            </c:strRef>
          </c:tx>
          <c:spPr>
            <a:solidFill>
              <a:schemeClr val="accent3">
                <a:lumMod val="50000"/>
              </a:schemeClr>
            </a:solidFill>
            <a:ln>
              <a:noFill/>
            </a:ln>
            <a:effectLst/>
          </c:spPr>
          <c:invertIfNegative val="0"/>
          <c:dPt>
            <c:idx val="0"/>
            <c:invertIfNegative val="0"/>
            <c:bubble3D val="0"/>
            <c:spPr>
              <a:solidFill>
                <a:schemeClr val="accent3">
                  <a:lumMod val="50000"/>
                </a:schemeClr>
              </a:solidFill>
              <a:ln>
                <a:solidFill>
                  <a:schemeClr val="tx1"/>
                </a:solidFill>
              </a:ln>
              <a:effectLst/>
            </c:spPr>
            <c:extLst>
              <c:ext xmlns:c16="http://schemas.microsoft.com/office/drawing/2014/chart" uri="{C3380CC4-5D6E-409C-BE32-E72D297353CC}">
                <c16:uniqueId val="{00000000-B238-483C-96E0-7ADC0F8B698C}"/>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#18'!$A$4:$A$9</c:f>
              <c:strCache>
                <c:ptCount val="6"/>
                <c:pt idx="0">
                  <c:v>Overall</c:v>
                </c:pt>
                <c:pt idx="1">
                  <c:v>Hispanic</c:v>
                </c:pt>
                <c:pt idx="2">
                  <c:v>White</c:v>
                </c:pt>
                <c:pt idx="3">
                  <c:v>Black</c:v>
                </c:pt>
                <c:pt idx="4">
                  <c:v>Asian</c:v>
                </c:pt>
                <c:pt idx="5">
                  <c:v>AIAN</c:v>
                </c:pt>
              </c:strCache>
              <c:extLst/>
            </c:strRef>
          </c:cat>
          <c:val>
            <c:numRef>
              <c:f>'Slide #18'!$B$4:$B$9</c:f>
              <c:numCache>
                <c:formatCode>General</c:formatCode>
                <c:ptCount val="6"/>
                <c:pt idx="0">
                  <c:v>52</c:v>
                </c:pt>
                <c:pt idx="1">
                  <c:v>35</c:v>
                </c:pt>
                <c:pt idx="2">
                  <c:v>75</c:v>
                </c:pt>
                <c:pt idx="3">
                  <c:v>13</c:v>
                </c:pt>
                <c:pt idx="4">
                  <c:v>30</c:v>
                </c:pt>
                <c:pt idx="5">
                  <c:v>30</c:v>
                </c:pt>
              </c:numCache>
              <c:extLst/>
            </c:numRef>
          </c:val>
          <c:extLst>
            <c:ext xmlns:c16="http://schemas.microsoft.com/office/drawing/2014/chart" uri="{C3380CC4-5D6E-409C-BE32-E72D297353CC}">
              <c16:uniqueId val="{00000000-B894-4EB2-930B-AA372665F3E0}"/>
            </c:ext>
          </c:extLst>
        </c:ser>
        <c:ser>
          <c:idx val="1"/>
          <c:order val="1"/>
          <c:tx>
            <c:strRef>
              <c:f>'Slide #18'!$C$3</c:f>
              <c:strCache>
                <c:ptCount val="1"/>
                <c:pt idx="0">
                  <c:v>Females</c:v>
                </c:pt>
              </c:strCache>
            </c:strRef>
          </c:tx>
          <c:spPr>
            <a:solidFill>
              <a:srgbClr val="31859C"/>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#18'!$A$4:$A$9</c:f>
              <c:strCache>
                <c:ptCount val="6"/>
                <c:pt idx="0">
                  <c:v>Overall</c:v>
                </c:pt>
                <c:pt idx="1">
                  <c:v>Hispanic</c:v>
                </c:pt>
                <c:pt idx="2">
                  <c:v>White</c:v>
                </c:pt>
                <c:pt idx="3">
                  <c:v>Black</c:v>
                </c:pt>
                <c:pt idx="4">
                  <c:v>Asian</c:v>
                </c:pt>
                <c:pt idx="5">
                  <c:v>AIAN</c:v>
                </c:pt>
              </c:strCache>
              <c:extLst/>
            </c:strRef>
          </c:cat>
          <c:val>
            <c:numRef>
              <c:f>'Slide #18'!$C$4:$C$9</c:f>
              <c:numCache>
                <c:formatCode>General</c:formatCode>
                <c:ptCount val="6"/>
                <c:pt idx="0">
                  <c:v>58</c:v>
                </c:pt>
                <c:pt idx="1">
                  <c:v>48</c:v>
                </c:pt>
                <c:pt idx="2">
                  <c:v>83</c:v>
                </c:pt>
                <c:pt idx="3">
                  <c:v>16</c:v>
                </c:pt>
                <c:pt idx="4">
                  <c:v>32</c:v>
                </c:pt>
                <c:pt idx="5">
                  <c:v>50</c:v>
                </c:pt>
              </c:numCache>
              <c:extLst/>
            </c:numRef>
          </c:val>
          <c:extLst>
            <c:ext xmlns:c16="http://schemas.microsoft.com/office/drawing/2014/chart" uri="{C3380CC4-5D6E-409C-BE32-E72D297353CC}">
              <c16:uniqueId val="{00000001-B894-4EB2-930B-AA372665F3E0}"/>
            </c:ext>
          </c:extLst>
        </c:ser>
        <c:ser>
          <c:idx val="2"/>
          <c:order val="2"/>
          <c:tx>
            <c:strRef>
              <c:f>'Slide #18'!$D$3</c:f>
              <c:strCache>
                <c:ptCount val="1"/>
                <c:pt idx="0">
                  <c:v>Overall</c:v>
                </c:pt>
              </c:strCache>
            </c:strRef>
          </c:tx>
          <c:spPr>
            <a:solidFill>
              <a:srgbClr val="73BED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#18'!$A$4:$A$9</c:f>
              <c:strCache>
                <c:ptCount val="6"/>
                <c:pt idx="0">
                  <c:v>Overall</c:v>
                </c:pt>
                <c:pt idx="1">
                  <c:v>Hispanic</c:v>
                </c:pt>
                <c:pt idx="2">
                  <c:v>White</c:v>
                </c:pt>
                <c:pt idx="3">
                  <c:v>Black</c:v>
                </c:pt>
                <c:pt idx="4">
                  <c:v>Asian</c:v>
                </c:pt>
                <c:pt idx="5">
                  <c:v>AIAN</c:v>
                </c:pt>
              </c:strCache>
              <c:extLst/>
            </c:strRef>
          </c:cat>
          <c:val>
            <c:numRef>
              <c:f>'Slide #18'!$D$4:$D$9</c:f>
              <c:numCache>
                <c:formatCode>General</c:formatCode>
                <c:ptCount val="6"/>
                <c:pt idx="0">
                  <c:v>55</c:v>
                </c:pt>
                <c:pt idx="1">
                  <c:v>41</c:v>
                </c:pt>
                <c:pt idx="2">
                  <c:v>79</c:v>
                </c:pt>
                <c:pt idx="3">
                  <c:v>14</c:v>
                </c:pt>
                <c:pt idx="4">
                  <c:v>31</c:v>
                </c:pt>
                <c:pt idx="5">
                  <c:v>42</c:v>
                </c:pt>
              </c:numCache>
              <c:extLst/>
            </c:numRef>
          </c:val>
          <c:extLst>
            <c:ext xmlns:c16="http://schemas.microsoft.com/office/drawing/2014/chart" uri="{C3380CC4-5D6E-409C-BE32-E72D297353CC}">
              <c16:uniqueId val="{00000002-B894-4EB2-930B-AA372665F3E0}"/>
            </c:ext>
          </c:extLst>
        </c:ser>
        <c:dLbls>
          <c:dLblPos val="outEnd"/>
          <c:showLegendKey val="0"/>
          <c:showVal val="1"/>
          <c:showCatName val="0"/>
          <c:showSerName val="0"/>
          <c:showPercent val="0"/>
          <c:showBubbleSize val="0"/>
        </c:dLbls>
        <c:gapWidth val="219"/>
        <c:overlap val="-27"/>
        <c:axId val="616614912"/>
        <c:axId val="616614432"/>
      </c:barChart>
      <c:catAx>
        <c:axId val="616614912"/>
        <c:scaling>
          <c:orientation val="minMax"/>
        </c:scaling>
        <c:delete val="0"/>
        <c:axPos val="b"/>
        <c:numFmt formatCode="General" sourceLinked="1"/>
        <c:majorTickMark val="in"/>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16614432"/>
        <c:crosses val="autoZero"/>
        <c:auto val="1"/>
        <c:lblAlgn val="ctr"/>
        <c:lblOffset val="100"/>
        <c:noMultiLvlLbl val="0"/>
      </c:catAx>
      <c:valAx>
        <c:axId val="61661443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166149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1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#20'!$B$3</c:f>
              <c:strCache>
                <c:ptCount val="1"/>
                <c:pt idx="0">
                  <c:v>Females</c:v>
                </c:pt>
              </c:strCache>
            </c:strRef>
          </c:tx>
          <c:spPr>
            <a:solidFill>
              <a:schemeClr val="accent3">
                <a:lumMod val="50000"/>
              </a:schemeClr>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#20'!$A$4:$A$9</c:f>
              <c:strCache>
                <c:ptCount val="6"/>
                <c:pt idx="0">
                  <c:v>Overall</c:v>
                </c:pt>
                <c:pt idx="1">
                  <c:v>White</c:v>
                </c:pt>
                <c:pt idx="2">
                  <c:v>Black</c:v>
                </c:pt>
                <c:pt idx="3">
                  <c:v>Hispanic</c:v>
                </c:pt>
                <c:pt idx="4">
                  <c:v>Asian</c:v>
                </c:pt>
                <c:pt idx="5">
                  <c:v>AIAN</c:v>
                </c:pt>
              </c:strCache>
            </c:strRef>
          </c:cat>
          <c:val>
            <c:numRef>
              <c:f>'Slide #20'!$B$4:$B$9</c:f>
              <c:numCache>
                <c:formatCode>General</c:formatCode>
                <c:ptCount val="6"/>
                <c:pt idx="0">
                  <c:v>64</c:v>
                </c:pt>
                <c:pt idx="1">
                  <c:v>63</c:v>
                </c:pt>
                <c:pt idx="2">
                  <c:v>62</c:v>
                </c:pt>
                <c:pt idx="3">
                  <c:v>65</c:v>
                </c:pt>
                <c:pt idx="4">
                  <c:v>71</c:v>
                </c:pt>
                <c:pt idx="5">
                  <c:v>70</c:v>
                </c:pt>
              </c:numCache>
            </c:numRef>
          </c:val>
          <c:extLst>
            <c:ext xmlns:c16="http://schemas.microsoft.com/office/drawing/2014/chart" uri="{C3380CC4-5D6E-409C-BE32-E72D297353CC}">
              <c16:uniqueId val="{00000000-B03B-4FF9-839D-861B757FDCFB}"/>
            </c:ext>
          </c:extLst>
        </c:ser>
        <c:ser>
          <c:idx val="1"/>
          <c:order val="1"/>
          <c:tx>
            <c:strRef>
              <c:f>'Slide #20'!$C$3</c:f>
              <c:strCache>
                <c:ptCount val="1"/>
                <c:pt idx="0">
                  <c:v>Males</c:v>
                </c:pt>
              </c:strCache>
            </c:strRef>
          </c:tx>
          <c:spPr>
            <a:solidFill>
              <a:srgbClr val="73BED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#20'!$A$4:$A$9</c:f>
              <c:strCache>
                <c:ptCount val="6"/>
                <c:pt idx="0">
                  <c:v>Overall</c:v>
                </c:pt>
                <c:pt idx="1">
                  <c:v>White</c:v>
                </c:pt>
                <c:pt idx="2">
                  <c:v>Black</c:v>
                </c:pt>
                <c:pt idx="3">
                  <c:v>Hispanic</c:v>
                </c:pt>
                <c:pt idx="4">
                  <c:v>Asian</c:v>
                </c:pt>
                <c:pt idx="5">
                  <c:v>AIAN</c:v>
                </c:pt>
              </c:strCache>
            </c:strRef>
          </c:cat>
          <c:val>
            <c:numRef>
              <c:f>'Slide #20'!$C$4:$C$9</c:f>
              <c:numCache>
                <c:formatCode>General</c:formatCode>
                <c:ptCount val="6"/>
                <c:pt idx="0">
                  <c:v>59</c:v>
                </c:pt>
                <c:pt idx="1">
                  <c:v>58</c:v>
                </c:pt>
                <c:pt idx="2">
                  <c:v>56</c:v>
                </c:pt>
                <c:pt idx="3">
                  <c:v>62</c:v>
                </c:pt>
                <c:pt idx="4">
                  <c:v>58</c:v>
                </c:pt>
                <c:pt idx="5">
                  <c:v>65</c:v>
                </c:pt>
              </c:numCache>
            </c:numRef>
          </c:val>
          <c:extLst>
            <c:ext xmlns:c16="http://schemas.microsoft.com/office/drawing/2014/chart" uri="{C3380CC4-5D6E-409C-BE32-E72D297353CC}">
              <c16:uniqueId val="{00000001-B03B-4FF9-839D-861B757FDCFB}"/>
            </c:ext>
          </c:extLst>
        </c:ser>
        <c:dLbls>
          <c:dLblPos val="outEnd"/>
          <c:showLegendKey val="0"/>
          <c:showVal val="1"/>
          <c:showCatName val="0"/>
          <c:showSerName val="0"/>
          <c:showPercent val="0"/>
          <c:showBubbleSize val="0"/>
        </c:dLbls>
        <c:gapWidth val="219"/>
        <c:overlap val="-27"/>
        <c:axId val="867708320"/>
        <c:axId val="867706880"/>
      </c:barChart>
      <c:catAx>
        <c:axId val="867708320"/>
        <c:scaling>
          <c:orientation val="minMax"/>
        </c:scaling>
        <c:delete val="0"/>
        <c:axPos val="b"/>
        <c:numFmt formatCode="General" sourceLinked="1"/>
        <c:majorTickMark val="in"/>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67706880"/>
        <c:crosses val="autoZero"/>
        <c:auto val="1"/>
        <c:lblAlgn val="ctr"/>
        <c:lblOffset val="100"/>
        <c:noMultiLvlLbl val="0"/>
      </c:catAx>
      <c:valAx>
        <c:axId val="86770688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67708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1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#21'!$B$4</c:f>
              <c:strCache>
                <c:ptCount val="1"/>
                <c:pt idx="0">
                  <c:v>Females</c:v>
                </c:pt>
              </c:strCache>
            </c:strRef>
          </c:tx>
          <c:spPr>
            <a:solidFill>
              <a:schemeClr val="accent3">
                <a:lumMod val="50000"/>
              </a:schemeClr>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#21'!$A$5:$A$8</c:f>
              <c:strCache>
                <c:ptCount val="4"/>
                <c:pt idx="0">
                  <c:v>Overall</c:v>
                </c:pt>
                <c:pt idx="1">
                  <c:v>White</c:v>
                </c:pt>
                <c:pt idx="2">
                  <c:v>Black</c:v>
                </c:pt>
                <c:pt idx="3">
                  <c:v>Hispanic</c:v>
                </c:pt>
              </c:strCache>
            </c:strRef>
          </c:cat>
          <c:val>
            <c:numRef>
              <c:f>'Slide #21'!$B$5:$B$8</c:f>
              <c:numCache>
                <c:formatCode>General</c:formatCode>
                <c:ptCount val="4"/>
                <c:pt idx="0">
                  <c:v>39</c:v>
                </c:pt>
                <c:pt idx="1">
                  <c:v>38</c:v>
                </c:pt>
                <c:pt idx="2">
                  <c:v>38</c:v>
                </c:pt>
                <c:pt idx="3">
                  <c:v>39</c:v>
                </c:pt>
              </c:numCache>
            </c:numRef>
          </c:val>
          <c:extLst>
            <c:ext xmlns:c16="http://schemas.microsoft.com/office/drawing/2014/chart" uri="{C3380CC4-5D6E-409C-BE32-E72D297353CC}">
              <c16:uniqueId val="{00000000-DAC3-4338-9F2D-B419DB20E8DC}"/>
            </c:ext>
          </c:extLst>
        </c:ser>
        <c:ser>
          <c:idx val="1"/>
          <c:order val="1"/>
          <c:tx>
            <c:strRef>
              <c:f>'Slide #21'!$C$4</c:f>
              <c:strCache>
                <c:ptCount val="1"/>
                <c:pt idx="0">
                  <c:v>Males</c:v>
                </c:pt>
              </c:strCache>
            </c:strRef>
          </c:tx>
          <c:spPr>
            <a:solidFill>
              <a:srgbClr val="73BED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#21'!$A$5:$A$8</c:f>
              <c:strCache>
                <c:ptCount val="4"/>
                <c:pt idx="0">
                  <c:v>Overall</c:v>
                </c:pt>
                <c:pt idx="1">
                  <c:v>White</c:v>
                </c:pt>
                <c:pt idx="2">
                  <c:v>Black</c:v>
                </c:pt>
                <c:pt idx="3">
                  <c:v>Hispanic</c:v>
                </c:pt>
              </c:strCache>
            </c:strRef>
          </c:cat>
          <c:val>
            <c:numRef>
              <c:f>'Slide #21'!$C$5:$C$8</c:f>
              <c:numCache>
                <c:formatCode>General</c:formatCode>
                <c:ptCount val="4"/>
                <c:pt idx="0">
                  <c:v>35</c:v>
                </c:pt>
                <c:pt idx="1">
                  <c:v>32</c:v>
                </c:pt>
                <c:pt idx="2">
                  <c:v>34</c:v>
                </c:pt>
                <c:pt idx="3">
                  <c:v>42</c:v>
                </c:pt>
              </c:numCache>
            </c:numRef>
          </c:val>
          <c:extLst>
            <c:ext xmlns:c16="http://schemas.microsoft.com/office/drawing/2014/chart" uri="{C3380CC4-5D6E-409C-BE32-E72D297353CC}">
              <c16:uniqueId val="{00000001-DAC3-4338-9F2D-B419DB20E8DC}"/>
            </c:ext>
          </c:extLst>
        </c:ser>
        <c:dLbls>
          <c:dLblPos val="outEnd"/>
          <c:showLegendKey val="0"/>
          <c:showVal val="1"/>
          <c:showCatName val="0"/>
          <c:showSerName val="0"/>
          <c:showPercent val="0"/>
          <c:showBubbleSize val="0"/>
        </c:dLbls>
        <c:gapWidth val="219"/>
        <c:overlap val="-27"/>
        <c:axId val="2036643088"/>
        <c:axId val="2036630608"/>
      </c:barChart>
      <c:catAx>
        <c:axId val="2036643088"/>
        <c:scaling>
          <c:orientation val="minMax"/>
        </c:scaling>
        <c:delete val="0"/>
        <c:axPos val="b"/>
        <c:numFmt formatCode="General" sourceLinked="1"/>
        <c:majorTickMark val="in"/>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36630608"/>
        <c:crosses val="autoZero"/>
        <c:auto val="1"/>
        <c:lblAlgn val="ctr"/>
        <c:lblOffset val="100"/>
        <c:noMultiLvlLbl val="0"/>
      </c:catAx>
      <c:valAx>
        <c:axId val="203663060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366430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1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Fig5A!$M$3</c:f>
              <c:strCache>
                <c:ptCount val="1"/>
                <c:pt idx="0">
                  <c:v>Prolonged Exposure†</c:v>
                </c:pt>
              </c:strCache>
            </c:strRef>
          </c:tx>
          <c:spPr>
            <a:solidFill>
              <a:schemeClr val="accent1"/>
            </a:solidFill>
            <a:ln>
              <a:solidFill>
                <a:schemeClr val="tx1"/>
              </a:solidFill>
            </a:ln>
            <a:effectLst/>
          </c:spPr>
          <c:invertIfNegative val="0"/>
          <c:dPt>
            <c:idx val="0"/>
            <c:invertIfNegative val="0"/>
            <c:bubble3D val="0"/>
            <c:spPr>
              <a:solidFill>
                <a:schemeClr val="accent1"/>
              </a:solidFill>
              <a:ln>
                <a:solidFill>
                  <a:schemeClr val="tx1"/>
                </a:solidFill>
              </a:ln>
              <a:effectLst/>
            </c:spPr>
            <c:extLst>
              <c:ext xmlns:c16="http://schemas.microsoft.com/office/drawing/2014/chart" uri="{C3380CC4-5D6E-409C-BE32-E72D297353CC}">
                <c16:uniqueId val="{00000000-2B62-4D06-8E7C-963A4A33D859}"/>
              </c:ext>
            </c:extLst>
          </c:dPt>
          <c:dPt>
            <c:idx val="1"/>
            <c:invertIfNegative val="0"/>
            <c:bubble3D val="0"/>
            <c:spPr>
              <a:solidFill>
                <a:schemeClr val="accent3">
                  <a:lumMod val="50000"/>
                </a:schemeClr>
              </a:solidFill>
              <a:ln>
                <a:solidFill>
                  <a:schemeClr val="tx1"/>
                </a:solidFill>
              </a:ln>
              <a:effectLst/>
            </c:spPr>
            <c:extLst>
              <c:ext xmlns:c16="http://schemas.microsoft.com/office/drawing/2014/chart" uri="{C3380CC4-5D6E-409C-BE32-E72D297353CC}">
                <c16:uniqueId val="{00000001-2B62-4D06-8E7C-963A4A33D859}"/>
              </c:ext>
            </c:extLst>
          </c:dPt>
          <c:dPt>
            <c:idx val="2"/>
            <c:invertIfNegative val="0"/>
            <c:bubble3D val="0"/>
            <c:spPr>
              <a:solidFill>
                <a:srgbClr val="31859C"/>
              </a:solidFill>
              <a:ln>
                <a:solidFill>
                  <a:schemeClr val="tx1"/>
                </a:solidFill>
              </a:ln>
              <a:effectLst/>
            </c:spPr>
            <c:extLst>
              <c:ext xmlns:c16="http://schemas.microsoft.com/office/drawing/2014/chart" uri="{C3380CC4-5D6E-409C-BE32-E72D297353CC}">
                <c16:uniqueId val="{00000003-2B62-4D06-8E7C-963A4A33D859}"/>
              </c:ext>
            </c:extLst>
          </c:dPt>
          <c:dPt>
            <c:idx val="3"/>
            <c:invertIfNegative val="0"/>
            <c:bubble3D val="0"/>
            <c:spPr>
              <a:solidFill>
                <a:srgbClr val="73BED3"/>
              </a:solidFill>
              <a:ln>
                <a:solidFill>
                  <a:schemeClr val="tx1"/>
                </a:solidFill>
              </a:ln>
              <a:effectLst/>
            </c:spPr>
            <c:extLst>
              <c:ext xmlns:c16="http://schemas.microsoft.com/office/drawing/2014/chart" uri="{C3380CC4-5D6E-409C-BE32-E72D297353CC}">
                <c16:uniqueId val="{00000004-2B62-4D06-8E7C-963A4A33D859}"/>
              </c:ext>
            </c:extLst>
          </c:dPt>
          <c:dPt>
            <c:idx val="4"/>
            <c:invertIfNegative val="0"/>
            <c:bubble3D val="0"/>
            <c:spPr>
              <a:solidFill>
                <a:schemeClr val="accent3"/>
              </a:solidFill>
              <a:ln>
                <a:solidFill>
                  <a:schemeClr val="tx1"/>
                </a:solidFill>
              </a:ln>
              <a:effectLst/>
            </c:spPr>
            <c:extLst>
              <c:ext xmlns:c16="http://schemas.microsoft.com/office/drawing/2014/chart" uri="{C3380CC4-5D6E-409C-BE32-E72D297353CC}">
                <c16:uniqueId val="{00000007-2B62-4D06-8E7C-963A4A33D859}"/>
              </c:ext>
            </c:extLst>
          </c:dPt>
          <c:dPt>
            <c:idx val="5"/>
            <c:invertIfNegative val="0"/>
            <c:bubble3D val="0"/>
            <c:spPr>
              <a:solidFill>
                <a:schemeClr val="accent3">
                  <a:lumMod val="50000"/>
                </a:schemeClr>
              </a:solidFill>
              <a:ln>
                <a:solidFill>
                  <a:schemeClr val="tx1"/>
                </a:solidFill>
              </a:ln>
              <a:effectLst/>
            </c:spPr>
            <c:extLst>
              <c:ext xmlns:c16="http://schemas.microsoft.com/office/drawing/2014/chart" uri="{C3380CC4-5D6E-409C-BE32-E72D297353CC}">
                <c16:uniqueId val="{00000002-2B62-4D06-8E7C-963A4A33D859}"/>
              </c:ext>
            </c:extLst>
          </c:dPt>
          <c:dPt>
            <c:idx val="6"/>
            <c:invertIfNegative val="0"/>
            <c:bubble3D val="0"/>
            <c:spPr>
              <a:solidFill>
                <a:srgbClr val="31859C"/>
              </a:solidFill>
              <a:ln>
                <a:solidFill>
                  <a:schemeClr val="tx1"/>
                </a:solidFill>
              </a:ln>
              <a:effectLst/>
            </c:spPr>
            <c:extLst>
              <c:ext xmlns:c16="http://schemas.microsoft.com/office/drawing/2014/chart" uri="{C3380CC4-5D6E-409C-BE32-E72D297353CC}">
                <c16:uniqueId val="{00000005-2B62-4D06-8E7C-963A4A33D859}"/>
              </c:ext>
            </c:extLst>
          </c:dPt>
          <c:dPt>
            <c:idx val="7"/>
            <c:invertIfNegative val="0"/>
            <c:bubble3D val="0"/>
            <c:spPr>
              <a:solidFill>
                <a:srgbClr val="73BED3"/>
              </a:solidFill>
              <a:ln>
                <a:solidFill>
                  <a:schemeClr val="tx1"/>
                </a:solidFill>
              </a:ln>
              <a:effectLst/>
            </c:spPr>
            <c:extLst>
              <c:ext xmlns:c16="http://schemas.microsoft.com/office/drawing/2014/chart" uri="{C3380CC4-5D6E-409C-BE32-E72D297353CC}">
                <c16:uniqueId val="{00000006-2B62-4D06-8E7C-963A4A33D859}"/>
              </c:ext>
            </c:extLst>
          </c:dPt>
          <c:dPt>
            <c:idx val="8"/>
            <c:invertIfNegative val="0"/>
            <c:bubble3D val="0"/>
            <c:spPr>
              <a:solidFill>
                <a:schemeClr val="accent3"/>
              </a:solidFill>
              <a:ln>
                <a:solidFill>
                  <a:schemeClr val="tx1"/>
                </a:solidFill>
              </a:ln>
              <a:effectLst/>
            </c:spPr>
            <c:extLst>
              <c:ext xmlns:c16="http://schemas.microsoft.com/office/drawing/2014/chart" uri="{C3380CC4-5D6E-409C-BE32-E72D297353CC}">
                <c16:uniqueId val="{00000008-2B62-4D06-8E7C-963A4A33D859}"/>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Fig5A!$K$4:$L$12</c:f>
              <c:multiLvlStrCache>
                <c:ptCount val="9"/>
                <c:lvl>
                  <c:pt idx="0">
                    <c:v>Overall</c:v>
                  </c:pt>
                  <c:pt idx="1">
                    <c:v>Hispanic</c:v>
                  </c:pt>
                  <c:pt idx="2">
                    <c:v>White</c:v>
                  </c:pt>
                  <c:pt idx="3">
                    <c:v>Black</c:v>
                  </c:pt>
                  <c:pt idx="4">
                    <c:v>Asian</c:v>
                  </c:pt>
                  <c:pt idx="5">
                    <c:v>Less than high school</c:v>
                  </c:pt>
                  <c:pt idx="6">
                    <c:v>High school diploma</c:v>
                  </c:pt>
                  <c:pt idx="7">
                    <c:v>Some college</c:v>
                  </c:pt>
                  <c:pt idx="8">
                    <c:v>College graduate</c:v>
                  </c:pt>
                </c:lvl>
                <c:lvl>
                  <c:pt idx="1">
                    <c:v>Race/Ethnicity</c:v>
                  </c:pt>
                  <c:pt idx="5">
                    <c:v>Education (age ≥25 years)</c:v>
                  </c:pt>
                </c:lvl>
              </c:multiLvlStrCache>
            </c:multiLvlStrRef>
          </c:cat>
          <c:val>
            <c:numRef>
              <c:f>Fig5A!$M$4:$M$12</c:f>
              <c:numCache>
                <c:formatCode>0</c:formatCode>
                <c:ptCount val="9"/>
                <c:pt idx="0">
                  <c:v>63.49</c:v>
                </c:pt>
                <c:pt idx="1">
                  <c:v>70.28</c:v>
                </c:pt>
                <c:pt idx="2">
                  <c:v>62.11</c:v>
                </c:pt>
                <c:pt idx="3">
                  <c:v>66.739999999999995</c:v>
                </c:pt>
                <c:pt idx="4">
                  <c:v>50.27</c:v>
                </c:pt>
                <c:pt idx="5">
                  <c:v>76.540000000000006</c:v>
                </c:pt>
                <c:pt idx="6">
                  <c:v>67.36</c:v>
                </c:pt>
                <c:pt idx="7">
                  <c:v>63.57</c:v>
                </c:pt>
                <c:pt idx="8">
                  <c:v>48.42</c:v>
                </c:pt>
              </c:numCache>
            </c:numRef>
          </c:val>
          <c:extLst>
            <c:ext xmlns:c16="http://schemas.microsoft.com/office/drawing/2014/chart" uri="{C3380CC4-5D6E-409C-BE32-E72D297353CC}">
              <c16:uniqueId val="{00000000-BDB6-4474-B79F-7712BF7E5E8F}"/>
            </c:ext>
          </c:extLst>
        </c:ser>
        <c:dLbls>
          <c:showLegendKey val="0"/>
          <c:showVal val="0"/>
          <c:showCatName val="0"/>
          <c:showSerName val="0"/>
          <c:showPercent val="0"/>
          <c:showBubbleSize val="0"/>
        </c:dLbls>
        <c:gapWidth val="50"/>
        <c:overlap val="-27"/>
        <c:axId val="595199968"/>
        <c:axId val="595200928"/>
      </c:barChart>
      <c:catAx>
        <c:axId val="595199968"/>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95200928"/>
        <c:crosses val="autoZero"/>
        <c:auto val="1"/>
        <c:lblAlgn val="ctr"/>
        <c:lblOffset val="100"/>
        <c:noMultiLvlLbl val="0"/>
      </c:catAx>
      <c:valAx>
        <c:axId val="595200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95199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1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2780000279698"/>
          <c:y val="3.4694296803972305E-2"/>
          <c:w val="0.87309544199269984"/>
          <c:h val="0.80778212200153854"/>
        </c:manualLayout>
      </c:layout>
      <c:lineChart>
        <c:grouping val="standard"/>
        <c:varyColors val="0"/>
        <c:ser>
          <c:idx val="0"/>
          <c:order val="0"/>
          <c:tx>
            <c:strRef>
              <c:f>Fig6A!$O$5</c:f>
              <c:strCache>
                <c:ptCount val="1"/>
                <c:pt idx="0">
                  <c:v>Cervical</c:v>
                </c:pt>
              </c:strCache>
            </c:strRef>
          </c:tx>
          <c:spPr>
            <a:ln w="28575" cap="rnd">
              <a:solidFill>
                <a:schemeClr val="accent1"/>
              </a:solidFill>
              <a:round/>
            </a:ln>
            <a:effectLst/>
          </c:spPr>
          <c:marker>
            <c:symbol val="none"/>
          </c:marker>
          <c:dPt>
            <c:idx val="0"/>
            <c:marker>
              <c:symbol val="dash"/>
              <c:size val="5"/>
              <c:spPr>
                <a:solidFill>
                  <a:schemeClr val="accent1"/>
                </a:solidFill>
                <a:ln w="28575">
                  <a:solidFill>
                    <a:schemeClr val="accent1"/>
                  </a:solidFill>
                </a:ln>
                <a:effectLst/>
              </c:spPr>
            </c:marker>
            <c:bubble3D val="0"/>
            <c:spPr>
              <a:ln w="44450" cap="rnd">
                <a:solidFill>
                  <a:schemeClr val="accent1"/>
                </a:solidFill>
                <a:round/>
              </a:ln>
              <a:effectLst/>
            </c:spPr>
            <c:extLst>
              <c:ext xmlns:c16="http://schemas.microsoft.com/office/drawing/2014/chart" uri="{C3380CC4-5D6E-409C-BE32-E72D297353CC}">
                <c16:uniqueId val="{00000001-91BF-4E91-8E80-A5A4E8DDE800}"/>
              </c:ext>
            </c:extLst>
          </c:dPt>
          <c:dPt>
            <c:idx val="8"/>
            <c:marker>
              <c:symbol val="none"/>
            </c:marker>
            <c:bubble3D val="0"/>
            <c:spPr>
              <a:ln w="28575" cap="rnd">
                <a:noFill/>
                <a:round/>
              </a:ln>
              <a:effectLst/>
            </c:spPr>
            <c:extLst>
              <c:ext xmlns:c16="http://schemas.microsoft.com/office/drawing/2014/chart" uri="{C3380CC4-5D6E-409C-BE32-E72D297353CC}">
                <c16:uniqueId val="{00000003-91BF-4E91-8E80-A5A4E8DDE800}"/>
              </c:ext>
            </c:extLst>
          </c:dPt>
          <c:cat>
            <c:numRef>
              <c:f>Fig6A!$P$4:$Z$4</c:f>
              <c:numCache>
                <c:formatCode>General</c:formatCode>
                <c:ptCount val="11"/>
                <c:pt idx="0">
                  <c:v>2000</c:v>
                </c:pt>
                <c:pt idx="1">
                  <c:v>2003</c:v>
                </c:pt>
                <c:pt idx="2">
                  <c:v>2005</c:v>
                </c:pt>
                <c:pt idx="3">
                  <c:v>2008</c:v>
                </c:pt>
                <c:pt idx="4">
                  <c:v>2010</c:v>
                </c:pt>
                <c:pt idx="5">
                  <c:v>2013</c:v>
                </c:pt>
                <c:pt idx="6">
                  <c:v>2015</c:v>
                </c:pt>
                <c:pt idx="7">
                  <c:v>2018</c:v>
                </c:pt>
                <c:pt idx="8">
                  <c:v>2019</c:v>
                </c:pt>
                <c:pt idx="9">
                  <c:v>2021</c:v>
                </c:pt>
                <c:pt idx="10">
                  <c:v>2023</c:v>
                </c:pt>
              </c:numCache>
            </c:numRef>
          </c:cat>
          <c:val>
            <c:numRef>
              <c:f>Fig6A!$P$5:$Z$5</c:f>
              <c:numCache>
                <c:formatCode>General</c:formatCode>
                <c:ptCount val="11"/>
                <c:pt idx="0">
                  <c:v>87.36</c:v>
                </c:pt>
                <c:pt idx="2">
                  <c:v>85.29</c:v>
                </c:pt>
                <c:pt idx="3">
                  <c:v>84.43</c:v>
                </c:pt>
                <c:pt idx="4">
                  <c:v>83.05</c:v>
                </c:pt>
                <c:pt idx="5">
                  <c:v>80.77</c:v>
                </c:pt>
                <c:pt idx="6">
                  <c:v>83.22</c:v>
                </c:pt>
                <c:pt idx="7">
                  <c:v>83.67</c:v>
                </c:pt>
                <c:pt idx="8">
                  <c:v>74.78</c:v>
                </c:pt>
                <c:pt idx="9">
                  <c:v>73.38</c:v>
                </c:pt>
              </c:numCache>
            </c:numRef>
          </c:val>
          <c:smooth val="0"/>
          <c:extLst>
            <c:ext xmlns:c16="http://schemas.microsoft.com/office/drawing/2014/chart" uri="{C3380CC4-5D6E-409C-BE32-E72D297353CC}">
              <c16:uniqueId val="{00000004-91BF-4E91-8E80-A5A4E8DDE800}"/>
            </c:ext>
          </c:extLst>
        </c:ser>
        <c:ser>
          <c:idx val="1"/>
          <c:order val="1"/>
          <c:tx>
            <c:strRef>
              <c:f>Fig6A!$O$6</c:f>
              <c:strCache>
                <c:ptCount val="1"/>
                <c:pt idx="0">
                  <c:v>Breast</c:v>
                </c:pt>
              </c:strCache>
            </c:strRef>
          </c:tx>
          <c:spPr>
            <a:ln w="28575" cap="rnd">
              <a:solidFill>
                <a:schemeClr val="accent3">
                  <a:lumMod val="50000"/>
                </a:schemeClr>
              </a:solidFill>
              <a:round/>
            </a:ln>
            <a:effectLst/>
          </c:spPr>
          <c:marker>
            <c:symbol val="none"/>
          </c:marker>
          <c:dPt>
            <c:idx val="8"/>
            <c:marker>
              <c:symbol val="none"/>
            </c:marker>
            <c:bubble3D val="0"/>
            <c:spPr>
              <a:ln w="28575" cap="rnd">
                <a:solidFill>
                  <a:schemeClr val="bg1"/>
                </a:solidFill>
                <a:round/>
              </a:ln>
              <a:effectLst/>
            </c:spPr>
            <c:extLst>
              <c:ext xmlns:c16="http://schemas.microsoft.com/office/drawing/2014/chart" uri="{C3380CC4-5D6E-409C-BE32-E72D297353CC}">
                <c16:uniqueId val="{00000006-91BF-4E91-8E80-A5A4E8DDE800}"/>
              </c:ext>
            </c:extLst>
          </c:dPt>
          <c:cat>
            <c:numRef>
              <c:f>Fig6A!$P$4:$Z$4</c:f>
              <c:numCache>
                <c:formatCode>General</c:formatCode>
                <c:ptCount val="11"/>
                <c:pt idx="0">
                  <c:v>2000</c:v>
                </c:pt>
                <c:pt idx="1">
                  <c:v>2003</c:v>
                </c:pt>
                <c:pt idx="2">
                  <c:v>2005</c:v>
                </c:pt>
                <c:pt idx="3">
                  <c:v>2008</c:v>
                </c:pt>
                <c:pt idx="4">
                  <c:v>2010</c:v>
                </c:pt>
                <c:pt idx="5">
                  <c:v>2013</c:v>
                </c:pt>
                <c:pt idx="6">
                  <c:v>2015</c:v>
                </c:pt>
                <c:pt idx="7">
                  <c:v>2018</c:v>
                </c:pt>
                <c:pt idx="8">
                  <c:v>2019</c:v>
                </c:pt>
                <c:pt idx="9">
                  <c:v>2021</c:v>
                </c:pt>
                <c:pt idx="10">
                  <c:v>2023</c:v>
                </c:pt>
              </c:numCache>
            </c:numRef>
          </c:cat>
          <c:val>
            <c:numRef>
              <c:f>Fig6A!$P$6:$Z$6</c:f>
              <c:numCache>
                <c:formatCode>General</c:formatCode>
                <c:ptCount val="11"/>
                <c:pt idx="0">
                  <c:v>70.319999999999993</c:v>
                </c:pt>
                <c:pt idx="1">
                  <c:v>69.7</c:v>
                </c:pt>
                <c:pt idx="2">
                  <c:v>66.510000000000005</c:v>
                </c:pt>
                <c:pt idx="3">
                  <c:v>67.06</c:v>
                </c:pt>
                <c:pt idx="4">
                  <c:v>66.48</c:v>
                </c:pt>
                <c:pt idx="5">
                  <c:v>65.86</c:v>
                </c:pt>
                <c:pt idx="6">
                  <c:v>64.290000000000006</c:v>
                </c:pt>
                <c:pt idx="7">
                  <c:v>66.05</c:v>
                </c:pt>
                <c:pt idx="8">
                  <c:v>67.92</c:v>
                </c:pt>
                <c:pt idx="9">
                  <c:v>67.27</c:v>
                </c:pt>
                <c:pt idx="10">
                  <c:v>70.75</c:v>
                </c:pt>
              </c:numCache>
            </c:numRef>
          </c:val>
          <c:smooth val="0"/>
          <c:extLst>
            <c:ext xmlns:c16="http://schemas.microsoft.com/office/drawing/2014/chart" uri="{C3380CC4-5D6E-409C-BE32-E72D297353CC}">
              <c16:uniqueId val="{00000007-91BF-4E91-8E80-A5A4E8DDE800}"/>
            </c:ext>
          </c:extLst>
        </c:ser>
        <c:ser>
          <c:idx val="2"/>
          <c:order val="2"/>
          <c:tx>
            <c:strRef>
              <c:f>Fig6A!$O$7</c:f>
              <c:strCache>
                <c:ptCount val="1"/>
                <c:pt idx="0">
                  <c:v>Colorectal</c:v>
                </c:pt>
              </c:strCache>
            </c:strRef>
          </c:tx>
          <c:spPr>
            <a:ln w="28575" cap="rnd">
              <a:solidFill>
                <a:schemeClr val="accent5"/>
              </a:solidFill>
              <a:round/>
            </a:ln>
            <a:effectLst/>
          </c:spPr>
          <c:marker>
            <c:symbol val="none"/>
          </c:marker>
          <c:dPt>
            <c:idx val="8"/>
            <c:marker>
              <c:symbol val="none"/>
            </c:marker>
            <c:bubble3D val="0"/>
            <c:spPr>
              <a:ln w="28575" cap="rnd">
                <a:noFill/>
                <a:round/>
              </a:ln>
              <a:effectLst/>
            </c:spPr>
            <c:extLst>
              <c:ext xmlns:c16="http://schemas.microsoft.com/office/drawing/2014/chart" uri="{C3380CC4-5D6E-409C-BE32-E72D297353CC}">
                <c16:uniqueId val="{00000009-91BF-4E91-8E80-A5A4E8DDE800}"/>
              </c:ext>
            </c:extLst>
          </c:dPt>
          <c:cat>
            <c:numRef>
              <c:f>Fig6A!$P$4:$Z$4</c:f>
              <c:numCache>
                <c:formatCode>General</c:formatCode>
                <c:ptCount val="11"/>
                <c:pt idx="0">
                  <c:v>2000</c:v>
                </c:pt>
                <c:pt idx="1">
                  <c:v>2003</c:v>
                </c:pt>
                <c:pt idx="2">
                  <c:v>2005</c:v>
                </c:pt>
                <c:pt idx="3">
                  <c:v>2008</c:v>
                </c:pt>
                <c:pt idx="4">
                  <c:v>2010</c:v>
                </c:pt>
                <c:pt idx="5">
                  <c:v>2013</c:v>
                </c:pt>
                <c:pt idx="6">
                  <c:v>2015</c:v>
                </c:pt>
                <c:pt idx="7">
                  <c:v>2018</c:v>
                </c:pt>
                <c:pt idx="8">
                  <c:v>2019</c:v>
                </c:pt>
                <c:pt idx="9">
                  <c:v>2021</c:v>
                </c:pt>
                <c:pt idx="10">
                  <c:v>2023</c:v>
                </c:pt>
              </c:numCache>
            </c:numRef>
          </c:cat>
          <c:val>
            <c:numRef>
              <c:f>Fig6A!$P$7:$Z$7</c:f>
              <c:numCache>
                <c:formatCode>General</c:formatCode>
                <c:ptCount val="11"/>
                <c:pt idx="0">
                  <c:v>37.64</c:v>
                </c:pt>
                <c:pt idx="1">
                  <c:v>43.86</c:v>
                </c:pt>
                <c:pt idx="2">
                  <c:v>46.79</c:v>
                </c:pt>
                <c:pt idx="3">
                  <c:v>53.24</c:v>
                </c:pt>
                <c:pt idx="4">
                  <c:v>59.2</c:v>
                </c:pt>
                <c:pt idx="5">
                  <c:v>58.6</c:v>
                </c:pt>
                <c:pt idx="6">
                  <c:v>62.63</c:v>
                </c:pt>
                <c:pt idx="7">
                  <c:v>65.569999999999993</c:v>
                </c:pt>
                <c:pt idx="8">
                  <c:v>66.72</c:v>
                </c:pt>
                <c:pt idx="9">
                  <c:v>69.25</c:v>
                </c:pt>
                <c:pt idx="10">
                  <c:v>69.38</c:v>
                </c:pt>
              </c:numCache>
            </c:numRef>
          </c:val>
          <c:smooth val="0"/>
          <c:extLst>
            <c:ext xmlns:c16="http://schemas.microsoft.com/office/drawing/2014/chart" uri="{C3380CC4-5D6E-409C-BE32-E72D297353CC}">
              <c16:uniqueId val="{0000000A-91BF-4E91-8E80-A5A4E8DDE800}"/>
            </c:ext>
          </c:extLst>
        </c:ser>
        <c:dLbls>
          <c:showLegendKey val="0"/>
          <c:showVal val="0"/>
          <c:showCatName val="0"/>
          <c:showSerName val="0"/>
          <c:showPercent val="0"/>
          <c:showBubbleSize val="0"/>
        </c:dLbls>
        <c:smooth val="0"/>
        <c:axId val="667042720"/>
        <c:axId val="667036816"/>
      </c:lineChart>
      <c:catAx>
        <c:axId val="667042720"/>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67036816"/>
        <c:crosses val="autoZero"/>
        <c:auto val="1"/>
        <c:lblAlgn val="ctr"/>
        <c:lblOffset val="100"/>
        <c:noMultiLvlLbl val="0"/>
      </c:catAx>
      <c:valAx>
        <c:axId val="667036816"/>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67042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89164316583082E-2"/>
          <c:y val="2.3215489933251728E-2"/>
          <c:w val="0.90468078470245128"/>
          <c:h val="0.844060028086693"/>
        </c:manualLayout>
      </c:layout>
      <c:lineChart>
        <c:grouping val="standard"/>
        <c:varyColors val="0"/>
        <c:ser>
          <c:idx val="0"/>
          <c:order val="0"/>
          <c:tx>
            <c:strRef>
              <c:f>Fig6B!$N$7</c:f>
              <c:strCache>
                <c:ptCount val="1"/>
                <c:pt idx="0">
                  <c:v>Hispanic</c:v>
                </c:pt>
              </c:strCache>
            </c:strRef>
          </c:tx>
          <c:spPr>
            <a:ln w="28575" cap="rnd">
              <a:solidFill>
                <a:schemeClr val="accent1"/>
              </a:solidFill>
              <a:round/>
            </a:ln>
            <a:effectLst/>
          </c:spPr>
          <c:marker>
            <c:symbol val="none"/>
          </c:marker>
          <c:dPt>
            <c:idx val="7"/>
            <c:marker>
              <c:symbol val="none"/>
            </c:marker>
            <c:bubble3D val="0"/>
            <c:extLst>
              <c:ext xmlns:c16="http://schemas.microsoft.com/office/drawing/2014/chart" uri="{C3380CC4-5D6E-409C-BE32-E72D297353CC}">
                <c16:uniqueId val="{00000000-6283-4EB4-B385-1999248622FC}"/>
              </c:ext>
            </c:extLst>
          </c:dPt>
          <c:dPt>
            <c:idx val="8"/>
            <c:marker>
              <c:symbol val="circle"/>
              <c:size val="5"/>
              <c:spPr>
                <a:noFill/>
                <a:ln w="9525">
                  <a:noFill/>
                </a:ln>
                <a:effectLst/>
              </c:spPr>
            </c:marker>
            <c:bubble3D val="0"/>
            <c:spPr>
              <a:ln w="28575" cap="rnd">
                <a:noFill/>
                <a:round/>
              </a:ln>
              <a:effectLst/>
            </c:spPr>
            <c:extLst>
              <c:ext xmlns:c16="http://schemas.microsoft.com/office/drawing/2014/chart" uri="{C3380CC4-5D6E-409C-BE32-E72D297353CC}">
                <c16:uniqueId val="{00000002-6283-4EB4-B385-1999248622FC}"/>
              </c:ext>
            </c:extLst>
          </c:dPt>
          <c:dPt>
            <c:idx val="9"/>
            <c:marker>
              <c:symbol val="none"/>
            </c:marker>
            <c:bubble3D val="0"/>
            <c:extLst>
              <c:ext xmlns:c16="http://schemas.microsoft.com/office/drawing/2014/chart" uri="{C3380CC4-5D6E-409C-BE32-E72D297353CC}">
                <c16:uniqueId val="{00000003-6283-4EB4-B385-1999248622FC}"/>
              </c:ext>
            </c:extLst>
          </c:dPt>
          <c:cat>
            <c:numRef>
              <c:f>Fig6B!$O$6:$Y$6</c:f>
              <c:numCache>
                <c:formatCode>General</c:formatCode>
                <c:ptCount val="11"/>
                <c:pt idx="0">
                  <c:v>2000</c:v>
                </c:pt>
                <c:pt idx="1">
                  <c:v>2003</c:v>
                </c:pt>
                <c:pt idx="2">
                  <c:v>2005</c:v>
                </c:pt>
                <c:pt idx="3">
                  <c:v>2008</c:v>
                </c:pt>
                <c:pt idx="4">
                  <c:v>2010</c:v>
                </c:pt>
                <c:pt idx="5">
                  <c:v>2013</c:v>
                </c:pt>
                <c:pt idx="6">
                  <c:v>2015</c:v>
                </c:pt>
                <c:pt idx="7">
                  <c:v>2018</c:v>
                </c:pt>
                <c:pt idx="8">
                  <c:v>2019</c:v>
                </c:pt>
                <c:pt idx="9">
                  <c:v>2021</c:v>
                </c:pt>
                <c:pt idx="10">
                  <c:v>2023</c:v>
                </c:pt>
              </c:numCache>
            </c:numRef>
          </c:cat>
          <c:val>
            <c:numRef>
              <c:f>Fig6B!$O$7:$Y$7</c:f>
              <c:numCache>
                <c:formatCode>General</c:formatCode>
                <c:ptCount val="11"/>
                <c:pt idx="0">
                  <c:v>62.57</c:v>
                </c:pt>
                <c:pt idx="1">
                  <c:v>66.12</c:v>
                </c:pt>
                <c:pt idx="2">
                  <c:v>59.57</c:v>
                </c:pt>
                <c:pt idx="3">
                  <c:v>61.52</c:v>
                </c:pt>
                <c:pt idx="4">
                  <c:v>64.44</c:v>
                </c:pt>
                <c:pt idx="5">
                  <c:v>61.6</c:v>
                </c:pt>
                <c:pt idx="6">
                  <c:v>60.84</c:v>
                </c:pt>
                <c:pt idx="7">
                  <c:v>62.72</c:v>
                </c:pt>
                <c:pt idx="8">
                  <c:v>69.28</c:v>
                </c:pt>
                <c:pt idx="9">
                  <c:v>64.58</c:v>
                </c:pt>
                <c:pt idx="10">
                  <c:v>66.760000000000005</c:v>
                </c:pt>
              </c:numCache>
            </c:numRef>
          </c:val>
          <c:smooth val="0"/>
          <c:extLst>
            <c:ext xmlns:c16="http://schemas.microsoft.com/office/drawing/2014/chart" uri="{C3380CC4-5D6E-409C-BE32-E72D297353CC}">
              <c16:uniqueId val="{00000004-6283-4EB4-B385-1999248622FC}"/>
            </c:ext>
          </c:extLst>
        </c:ser>
        <c:ser>
          <c:idx val="1"/>
          <c:order val="1"/>
          <c:tx>
            <c:strRef>
              <c:f>Fig6B!$N$8</c:f>
              <c:strCache>
                <c:ptCount val="1"/>
                <c:pt idx="0">
                  <c:v>White</c:v>
                </c:pt>
              </c:strCache>
            </c:strRef>
          </c:tx>
          <c:spPr>
            <a:ln w="28575" cap="rnd">
              <a:solidFill>
                <a:schemeClr val="accent3"/>
              </a:solidFill>
              <a:round/>
            </a:ln>
            <a:effectLst/>
          </c:spPr>
          <c:marker>
            <c:symbol val="none"/>
          </c:marker>
          <c:dPt>
            <c:idx val="7"/>
            <c:marker>
              <c:symbol val="none"/>
            </c:marker>
            <c:bubble3D val="0"/>
            <c:extLst>
              <c:ext xmlns:c16="http://schemas.microsoft.com/office/drawing/2014/chart" uri="{C3380CC4-5D6E-409C-BE32-E72D297353CC}">
                <c16:uniqueId val="{00000005-6283-4EB4-B385-1999248622FC}"/>
              </c:ext>
            </c:extLst>
          </c:dPt>
          <c:dPt>
            <c:idx val="8"/>
            <c:marker>
              <c:symbol val="none"/>
            </c:marker>
            <c:bubble3D val="0"/>
            <c:spPr>
              <a:ln w="28575" cap="rnd">
                <a:noFill/>
                <a:round/>
              </a:ln>
              <a:effectLst/>
            </c:spPr>
            <c:extLst>
              <c:ext xmlns:c16="http://schemas.microsoft.com/office/drawing/2014/chart" uri="{C3380CC4-5D6E-409C-BE32-E72D297353CC}">
                <c16:uniqueId val="{00000007-6283-4EB4-B385-1999248622FC}"/>
              </c:ext>
            </c:extLst>
          </c:dPt>
          <c:dPt>
            <c:idx val="9"/>
            <c:marker>
              <c:symbol val="none"/>
            </c:marker>
            <c:bubble3D val="0"/>
            <c:extLst>
              <c:ext xmlns:c16="http://schemas.microsoft.com/office/drawing/2014/chart" uri="{C3380CC4-5D6E-409C-BE32-E72D297353CC}">
                <c16:uniqueId val="{00000008-6283-4EB4-B385-1999248622FC}"/>
              </c:ext>
            </c:extLst>
          </c:dPt>
          <c:cat>
            <c:numRef>
              <c:f>Fig6B!$O$6:$Y$6</c:f>
              <c:numCache>
                <c:formatCode>General</c:formatCode>
                <c:ptCount val="11"/>
                <c:pt idx="0">
                  <c:v>2000</c:v>
                </c:pt>
                <c:pt idx="1">
                  <c:v>2003</c:v>
                </c:pt>
                <c:pt idx="2">
                  <c:v>2005</c:v>
                </c:pt>
                <c:pt idx="3">
                  <c:v>2008</c:v>
                </c:pt>
                <c:pt idx="4">
                  <c:v>2010</c:v>
                </c:pt>
                <c:pt idx="5">
                  <c:v>2013</c:v>
                </c:pt>
                <c:pt idx="6">
                  <c:v>2015</c:v>
                </c:pt>
                <c:pt idx="7">
                  <c:v>2018</c:v>
                </c:pt>
                <c:pt idx="8">
                  <c:v>2019</c:v>
                </c:pt>
                <c:pt idx="9">
                  <c:v>2021</c:v>
                </c:pt>
                <c:pt idx="10">
                  <c:v>2023</c:v>
                </c:pt>
              </c:numCache>
            </c:numRef>
          </c:cat>
          <c:val>
            <c:numRef>
              <c:f>Fig6B!$O$8:$Y$8</c:f>
              <c:numCache>
                <c:formatCode>General</c:formatCode>
                <c:ptCount val="11"/>
                <c:pt idx="0">
                  <c:v>72.14</c:v>
                </c:pt>
                <c:pt idx="1">
                  <c:v>70.42</c:v>
                </c:pt>
                <c:pt idx="2">
                  <c:v>68.05</c:v>
                </c:pt>
                <c:pt idx="3">
                  <c:v>68</c:v>
                </c:pt>
                <c:pt idx="4">
                  <c:v>67.02</c:v>
                </c:pt>
                <c:pt idx="5">
                  <c:v>66.42</c:v>
                </c:pt>
                <c:pt idx="6">
                  <c:v>64.75</c:v>
                </c:pt>
                <c:pt idx="7">
                  <c:v>67.599999999999994</c:v>
                </c:pt>
                <c:pt idx="8">
                  <c:v>68.08</c:v>
                </c:pt>
                <c:pt idx="9">
                  <c:v>67.819999999999993</c:v>
                </c:pt>
                <c:pt idx="10">
                  <c:v>70.599999999999994</c:v>
                </c:pt>
              </c:numCache>
            </c:numRef>
          </c:val>
          <c:smooth val="0"/>
          <c:extLst>
            <c:ext xmlns:c16="http://schemas.microsoft.com/office/drawing/2014/chart" uri="{C3380CC4-5D6E-409C-BE32-E72D297353CC}">
              <c16:uniqueId val="{00000009-6283-4EB4-B385-1999248622FC}"/>
            </c:ext>
          </c:extLst>
        </c:ser>
        <c:ser>
          <c:idx val="2"/>
          <c:order val="2"/>
          <c:tx>
            <c:strRef>
              <c:f>Fig6B!$N$9</c:f>
              <c:strCache>
                <c:ptCount val="1"/>
                <c:pt idx="0">
                  <c:v>Black</c:v>
                </c:pt>
              </c:strCache>
            </c:strRef>
          </c:tx>
          <c:spPr>
            <a:ln w="28575" cap="rnd">
              <a:solidFill>
                <a:schemeClr val="accent5"/>
              </a:solidFill>
              <a:round/>
            </a:ln>
            <a:effectLst/>
          </c:spPr>
          <c:marker>
            <c:symbol val="none"/>
          </c:marker>
          <c:dPt>
            <c:idx val="7"/>
            <c:marker>
              <c:symbol val="none"/>
            </c:marker>
            <c:bubble3D val="0"/>
            <c:extLst>
              <c:ext xmlns:c16="http://schemas.microsoft.com/office/drawing/2014/chart" uri="{C3380CC4-5D6E-409C-BE32-E72D297353CC}">
                <c16:uniqueId val="{0000000A-6283-4EB4-B385-1999248622FC}"/>
              </c:ext>
            </c:extLst>
          </c:dPt>
          <c:dPt>
            <c:idx val="8"/>
            <c:marker>
              <c:symbol val="none"/>
            </c:marker>
            <c:bubble3D val="0"/>
            <c:spPr>
              <a:ln w="28575" cap="rnd">
                <a:noFill/>
                <a:round/>
              </a:ln>
              <a:effectLst/>
            </c:spPr>
            <c:extLst>
              <c:ext xmlns:c16="http://schemas.microsoft.com/office/drawing/2014/chart" uri="{C3380CC4-5D6E-409C-BE32-E72D297353CC}">
                <c16:uniqueId val="{0000000C-6283-4EB4-B385-1999248622FC}"/>
              </c:ext>
            </c:extLst>
          </c:dPt>
          <c:dPt>
            <c:idx val="9"/>
            <c:marker>
              <c:symbol val="none"/>
            </c:marker>
            <c:bubble3D val="0"/>
            <c:extLst>
              <c:ext xmlns:c16="http://schemas.microsoft.com/office/drawing/2014/chart" uri="{C3380CC4-5D6E-409C-BE32-E72D297353CC}">
                <c16:uniqueId val="{0000000D-6283-4EB4-B385-1999248622FC}"/>
              </c:ext>
            </c:extLst>
          </c:dPt>
          <c:cat>
            <c:numRef>
              <c:f>Fig6B!$O$6:$Y$6</c:f>
              <c:numCache>
                <c:formatCode>General</c:formatCode>
                <c:ptCount val="11"/>
                <c:pt idx="0">
                  <c:v>2000</c:v>
                </c:pt>
                <c:pt idx="1">
                  <c:v>2003</c:v>
                </c:pt>
                <c:pt idx="2">
                  <c:v>2005</c:v>
                </c:pt>
                <c:pt idx="3">
                  <c:v>2008</c:v>
                </c:pt>
                <c:pt idx="4">
                  <c:v>2010</c:v>
                </c:pt>
                <c:pt idx="5">
                  <c:v>2013</c:v>
                </c:pt>
                <c:pt idx="6">
                  <c:v>2015</c:v>
                </c:pt>
                <c:pt idx="7">
                  <c:v>2018</c:v>
                </c:pt>
                <c:pt idx="8">
                  <c:v>2019</c:v>
                </c:pt>
                <c:pt idx="9">
                  <c:v>2021</c:v>
                </c:pt>
                <c:pt idx="10">
                  <c:v>2023</c:v>
                </c:pt>
              </c:numCache>
            </c:numRef>
          </c:cat>
          <c:val>
            <c:numRef>
              <c:f>Fig6B!$O$9:$Y$9</c:f>
              <c:numCache>
                <c:formatCode>General</c:formatCode>
                <c:ptCount val="11"/>
                <c:pt idx="0">
                  <c:v>68.19</c:v>
                </c:pt>
                <c:pt idx="1">
                  <c:v>70.430000000000007</c:v>
                </c:pt>
                <c:pt idx="2">
                  <c:v>64.91</c:v>
                </c:pt>
                <c:pt idx="3">
                  <c:v>67.69</c:v>
                </c:pt>
                <c:pt idx="4">
                  <c:v>65.900000000000006</c:v>
                </c:pt>
                <c:pt idx="5">
                  <c:v>66.11</c:v>
                </c:pt>
                <c:pt idx="6">
                  <c:v>68.790000000000006</c:v>
                </c:pt>
                <c:pt idx="7">
                  <c:v>68.27</c:v>
                </c:pt>
                <c:pt idx="8">
                  <c:v>69.91</c:v>
                </c:pt>
                <c:pt idx="9">
                  <c:v>72.78</c:v>
                </c:pt>
                <c:pt idx="10">
                  <c:v>77.8</c:v>
                </c:pt>
              </c:numCache>
            </c:numRef>
          </c:val>
          <c:smooth val="0"/>
          <c:extLst>
            <c:ext xmlns:c16="http://schemas.microsoft.com/office/drawing/2014/chart" uri="{C3380CC4-5D6E-409C-BE32-E72D297353CC}">
              <c16:uniqueId val="{0000000E-6283-4EB4-B385-1999248622FC}"/>
            </c:ext>
          </c:extLst>
        </c:ser>
        <c:ser>
          <c:idx val="3"/>
          <c:order val="3"/>
          <c:tx>
            <c:strRef>
              <c:f>Fig6B!$N$10</c:f>
              <c:strCache>
                <c:ptCount val="1"/>
                <c:pt idx="0">
                  <c:v>Asian</c:v>
                </c:pt>
              </c:strCache>
            </c:strRef>
          </c:tx>
          <c:spPr>
            <a:ln w="28575" cap="rnd">
              <a:solidFill>
                <a:schemeClr val="accent1">
                  <a:lumMod val="60000"/>
                </a:schemeClr>
              </a:solidFill>
              <a:round/>
            </a:ln>
            <a:effectLst/>
          </c:spPr>
          <c:marker>
            <c:symbol val="none"/>
          </c:marker>
          <c:dPt>
            <c:idx val="7"/>
            <c:marker>
              <c:symbol val="none"/>
            </c:marker>
            <c:bubble3D val="0"/>
            <c:extLst>
              <c:ext xmlns:c16="http://schemas.microsoft.com/office/drawing/2014/chart" uri="{C3380CC4-5D6E-409C-BE32-E72D297353CC}">
                <c16:uniqueId val="{0000000F-6283-4EB4-B385-1999248622FC}"/>
              </c:ext>
            </c:extLst>
          </c:dPt>
          <c:dPt>
            <c:idx val="8"/>
            <c:marker>
              <c:symbol val="none"/>
            </c:marker>
            <c:bubble3D val="0"/>
            <c:spPr>
              <a:ln w="28575" cap="rnd">
                <a:noFill/>
                <a:round/>
              </a:ln>
              <a:effectLst/>
            </c:spPr>
            <c:extLst>
              <c:ext xmlns:c16="http://schemas.microsoft.com/office/drawing/2014/chart" uri="{C3380CC4-5D6E-409C-BE32-E72D297353CC}">
                <c16:uniqueId val="{00000011-6283-4EB4-B385-1999248622FC}"/>
              </c:ext>
            </c:extLst>
          </c:dPt>
          <c:dPt>
            <c:idx val="9"/>
            <c:marker>
              <c:symbol val="none"/>
            </c:marker>
            <c:bubble3D val="0"/>
            <c:extLst>
              <c:ext xmlns:c16="http://schemas.microsoft.com/office/drawing/2014/chart" uri="{C3380CC4-5D6E-409C-BE32-E72D297353CC}">
                <c16:uniqueId val="{00000012-6283-4EB4-B385-1999248622FC}"/>
              </c:ext>
            </c:extLst>
          </c:dPt>
          <c:cat>
            <c:numRef>
              <c:f>Fig6B!$O$6:$Y$6</c:f>
              <c:numCache>
                <c:formatCode>General</c:formatCode>
                <c:ptCount val="11"/>
                <c:pt idx="0">
                  <c:v>2000</c:v>
                </c:pt>
                <c:pt idx="1">
                  <c:v>2003</c:v>
                </c:pt>
                <c:pt idx="2">
                  <c:v>2005</c:v>
                </c:pt>
                <c:pt idx="3">
                  <c:v>2008</c:v>
                </c:pt>
                <c:pt idx="4">
                  <c:v>2010</c:v>
                </c:pt>
                <c:pt idx="5">
                  <c:v>2013</c:v>
                </c:pt>
                <c:pt idx="6">
                  <c:v>2015</c:v>
                </c:pt>
                <c:pt idx="7">
                  <c:v>2018</c:v>
                </c:pt>
                <c:pt idx="8">
                  <c:v>2019</c:v>
                </c:pt>
                <c:pt idx="9">
                  <c:v>2021</c:v>
                </c:pt>
                <c:pt idx="10">
                  <c:v>2023</c:v>
                </c:pt>
              </c:numCache>
            </c:numRef>
          </c:cat>
          <c:val>
            <c:numRef>
              <c:f>Fig6B!$O$10:$Y$10</c:f>
              <c:numCache>
                <c:formatCode>General</c:formatCode>
                <c:ptCount val="11"/>
                <c:pt idx="0">
                  <c:v>56.37</c:v>
                </c:pt>
                <c:pt idx="1">
                  <c:v>60.07</c:v>
                </c:pt>
                <c:pt idx="2">
                  <c:v>54.19</c:v>
                </c:pt>
                <c:pt idx="3">
                  <c:v>65.08</c:v>
                </c:pt>
                <c:pt idx="4">
                  <c:v>61.86</c:v>
                </c:pt>
                <c:pt idx="5">
                  <c:v>66.87</c:v>
                </c:pt>
                <c:pt idx="6">
                  <c:v>59.42</c:v>
                </c:pt>
                <c:pt idx="7">
                  <c:v>58.05</c:v>
                </c:pt>
                <c:pt idx="8">
                  <c:v>63.47</c:v>
                </c:pt>
                <c:pt idx="9">
                  <c:v>61.61</c:v>
                </c:pt>
                <c:pt idx="10">
                  <c:v>73.010000000000005</c:v>
                </c:pt>
              </c:numCache>
            </c:numRef>
          </c:val>
          <c:smooth val="0"/>
          <c:extLst>
            <c:ext xmlns:c16="http://schemas.microsoft.com/office/drawing/2014/chart" uri="{C3380CC4-5D6E-409C-BE32-E72D297353CC}">
              <c16:uniqueId val="{00000013-6283-4EB4-B385-1999248622FC}"/>
            </c:ext>
          </c:extLst>
        </c:ser>
        <c:dLbls>
          <c:showLegendKey val="0"/>
          <c:showVal val="0"/>
          <c:showCatName val="0"/>
          <c:showSerName val="0"/>
          <c:showPercent val="0"/>
          <c:showBubbleSize val="0"/>
        </c:dLbls>
        <c:smooth val="0"/>
        <c:axId val="698981256"/>
        <c:axId val="698981584"/>
      </c:lineChart>
      <c:catAx>
        <c:axId val="698981256"/>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8981584"/>
        <c:crosses val="autoZero"/>
        <c:auto val="1"/>
        <c:lblAlgn val="ctr"/>
        <c:lblOffset val="100"/>
        <c:noMultiLvlLbl val="0"/>
      </c:catAx>
      <c:valAx>
        <c:axId val="698981584"/>
        <c:scaling>
          <c:orientation val="minMax"/>
          <c:max val="80"/>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Percent</a:t>
                </a:r>
              </a:p>
            </c:rich>
          </c:tx>
          <c:layout>
            <c:manualLayout>
              <c:xMode val="edge"/>
              <c:yMode val="edge"/>
              <c:x val="1.5507544235832874E-2"/>
              <c:y val="0.39643747528773959"/>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89812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sz="11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#28'!$A$6</c:f>
              <c:strCache>
                <c:ptCount val="1"/>
                <c:pt idx="0">
                  <c:v>Overall</c:v>
                </c:pt>
              </c:strCache>
            </c:strRef>
          </c:tx>
          <c:spPr>
            <a:solidFill>
              <a:schemeClr val="accent3">
                <a:lumMod val="5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#28'!$B$5:$D$5</c:f>
              <c:strCache>
                <c:ptCount val="3"/>
                <c:pt idx="0">
                  <c:v>ACS*</c:v>
                </c:pt>
                <c:pt idx="1">
                  <c:v>USPSTF (2016)§</c:v>
                </c:pt>
                <c:pt idx="2">
                  <c:v>USPSTF (2024)†</c:v>
                </c:pt>
              </c:strCache>
            </c:strRef>
          </c:cat>
          <c:val>
            <c:numRef>
              <c:f>'Slide #28'!$B$6:$D$6</c:f>
              <c:numCache>
                <c:formatCode>General</c:formatCode>
                <c:ptCount val="3"/>
                <c:pt idx="0">
                  <c:v>69</c:v>
                </c:pt>
                <c:pt idx="1">
                  <c:v>80</c:v>
                </c:pt>
                <c:pt idx="2">
                  <c:v>73</c:v>
                </c:pt>
              </c:numCache>
            </c:numRef>
          </c:val>
          <c:extLst>
            <c:ext xmlns:c16="http://schemas.microsoft.com/office/drawing/2014/chart" uri="{C3380CC4-5D6E-409C-BE32-E72D297353CC}">
              <c16:uniqueId val="{00000000-8F33-4AF9-93B4-079E2C42F836}"/>
            </c:ext>
          </c:extLst>
        </c:ser>
        <c:ser>
          <c:idx val="1"/>
          <c:order val="1"/>
          <c:tx>
            <c:strRef>
              <c:f>'Slide #28'!$A$7</c:f>
              <c:strCache>
                <c:ptCount val="1"/>
                <c:pt idx="0">
                  <c:v>Hispanic</c:v>
                </c:pt>
              </c:strCache>
            </c:strRef>
          </c:tx>
          <c:spPr>
            <a:solidFill>
              <a:srgbClr val="31859C"/>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#28'!$B$5:$D$5</c:f>
              <c:strCache>
                <c:ptCount val="3"/>
                <c:pt idx="0">
                  <c:v>ACS*</c:v>
                </c:pt>
                <c:pt idx="1">
                  <c:v>USPSTF (2016)§</c:v>
                </c:pt>
                <c:pt idx="2">
                  <c:v>USPSTF (2024)†</c:v>
                </c:pt>
              </c:strCache>
            </c:strRef>
          </c:cat>
          <c:val>
            <c:numRef>
              <c:f>'Slide #28'!$B$7:$D$7</c:f>
              <c:numCache>
                <c:formatCode>General</c:formatCode>
                <c:ptCount val="3"/>
                <c:pt idx="0">
                  <c:v>64</c:v>
                </c:pt>
                <c:pt idx="1">
                  <c:v>78</c:v>
                </c:pt>
                <c:pt idx="2">
                  <c:v>68</c:v>
                </c:pt>
              </c:numCache>
            </c:numRef>
          </c:val>
          <c:extLst>
            <c:ext xmlns:c16="http://schemas.microsoft.com/office/drawing/2014/chart" uri="{C3380CC4-5D6E-409C-BE32-E72D297353CC}">
              <c16:uniqueId val="{00000001-8F33-4AF9-93B4-079E2C42F836}"/>
            </c:ext>
          </c:extLst>
        </c:ser>
        <c:ser>
          <c:idx val="2"/>
          <c:order val="2"/>
          <c:tx>
            <c:strRef>
              <c:f>'Slide #28'!$A$8</c:f>
              <c:strCache>
                <c:ptCount val="1"/>
                <c:pt idx="0">
                  <c:v>White</c:v>
                </c:pt>
              </c:strCache>
            </c:strRef>
          </c:tx>
          <c:spPr>
            <a:solidFill>
              <a:srgbClr val="73BED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#28'!$B$5:$D$5</c:f>
              <c:strCache>
                <c:ptCount val="3"/>
                <c:pt idx="0">
                  <c:v>ACS*</c:v>
                </c:pt>
                <c:pt idx="1">
                  <c:v>USPSTF (2016)§</c:v>
                </c:pt>
                <c:pt idx="2">
                  <c:v>USPSTF (2024)†</c:v>
                </c:pt>
              </c:strCache>
            </c:strRef>
          </c:cat>
          <c:val>
            <c:numRef>
              <c:f>'Slide #28'!$B$8:$D$8</c:f>
              <c:numCache>
                <c:formatCode>General</c:formatCode>
                <c:ptCount val="3"/>
                <c:pt idx="0">
                  <c:v>69</c:v>
                </c:pt>
                <c:pt idx="1">
                  <c:v>79</c:v>
                </c:pt>
                <c:pt idx="2">
                  <c:v>72</c:v>
                </c:pt>
              </c:numCache>
            </c:numRef>
          </c:val>
          <c:extLst>
            <c:ext xmlns:c16="http://schemas.microsoft.com/office/drawing/2014/chart" uri="{C3380CC4-5D6E-409C-BE32-E72D297353CC}">
              <c16:uniqueId val="{00000002-8F33-4AF9-93B4-079E2C42F836}"/>
            </c:ext>
          </c:extLst>
        </c:ser>
        <c:ser>
          <c:idx val="3"/>
          <c:order val="3"/>
          <c:tx>
            <c:strRef>
              <c:f>'Slide #28'!$A$9</c:f>
              <c:strCache>
                <c:ptCount val="1"/>
                <c:pt idx="0">
                  <c:v>Black</c:v>
                </c:pt>
              </c:strCache>
            </c:strRef>
          </c:tx>
          <c:spPr>
            <a:solidFill>
              <a:srgbClr val="C5E5ED"/>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#28'!$B$5:$D$5</c:f>
              <c:strCache>
                <c:ptCount val="3"/>
                <c:pt idx="0">
                  <c:v>ACS*</c:v>
                </c:pt>
                <c:pt idx="1">
                  <c:v>USPSTF (2016)§</c:v>
                </c:pt>
                <c:pt idx="2">
                  <c:v>USPSTF (2024)†</c:v>
                </c:pt>
              </c:strCache>
            </c:strRef>
          </c:cat>
          <c:val>
            <c:numRef>
              <c:f>'Slide #28'!$B$9:$D$9</c:f>
              <c:numCache>
                <c:formatCode>General</c:formatCode>
                <c:ptCount val="3"/>
                <c:pt idx="0">
                  <c:v>75</c:v>
                </c:pt>
                <c:pt idx="1">
                  <c:v>86</c:v>
                </c:pt>
                <c:pt idx="2">
                  <c:v>80</c:v>
                </c:pt>
              </c:numCache>
            </c:numRef>
          </c:val>
          <c:extLst>
            <c:ext xmlns:c16="http://schemas.microsoft.com/office/drawing/2014/chart" uri="{C3380CC4-5D6E-409C-BE32-E72D297353CC}">
              <c16:uniqueId val="{00000003-8F33-4AF9-93B4-079E2C42F836}"/>
            </c:ext>
          </c:extLst>
        </c:ser>
        <c:ser>
          <c:idx val="4"/>
          <c:order val="4"/>
          <c:tx>
            <c:strRef>
              <c:f>'Slide #28'!$A$10</c:f>
              <c:strCache>
                <c:ptCount val="1"/>
                <c:pt idx="0">
                  <c:v>Asian</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#28'!$B$5:$D$5</c:f>
              <c:strCache>
                <c:ptCount val="3"/>
                <c:pt idx="0">
                  <c:v>ACS*</c:v>
                </c:pt>
                <c:pt idx="1">
                  <c:v>USPSTF (2016)§</c:v>
                </c:pt>
                <c:pt idx="2">
                  <c:v>USPSTF (2024)†</c:v>
                </c:pt>
              </c:strCache>
            </c:strRef>
          </c:cat>
          <c:val>
            <c:numRef>
              <c:f>'Slide #28'!$B$10:$D$10</c:f>
              <c:numCache>
                <c:formatCode>General</c:formatCode>
                <c:ptCount val="3"/>
                <c:pt idx="0">
                  <c:v>71</c:v>
                </c:pt>
                <c:pt idx="1">
                  <c:v>81</c:v>
                </c:pt>
                <c:pt idx="2">
                  <c:v>76</c:v>
                </c:pt>
              </c:numCache>
            </c:numRef>
          </c:val>
          <c:extLst>
            <c:ext xmlns:c16="http://schemas.microsoft.com/office/drawing/2014/chart" uri="{C3380CC4-5D6E-409C-BE32-E72D297353CC}">
              <c16:uniqueId val="{00000004-8F33-4AF9-93B4-079E2C42F836}"/>
            </c:ext>
          </c:extLst>
        </c:ser>
        <c:ser>
          <c:idx val="5"/>
          <c:order val="5"/>
          <c:tx>
            <c:strRef>
              <c:f>'Slide #28'!$A$11</c:f>
              <c:strCache>
                <c:ptCount val="1"/>
                <c:pt idx="0">
                  <c:v>AIAN</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#28'!$B$5:$D$5</c:f>
              <c:strCache>
                <c:ptCount val="3"/>
                <c:pt idx="0">
                  <c:v>ACS*</c:v>
                </c:pt>
                <c:pt idx="1">
                  <c:v>USPSTF (2016)§</c:v>
                </c:pt>
                <c:pt idx="2">
                  <c:v>USPSTF (2024)†</c:v>
                </c:pt>
              </c:strCache>
            </c:strRef>
          </c:cat>
          <c:val>
            <c:numRef>
              <c:f>'Slide #28'!$B$11:$D$11</c:f>
              <c:numCache>
                <c:formatCode>General</c:formatCode>
                <c:ptCount val="3"/>
                <c:pt idx="0">
                  <c:v>59</c:v>
                </c:pt>
                <c:pt idx="1">
                  <c:v>74</c:v>
                </c:pt>
                <c:pt idx="2">
                  <c:v>62</c:v>
                </c:pt>
              </c:numCache>
            </c:numRef>
          </c:val>
          <c:extLst>
            <c:ext xmlns:c16="http://schemas.microsoft.com/office/drawing/2014/chart" uri="{C3380CC4-5D6E-409C-BE32-E72D297353CC}">
              <c16:uniqueId val="{00000005-8F33-4AF9-93B4-079E2C42F836}"/>
            </c:ext>
          </c:extLst>
        </c:ser>
        <c:dLbls>
          <c:dLblPos val="outEnd"/>
          <c:showLegendKey val="0"/>
          <c:showVal val="1"/>
          <c:showCatName val="0"/>
          <c:showSerName val="0"/>
          <c:showPercent val="0"/>
          <c:showBubbleSize val="0"/>
        </c:dLbls>
        <c:gapWidth val="219"/>
        <c:overlap val="-27"/>
        <c:axId val="970226176"/>
        <c:axId val="970225216"/>
      </c:barChart>
      <c:catAx>
        <c:axId val="970226176"/>
        <c:scaling>
          <c:orientation val="minMax"/>
        </c:scaling>
        <c:delete val="0"/>
        <c:axPos val="b"/>
        <c:numFmt formatCode="General" sourceLinked="1"/>
        <c:majorTickMark val="in"/>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70225216"/>
        <c:crosses val="autoZero"/>
        <c:auto val="1"/>
        <c:lblAlgn val="ctr"/>
        <c:lblOffset val="100"/>
        <c:noMultiLvlLbl val="0"/>
      </c:catAx>
      <c:valAx>
        <c:axId val="970225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702261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solidFill>
      <a:round/>
    </a:ln>
    <a:effectLst/>
  </c:spPr>
  <c:txPr>
    <a:bodyPr/>
    <a:lstStyle/>
    <a:p>
      <a:pPr>
        <a:defRPr sz="11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Sheet3!$A$7</c:f>
              <c:strCache>
                <c:ptCount val="1"/>
                <c:pt idx="0">
                  <c:v>Overall</c:v>
                </c:pt>
              </c:strCache>
            </c:strRef>
          </c:tx>
          <c:spPr>
            <a:ln w="28575" cap="rnd">
              <a:solidFill>
                <a:srgbClr val="31859C"/>
              </a:solidFill>
              <a:round/>
            </a:ln>
            <a:effectLst/>
          </c:spPr>
          <c:marker>
            <c:symbol val="none"/>
          </c:marker>
          <c:dPt>
            <c:idx val="7"/>
            <c:marker>
              <c:symbol val="none"/>
            </c:marker>
            <c:bubble3D val="0"/>
            <c:spPr>
              <a:ln w="28575" cap="rnd">
                <a:noFill/>
                <a:round/>
              </a:ln>
              <a:effectLst/>
            </c:spPr>
            <c:extLst>
              <c:ext xmlns:c16="http://schemas.microsoft.com/office/drawing/2014/chart" uri="{C3380CC4-5D6E-409C-BE32-E72D297353CC}">
                <c16:uniqueId val="{00000001-2A17-4790-A238-ADABA9450B6B}"/>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17-4790-A238-ADABA9450B6B}"/>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17-4790-A238-ADABA9450B6B}"/>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Sheet3!$B$6:$K$6</c:f>
              <c:numCache>
                <c:formatCode>General</c:formatCode>
                <c:ptCount val="10"/>
                <c:pt idx="0">
                  <c:v>1990</c:v>
                </c:pt>
                <c:pt idx="1">
                  <c:v>1995</c:v>
                </c:pt>
                <c:pt idx="2">
                  <c:v>2001</c:v>
                </c:pt>
                <c:pt idx="3">
                  <c:v>2008</c:v>
                </c:pt>
                <c:pt idx="4">
                  <c:v>2011</c:v>
                </c:pt>
                <c:pt idx="5">
                  <c:v>2014</c:v>
                </c:pt>
                <c:pt idx="6">
                  <c:v>2018</c:v>
                </c:pt>
                <c:pt idx="7">
                  <c:v>2019</c:v>
                </c:pt>
                <c:pt idx="8">
                  <c:v>2021</c:v>
                </c:pt>
                <c:pt idx="9">
                  <c:v>2023</c:v>
                </c:pt>
              </c:numCache>
            </c:numRef>
          </c:cat>
          <c:val>
            <c:numRef>
              <c:f>Sheet3!$B$7:$K$7</c:f>
              <c:numCache>
                <c:formatCode>0.0</c:formatCode>
                <c:ptCount val="10"/>
                <c:pt idx="0" formatCode="0">
                  <c:v>25</c:v>
                </c:pt>
                <c:pt idx="1">
                  <c:v>25</c:v>
                </c:pt>
                <c:pt idx="2">
                  <c:v>23</c:v>
                </c:pt>
                <c:pt idx="3">
                  <c:v>21</c:v>
                </c:pt>
                <c:pt idx="4">
                  <c:v>19</c:v>
                </c:pt>
                <c:pt idx="5">
                  <c:v>17</c:v>
                </c:pt>
                <c:pt idx="6">
                  <c:v>14</c:v>
                </c:pt>
                <c:pt idx="7">
                  <c:v>14</c:v>
                </c:pt>
                <c:pt idx="8" formatCode="0">
                  <c:v>12</c:v>
                </c:pt>
                <c:pt idx="9" formatCode="0">
                  <c:v>11</c:v>
                </c:pt>
              </c:numCache>
            </c:numRef>
          </c:val>
          <c:smooth val="0"/>
          <c:extLst>
            <c:ext xmlns:c16="http://schemas.microsoft.com/office/drawing/2014/chart" uri="{C3380CC4-5D6E-409C-BE32-E72D297353CC}">
              <c16:uniqueId val="{00000004-2A17-4790-A238-ADABA9450B6B}"/>
            </c:ext>
          </c:extLst>
        </c:ser>
        <c:dLbls>
          <c:showLegendKey val="0"/>
          <c:showVal val="0"/>
          <c:showCatName val="0"/>
          <c:showSerName val="0"/>
          <c:showPercent val="0"/>
          <c:showBubbleSize val="0"/>
        </c:dLbls>
        <c:smooth val="0"/>
        <c:axId val="199615407"/>
        <c:axId val="199616847"/>
      </c:lineChart>
      <c:catAx>
        <c:axId val="199615407"/>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b="1"/>
                  <a:t>Year</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General" sourceLinked="1"/>
        <c:majorTickMark val="in"/>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99616847"/>
        <c:crosses val="autoZero"/>
        <c:auto val="1"/>
        <c:lblAlgn val="ctr"/>
        <c:lblOffset val="100"/>
        <c:noMultiLvlLbl val="0"/>
      </c:catAx>
      <c:valAx>
        <c:axId val="1996168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b="1"/>
                  <a:t>Percent</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99615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1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#29'!$A$5</c:f>
              <c:strCache>
                <c:ptCount val="1"/>
                <c:pt idx="0">
                  <c:v>40-44 years</c:v>
                </c:pt>
              </c:strCache>
            </c:strRef>
          </c:tx>
          <c:spPr>
            <a:solidFill>
              <a:schemeClr val="accent3">
                <a:lumMod val="5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99F2-48E8-A0F0-44DB28F1D22F}"/>
                </c:ext>
              </c:extLst>
            </c:dLbl>
            <c:dLbl>
              <c:idx val="1"/>
              <c:delete val="1"/>
              <c:extLst>
                <c:ext xmlns:c15="http://schemas.microsoft.com/office/drawing/2012/chart" uri="{CE6537A1-D6FC-4f65-9D91-7224C49458BB}"/>
                <c:ext xmlns:c16="http://schemas.microsoft.com/office/drawing/2014/chart" uri="{C3380CC4-5D6E-409C-BE32-E72D297353CC}">
                  <c16:uniqueId val="{00000001-99F2-48E8-A0F0-44DB28F1D22F}"/>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#29'!$B$4:$D$4</c:f>
              <c:strCache>
                <c:ptCount val="3"/>
                <c:pt idx="0">
                  <c:v>ACS*</c:v>
                </c:pt>
                <c:pt idx="1">
                  <c:v>USPSTF (2016)§</c:v>
                </c:pt>
                <c:pt idx="2">
                  <c:v>USPSTF (2024)†</c:v>
                </c:pt>
              </c:strCache>
            </c:strRef>
          </c:cat>
          <c:val>
            <c:numRef>
              <c:f>'Slide #29'!$B$5:$D$5</c:f>
              <c:numCache>
                <c:formatCode>General</c:formatCode>
                <c:ptCount val="3"/>
                <c:pt idx="2">
                  <c:v>55</c:v>
                </c:pt>
              </c:numCache>
            </c:numRef>
          </c:val>
          <c:extLst>
            <c:ext xmlns:c16="http://schemas.microsoft.com/office/drawing/2014/chart" uri="{C3380CC4-5D6E-409C-BE32-E72D297353CC}">
              <c16:uniqueId val="{00000002-99F2-48E8-A0F0-44DB28F1D22F}"/>
            </c:ext>
          </c:extLst>
        </c:ser>
        <c:ser>
          <c:idx val="1"/>
          <c:order val="1"/>
          <c:tx>
            <c:strRef>
              <c:f>'Slide #29'!$A$6</c:f>
              <c:strCache>
                <c:ptCount val="1"/>
                <c:pt idx="0">
                  <c:v>45-49 years</c:v>
                </c:pt>
              </c:strCache>
            </c:strRef>
          </c:tx>
          <c:spPr>
            <a:solidFill>
              <a:srgbClr val="31859C"/>
            </a:solidFill>
            <a:ln>
              <a:solidFill>
                <a:schemeClr val="tx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99F2-48E8-A0F0-44DB28F1D22F}"/>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#29'!$B$4:$D$4</c:f>
              <c:strCache>
                <c:ptCount val="3"/>
                <c:pt idx="0">
                  <c:v>ACS*</c:v>
                </c:pt>
                <c:pt idx="1">
                  <c:v>USPSTF (2016)§</c:v>
                </c:pt>
                <c:pt idx="2">
                  <c:v>USPSTF (2024)†</c:v>
                </c:pt>
              </c:strCache>
            </c:strRef>
          </c:cat>
          <c:val>
            <c:numRef>
              <c:f>'Slide #29'!$B$6:$D$6</c:f>
              <c:numCache>
                <c:formatCode>General</c:formatCode>
                <c:ptCount val="3"/>
                <c:pt idx="0">
                  <c:v>54</c:v>
                </c:pt>
                <c:pt idx="2">
                  <c:v>70</c:v>
                </c:pt>
              </c:numCache>
            </c:numRef>
          </c:val>
          <c:extLst>
            <c:ext xmlns:c16="http://schemas.microsoft.com/office/drawing/2014/chart" uri="{C3380CC4-5D6E-409C-BE32-E72D297353CC}">
              <c16:uniqueId val="{00000004-99F2-48E8-A0F0-44DB28F1D22F}"/>
            </c:ext>
          </c:extLst>
        </c:ser>
        <c:ser>
          <c:idx val="2"/>
          <c:order val="2"/>
          <c:tx>
            <c:strRef>
              <c:f>'Slide #29'!$A$7</c:f>
              <c:strCache>
                <c:ptCount val="1"/>
                <c:pt idx="0">
                  <c:v>50-54 years</c:v>
                </c:pt>
              </c:strCache>
            </c:strRef>
          </c:tx>
          <c:spPr>
            <a:solidFill>
              <a:srgbClr val="73BED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#29'!$B$4:$D$4</c:f>
              <c:strCache>
                <c:ptCount val="3"/>
                <c:pt idx="0">
                  <c:v>ACS*</c:v>
                </c:pt>
                <c:pt idx="1">
                  <c:v>USPSTF (2016)§</c:v>
                </c:pt>
                <c:pt idx="2">
                  <c:v>USPSTF (2024)†</c:v>
                </c:pt>
              </c:strCache>
            </c:strRef>
          </c:cat>
          <c:val>
            <c:numRef>
              <c:f>'Slide #29'!$B$7:$D$7</c:f>
              <c:numCache>
                <c:formatCode>General</c:formatCode>
                <c:ptCount val="3"/>
                <c:pt idx="0">
                  <c:v>63</c:v>
                </c:pt>
                <c:pt idx="1">
                  <c:v>78</c:v>
                </c:pt>
                <c:pt idx="2">
                  <c:v>78</c:v>
                </c:pt>
              </c:numCache>
            </c:numRef>
          </c:val>
          <c:extLst>
            <c:ext xmlns:c16="http://schemas.microsoft.com/office/drawing/2014/chart" uri="{C3380CC4-5D6E-409C-BE32-E72D297353CC}">
              <c16:uniqueId val="{00000005-99F2-48E8-A0F0-44DB28F1D22F}"/>
            </c:ext>
          </c:extLst>
        </c:ser>
        <c:ser>
          <c:idx val="3"/>
          <c:order val="3"/>
          <c:tx>
            <c:strRef>
              <c:f>'Slide #29'!$A$8</c:f>
              <c:strCache>
                <c:ptCount val="1"/>
                <c:pt idx="0">
                  <c:v>55-64 years</c:v>
                </c:pt>
              </c:strCache>
            </c:strRef>
          </c:tx>
          <c:spPr>
            <a:solidFill>
              <a:srgbClr val="C5E5ED"/>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#29'!$B$4:$D$4</c:f>
              <c:strCache>
                <c:ptCount val="3"/>
                <c:pt idx="0">
                  <c:v>ACS*</c:v>
                </c:pt>
                <c:pt idx="1">
                  <c:v>USPSTF (2016)§</c:v>
                </c:pt>
                <c:pt idx="2">
                  <c:v>USPSTF (2024)†</c:v>
                </c:pt>
              </c:strCache>
            </c:strRef>
          </c:cat>
          <c:val>
            <c:numRef>
              <c:f>'Slide #29'!$B$8:$D$8</c:f>
              <c:numCache>
                <c:formatCode>General</c:formatCode>
                <c:ptCount val="3"/>
                <c:pt idx="0">
                  <c:v>80</c:v>
                </c:pt>
                <c:pt idx="1">
                  <c:v>80</c:v>
                </c:pt>
                <c:pt idx="2">
                  <c:v>80</c:v>
                </c:pt>
              </c:numCache>
            </c:numRef>
          </c:val>
          <c:extLst>
            <c:ext xmlns:c16="http://schemas.microsoft.com/office/drawing/2014/chart" uri="{C3380CC4-5D6E-409C-BE32-E72D297353CC}">
              <c16:uniqueId val="{00000006-99F2-48E8-A0F0-44DB28F1D22F}"/>
            </c:ext>
          </c:extLst>
        </c:ser>
        <c:ser>
          <c:idx val="4"/>
          <c:order val="4"/>
          <c:tx>
            <c:strRef>
              <c:f>'Slide #29'!$A$9</c:f>
              <c:strCache>
                <c:ptCount val="1"/>
                <c:pt idx="0">
                  <c:v>65-74 years</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#29'!$B$4:$D$4</c:f>
              <c:strCache>
                <c:ptCount val="3"/>
                <c:pt idx="0">
                  <c:v>ACS*</c:v>
                </c:pt>
                <c:pt idx="1">
                  <c:v>USPSTF (2016)§</c:v>
                </c:pt>
                <c:pt idx="2">
                  <c:v>USPSTF (2024)†</c:v>
                </c:pt>
              </c:strCache>
            </c:strRef>
          </c:cat>
          <c:val>
            <c:numRef>
              <c:f>'Slide #29'!$B$9:$D$9</c:f>
              <c:numCache>
                <c:formatCode>General</c:formatCode>
                <c:ptCount val="3"/>
                <c:pt idx="0">
                  <c:v>82</c:v>
                </c:pt>
                <c:pt idx="1">
                  <c:v>82</c:v>
                </c:pt>
                <c:pt idx="2">
                  <c:v>82</c:v>
                </c:pt>
              </c:numCache>
            </c:numRef>
          </c:val>
          <c:extLst>
            <c:ext xmlns:c16="http://schemas.microsoft.com/office/drawing/2014/chart" uri="{C3380CC4-5D6E-409C-BE32-E72D297353CC}">
              <c16:uniqueId val="{00000007-99F2-48E8-A0F0-44DB28F1D22F}"/>
            </c:ext>
          </c:extLst>
        </c:ser>
        <c:ser>
          <c:idx val="5"/>
          <c:order val="5"/>
          <c:tx>
            <c:strRef>
              <c:f>'Slide #29'!$A$10</c:f>
              <c:strCache>
                <c:ptCount val="1"/>
                <c:pt idx="0">
                  <c:v>75+ years</c:v>
                </c:pt>
              </c:strCache>
            </c:strRef>
          </c:tx>
          <c:spPr>
            <a:solidFill>
              <a:schemeClr val="accent1"/>
            </a:solidFill>
            <a:ln>
              <a:solidFill>
                <a:sysClr val="windowText" lastClr="000000"/>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8-99F2-48E8-A0F0-44DB28F1D22F}"/>
                </c:ext>
              </c:extLst>
            </c:dLbl>
            <c:dLbl>
              <c:idx val="2"/>
              <c:delete val="1"/>
              <c:extLst>
                <c:ext xmlns:c15="http://schemas.microsoft.com/office/drawing/2012/chart" uri="{CE6537A1-D6FC-4f65-9D91-7224C49458BB}"/>
                <c:ext xmlns:c16="http://schemas.microsoft.com/office/drawing/2014/chart" uri="{C3380CC4-5D6E-409C-BE32-E72D297353CC}">
                  <c16:uniqueId val="{00000009-99F2-48E8-A0F0-44DB28F1D22F}"/>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#29'!$B$4:$D$4</c:f>
              <c:strCache>
                <c:ptCount val="3"/>
                <c:pt idx="0">
                  <c:v>ACS*</c:v>
                </c:pt>
                <c:pt idx="1">
                  <c:v>USPSTF (2016)§</c:v>
                </c:pt>
                <c:pt idx="2">
                  <c:v>USPSTF (2024)†</c:v>
                </c:pt>
              </c:strCache>
            </c:strRef>
          </c:cat>
          <c:val>
            <c:numRef>
              <c:f>'Slide #29'!$B$10:$D$10</c:f>
              <c:numCache>
                <c:formatCode>General</c:formatCode>
                <c:ptCount val="3"/>
                <c:pt idx="0">
                  <c:v>57</c:v>
                </c:pt>
              </c:numCache>
            </c:numRef>
          </c:val>
          <c:extLst>
            <c:ext xmlns:c16="http://schemas.microsoft.com/office/drawing/2014/chart" uri="{C3380CC4-5D6E-409C-BE32-E72D297353CC}">
              <c16:uniqueId val="{0000000A-99F2-48E8-A0F0-44DB28F1D22F}"/>
            </c:ext>
          </c:extLst>
        </c:ser>
        <c:dLbls>
          <c:dLblPos val="outEnd"/>
          <c:showLegendKey val="0"/>
          <c:showVal val="1"/>
          <c:showCatName val="0"/>
          <c:showSerName val="0"/>
          <c:showPercent val="0"/>
          <c:showBubbleSize val="0"/>
        </c:dLbls>
        <c:gapWidth val="219"/>
        <c:overlap val="-27"/>
        <c:axId val="870468592"/>
        <c:axId val="870471472"/>
      </c:barChart>
      <c:catAx>
        <c:axId val="870468592"/>
        <c:scaling>
          <c:orientation val="minMax"/>
        </c:scaling>
        <c:delete val="0"/>
        <c:axPos val="b"/>
        <c:numFmt formatCode="General" sourceLinked="1"/>
        <c:majorTickMark val="in"/>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70471472"/>
        <c:crosses val="autoZero"/>
        <c:auto val="1"/>
        <c:lblAlgn val="ctr"/>
        <c:lblOffset val="100"/>
        <c:noMultiLvlLbl val="0"/>
      </c:catAx>
      <c:valAx>
        <c:axId val="87047147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70468592"/>
        <c:crosses val="autoZero"/>
        <c:crossBetween val="between"/>
      </c:valAx>
      <c:spPr>
        <a:noFill/>
        <a:ln>
          <a:noFill/>
        </a:ln>
        <a:effectLst/>
      </c:spPr>
    </c:plotArea>
    <c:legend>
      <c:legendPos val="t"/>
      <c:layout>
        <c:manualLayout>
          <c:xMode val="edge"/>
          <c:yMode val="edge"/>
          <c:x val="7.7649606299212595E-2"/>
          <c:y val="2.4950099800399202E-2"/>
          <c:w val="0.9"/>
          <c:h val="7.85620023754014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1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#30'!$A$6</c:f>
              <c:strCache>
                <c:ptCount val="1"/>
                <c:pt idx="0">
                  <c:v>Uninsured</c:v>
                </c:pt>
              </c:strCache>
            </c:strRef>
          </c:tx>
          <c:spPr>
            <a:solidFill>
              <a:schemeClr val="accent3">
                <a:lumMod val="5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#30'!$B$5:$D$5</c:f>
              <c:strCache>
                <c:ptCount val="3"/>
                <c:pt idx="0">
                  <c:v>ACS*</c:v>
                </c:pt>
                <c:pt idx="1">
                  <c:v>USPSTF (2016)§</c:v>
                </c:pt>
                <c:pt idx="2">
                  <c:v>USPSTF (2024)†</c:v>
                </c:pt>
              </c:strCache>
            </c:strRef>
          </c:cat>
          <c:val>
            <c:numRef>
              <c:f>'Slide #30'!$B$6:$D$6</c:f>
              <c:numCache>
                <c:formatCode>General</c:formatCode>
                <c:ptCount val="3"/>
                <c:pt idx="0">
                  <c:v>35</c:v>
                </c:pt>
                <c:pt idx="1">
                  <c:v>50</c:v>
                </c:pt>
                <c:pt idx="2">
                  <c:v>42</c:v>
                </c:pt>
              </c:numCache>
            </c:numRef>
          </c:val>
          <c:extLst>
            <c:ext xmlns:c16="http://schemas.microsoft.com/office/drawing/2014/chart" uri="{C3380CC4-5D6E-409C-BE32-E72D297353CC}">
              <c16:uniqueId val="{00000000-53F9-4D96-A67C-767390AE9CAF}"/>
            </c:ext>
          </c:extLst>
        </c:ser>
        <c:ser>
          <c:idx val="1"/>
          <c:order val="1"/>
          <c:tx>
            <c:strRef>
              <c:f>'Slide #30'!$A$7</c:f>
              <c:strCache>
                <c:ptCount val="1"/>
                <c:pt idx="0">
                  <c:v>Private</c:v>
                </c:pt>
              </c:strCache>
            </c:strRef>
          </c:tx>
          <c:spPr>
            <a:solidFill>
              <a:srgbClr val="31859C"/>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#30'!$B$5:$D$5</c:f>
              <c:strCache>
                <c:ptCount val="3"/>
                <c:pt idx="0">
                  <c:v>ACS*</c:v>
                </c:pt>
                <c:pt idx="1">
                  <c:v>USPSTF (2016)§</c:v>
                </c:pt>
                <c:pt idx="2">
                  <c:v>USPSTF (2024)†</c:v>
                </c:pt>
              </c:strCache>
            </c:strRef>
          </c:cat>
          <c:val>
            <c:numRef>
              <c:f>'Slide #30'!$B$7:$D$7</c:f>
              <c:numCache>
                <c:formatCode>General</c:formatCode>
                <c:ptCount val="3"/>
                <c:pt idx="0">
                  <c:v>74</c:v>
                </c:pt>
                <c:pt idx="1">
                  <c:v>83</c:v>
                </c:pt>
                <c:pt idx="2">
                  <c:v>78</c:v>
                </c:pt>
              </c:numCache>
            </c:numRef>
          </c:val>
          <c:extLst>
            <c:ext xmlns:c16="http://schemas.microsoft.com/office/drawing/2014/chart" uri="{C3380CC4-5D6E-409C-BE32-E72D297353CC}">
              <c16:uniqueId val="{00000001-53F9-4D96-A67C-767390AE9CAF}"/>
            </c:ext>
          </c:extLst>
        </c:ser>
        <c:ser>
          <c:idx val="2"/>
          <c:order val="2"/>
          <c:tx>
            <c:strRef>
              <c:f>'Slide #30'!$A$8</c:f>
              <c:strCache>
                <c:ptCount val="1"/>
                <c:pt idx="0">
                  <c:v>Medicaid/Public/Dual Eligible</c:v>
                </c:pt>
              </c:strCache>
            </c:strRef>
          </c:tx>
          <c:spPr>
            <a:solidFill>
              <a:srgbClr val="73BED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#30'!$B$5:$D$5</c:f>
              <c:strCache>
                <c:ptCount val="3"/>
                <c:pt idx="0">
                  <c:v>ACS*</c:v>
                </c:pt>
                <c:pt idx="1">
                  <c:v>USPSTF (2016)§</c:v>
                </c:pt>
                <c:pt idx="2">
                  <c:v>USPSTF (2024)†</c:v>
                </c:pt>
              </c:strCache>
            </c:strRef>
          </c:cat>
          <c:val>
            <c:numRef>
              <c:f>'Slide #30'!$B$8:$D$8</c:f>
              <c:numCache>
                <c:formatCode>General</c:formatCode>
                <c:ptCount val="3"/>
                <c:pt idx="0">
                  <c:v>63</c:v>
                </c:pt>
                <c:pt idx="1">
                  <c:v>72</c:v>
                </c:pt>
                <c:pt idx="2">
                  <c:v>67</c:v>
                </c:pt>
              </c:numCache>
            </c:numRef>
          </c:val>
          <c:extLst>
            <c:ext xmlns:c16="http://schemas.microsoft.com/office/drawing/2014/chart" uri="{C3380CC4-5D6E-409C-BE32-E72D297353CC}">
              <c16:uniqueId val="{00000002-53F9-4D96-A67C-767390AE9CAF}"/>
            </c:ext>
          </c:extLst>
        </c:ser>
        <c:ser>
          <c:idx val="3"/>
          <c:order val="3"/>
          <c:tx>
            <c:strRef>
              <c:f>'Slide #30'!$A$9</c:f>
              <c:strCache>
                <c:ptCount val="1"/>
                <c:pt idx="0">
                  <c:v>Medicare (≥65 years)</c:v>
                </c:pt>
              </c:strCache>
            </c:strRef>
          </c:tx>
          <c:spPr>
            <a:solidFill>
              <a:srgbClr val="C5E5ED"/>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#30'!$B$5:$D$5</c:f>
              <c:strCache>
                <c:ptCount val="3"/>
                <c:pt idx="0">
                  <c:v>ACS*</c:v>
                </c:pt>
                <c:pt idx="1">
                  <c:v>USPSTF (2016)§</c:v>
                </c:pt>
                <c:pt idx="2">
                  <c:v>USPSTF (2024)†</c:v>
                </c:pt>
              </c:strCache>
            </c:strRef>
          </c:cat>
          <c:val>
            <c:numRef>
              <c:f>'Slide #30'!$B$9:$D$9</c:f>
              <c:numCache>
                <c:formatCode>General</c:formatCode>
                <c:ptCount val="3"/>
                <c:pt idx="0">
                  <c:v>70</c:v>
                </c:pt>
                <c:pt idx="1">
                  <c:v>83</c:v>
                </c:pt>
                <c:pt idx="2">
                  <c:v>83</c:v>
                </c:pt>
              </c:numCache>
            </c:numRef>
          </c:val>
          <c:extLst>
            <c:ext xmlns:c16="http://schemas.microsoft.com/office/drawing/2014/chart" uri="{C3380CC4-5D6E-409C-BE32-E72D297353CC}">
              <c16:uniqueId val="{00000003-53F9-4D96-A67C-767390AE9CAF}"/>
            </c:ext>
          </c:extLst>
        </c:ser>
        <c:ser>
          <c:idx val="4"/>
          <c:order val="4"/>
          <c:tx>
            <c:strRef>
              <c:f>'Slide #30'!$A$10</c:f>
              <c:strCache>
                <c:ptCount val="1"/>
                <c:pt idx="0">
                  <c:v>Other (≤ 65 years)</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#30'!$B$5:$D$5</c:f>
              <c:strCache>
                <c:ptCount val="3"/>
                <c:pt idx="0">
                  <c:v>ACS*</c:v>
                </c:pt>
                <c:pt idx="1">
                  <c:v>USPSTF (2016)§</c:v>
                </c:pt>
                <c:pt idx="2">
                  <c:v>USPSTF (2024)†</c:v>
                </c:pt>
              </c:strCache>
            </c:strRef>
          </c:cat>
          <c:val>
            <c:numRef>
              <c:f>'Slide #30'!$B$10:$D$10</c:f>
              <c:numCache>
                <c:formatCode>General</c:formatCode>
                <c:ptCount val="3"/>
                <c:pt idx="0">
                  <c:v>72</c:v>
                </c:pt>
                <c:pt idx="1">
                  <c:v>78</c:v>
                </c:pt>
                <c:pt idx="2">
                  <c:v>76</c:v>
                </c:pt>
              </c:numCache>
            </c:numRef>
          </c:val>
          <c:extLst>
            <c:ext xmlns:c16="http://schemas.microsoft.com/office/drawing/2014/chart" uri="{C3380CC4-5D6E-409C-BE32-E72D297353CC}">
              <c16:uniqueId val="{00000004-53F9-4D96-A67C-767390AE9CAF}"/>
            </c:ext>
          </c:extLst>
        </c:ser>
        <c:dLbls>
          <c:dLblPos val="outEnd"/>
          <c:showLegendKey val="0"/>
          <c:showVal val="1"/>
          <c:showCatName val="0"/>
          <c:showSerName val="0"/>
          <c:showPercent val="0"/>
          <c:showBubbleSize val="0"/>
        </c:dLbls>
        <c:gapWidth val="219"/>
        <c:overlap val="-27"/>
        <c:axId val="1078991328"/>
        <c:axId val="1078993728"/>
      </c:barChart>
      <c:catAx>
        <c:axId val="1078991328"/>
        <c:scaling>
          <c:orientation val="minMax"/>
        </c:scaling>
        <c:delete val="0"/>
        <c:axPos val="b"/>
        <c:numFmt formatCode="General" sourceLinked="1"/>
        <c:majorTickMark val="in"/>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78993728"/>
        <c:crosses val="autoZero"/>
        <c:auto val="1"/>
        <c:lblAlgn val="ctr"/>
        <c:lblOffset val="100"/>
        <c:noMultiLvlLbl val="0"/>
      </c:catAx>
      <c:valAx>
        <c:axId val="107899372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789913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solidFill>
      <a:round/>
    </a:ln>
    <a:effectLst/>
  </c:spPr>
  <c:txPr>
    <a:bodyPr/>
    <a:lstStyle/>
    <a:p>
      <a:pPr>
        <a:defRPr sz="11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Fig6C!$K$4</c:f>
              <c:strCache>
                <c:ptCount val="1"/>
                <c:pt idx="0">
                  <c:v>Hispanic</c:v>
                </c:pt>
              </c:strCache>
            </c:strRef>
          </c:tx>
          <c:spPr>
            <a:ln w="28575" cap="rnd">
              <a:solidFill>
                <a:schemeClr val="accent1"/>
              </a:solidFill>
              <a:round/>
            </a:ln>
            <a:effectLst/>
          </c:spPr>
          <c:marker>
            <c:symbol val="none"/>
          </c:marker>
          <c:dPt>
            <c:idx val="7"/>
            <c:marker>
              <c:symbol val="none"/>
            </c:marker>
            <c:bubble3D val="0"/>
            <c:spPr>
              <a:ln w="28575" cap="rnd">
                <a:noFill/>
                <a:round/>
              </a:ln>
              <a:effectLst/>
            </c:spPr>
            <c:extLst>
              <c:ext xmlns:c16="http://schemas.microsoft.com/office/drawing/2014/chart" uri="{C3380CC4-5D6E-409C-BE32-E72D297353CC}">
                <c16:uniqueId val="{00000001-DD67-4B46-A0EC-FDEA42E1D01C}"/>
              </c:ext>
            </c:extLst>
          </c:dPt>
          <c:cat>
            <c:numRef>
              <c:f>Fig6C!$L$3:$T$3</c:f>
              <c:numCache>
                <c:formatCode>General</c:formatCode>
                <c:ptCount val="9"/>
                <c:pt idx="0">
                  <c:v>2000</c:v>
                </c:pt>
                <c:pt idx="1">
                  <c:v>2005</c:v>
                </c:pt>
                <c:pt idx="2">
                  <c:v>2008</c:v>
                </c:pt>
                <c:pt idx="3">
                  <c:v>2010</c:v>
                </c:pt>
                <c:pt idx="4">
                  <c:v>2013</c:v>
                </c:pt>
                <c:pt idx="5">
                  <c:v>2015</c:v>
                </c:pt>
                <c:pt idx="6">
                  <c:v>2018</c:v>
                </c:pt>
                <c:pt idx="7">
                  <c:v>2019</c:v>
                </c:pt>
                <c:pt idx="8">
                  <c:v>2021</c:v>
                </c:pt>
              </c:numCache>
            </c:numRef>
          </c:cat>
          <c:val>
            <c:numRef>
              <c:f>Fig6C!$L$4:$T$4</c:f>
              <c:numCache>
                <c:formatCode>General</c:formatCode>
                <c:ptCount val="9"/>
                <c:pt idx="0">
                  <c:v>80.709999999999994</c:v>
                </c:pt>
                <c:pt idx="1">
                  <c:v>79.31</c:v>
                </c:pt>
                <c:pt idx="2">
                  <c:v>80.790000000000006</c:v>
                </c:pt>
                <c:pt idx="3">
                  <c:v>78.44</c:v>
                </c:pt>
                <c:pt idx="4">
                  <c:v>77.099999999999994</c:v>
                </c:pt>
                <c:pt idx="5">
                  <c:v>79.48</c:v>
                </c:pt>
                <c:pt idx="6">
                  <c:v>81.72</c:v>
                </c:pt>
                <c:pt idx="7">
                  <c:v>68.099999999999994</c:v>
                </c:pt>
                <c:pt idx="8">
                  <c:v>66.44</c:v>
                </c:pt>
              </c:numCache>
            </c:numRef>
          </c:val>
          <c:smooth val="0"/>
          <c:extLst>
            <c:ext xmlns:c16="http://schemas.microsoft.com/office/drawing/2014/chart" uri="{C3380CC4-5D6E-409C-BE32-E72D297353CC}">
              <c16:uniqueId val="{00000002-DD67-4B46-A0EC-FDEA42E1D01C}"/>
            </c:ext>
          </c:extLst>
        </c:ser>
        <c:ser>
          <c:idx val="1"/>
          <c:order val="1"/>
          <c:tx>
            <c:strRef>
              <c:f>Fig6C!$K$5</c:f>
              <c:strCache>
                <c:ptCount val="1"/>
                <c:pt idx="0">
                  <c:v>White</c:v>
                </c:pt>
              </c:strCache>
            </c:strRef>
          </c:tx>
          <c:spPr>
            <a:ln w="28575" cap="rnd">
              <a:solidFill>
                <a:schemeClr val="accent3"/>
              </a:solidFill>
              <a:round/>
            </a:ln>
            <a:effectLst/>
          </c:spPr>
          <c:marker>
            <c:symbol val="none"/>
          </c:marker>
          <c:dPt>
            <c:idx val="7"/>
            <c:marker>
              <c:symbol val="none"/>
            </c:marker>
            <c:bubble3D val="0"/>
            <c:spPr>
              <a:ln w="28575" cap="rnd">
                <a:noFill/>
                <a:round/>
              </a:ln>
              <a:effectLst/>
            </c:spPr>
            <c:extLst>
              <c:ext xmlns:c16="http://schemas.microsoft.com/office/drawing/2014/chart" uri="{C3380CC4-5D6E-409C-BE32-E72D297353CC}">
                <c16:uniqueId val="{00000004-DD67-4B46-A0EC-FDEA42E1D01C}"/>
              </c:ext>
            </c:extLst>
          </c:dPt>
          <c:cat>
            <c:numRef>
              <c:f>Fig6C!$L$3:$T$3</c:f>
              <c:numCache>
                <c:formatCode>General</c:formatCode>
                <c:ptCount val="9"/>
                <c:pt idx="0">
                  <c:v>2000</c:v>
                </c:pt>
                <c:pt idx="1">
                  <c:v>2005</c:v>
                </c:pt>
                <c:pt idx="2">
                  <c:v>2008</c:v>
                </c:pt>
                <c:pt idx="3">
                  <c:v>2010</c:v>
                </c:pt>
                <c:pt idx="4">
                  <c:v>2013</c:v>
                </c:pt>
                <c:pt idx="5">
                  <c:v>2015</c:v>
                </c:pt>
                <c:pt idx="6">
                  <c:v>2018</c:v>
                </c:pt>
                <c:pt idx="7">
                  <c:v>2019</c:v>
                </c:pt>
                <c:pt idx="8">
                  <c:v>2021</c:v>
                </c:pt>
              </c:numCache>
            </c:numRef>
          </c:cat>
          <c:val>
            <c:numRef>
              <c:f>Fig6C!$L$5:$T$5</c:f>
              <c:numCache>
                <c:formatCode>General</c:formatCode>
                <c:ptCount val="9"/>
                <c:pt idx="0">
                  <c:v>88.96</c:v>
                </c:pt>
                <c:pt idx="1">
                  <c:v>87.51</c:v>
                </c:pt>
                <c:pt idx="2">
                  <c:v>85.92</c:v>
                </c:pt>
                <c:pt idx="3">
                  <c:v>84.68</c:v>
                </c:pt>
                <c:pt idx="4">
                  <c:v>82.75</c:v>
                </c:pt>
                <c:pt idx="5">
                  <c:v>85.02</c:v>
                </c:pt>
                <c:pt idx="6">
                  <c:v>84.79</c:v>
                </c:pt>
                <c:pt idx="7">
                  <c:v>78.34</c:v>
                </c:pt>
                <c:pt idx="8">
                  <c:v>77.88</c:v>
                </c:pt>
              </c:numCache>
            </c:numRef>
          </c:val>
          <c:smooth val="0"/>
          <c:extLst>
            <c:ext xmlns:c16="http://schemas.microsoft.com/office/drawing/2014/chart" uri="{C3380CC4-5D6E-409C-BE32-E72D297353CC}">
              <c16:uniqueId val="{00000005-DD67-4B46-A0EC-FDEA42E1D01C}"/>
            </c:ext>
          </c:extLst>
        </c:ser>
        <c:ser>
          <c:idx val="2"/>
          <c:order val="2"/>
          <c:tx>
            <c:strRef>
              <c:f>Fig6C!$K$6</c:f>
              <c:strCache>
                <c:ptCount val="1"/>
                <c:pt idx="0">
                  <c:v>Black</c:v>
                </c:pt>
              </c:strCache>
            </c:strRef>
          </c:tx>
          <c:spPr>
            <a:ln w="28575" cap="rnd">
              <a:solidFill>
                <a:schemeClr val="accent5"/>
              </a:solidFill>
              <a:round/>
            </a:ln>
            <a:effectLst/>
          </c:spPr>
          <c:marker>
            <c:symbol val="none"/>
          </c:marker>
          <c:dPt>
            <c:idx val="7"/>
            <c:marker>
              <c:symbol val="none"/>
            </c:marker>
            <c:bubble3D val="0"/>
            <c:spPr>
              <a:ln w="28575" cap="rnd">
                <a:noFill/>
                <a:round/>
              </a:ln>
              <a:effectLst/>
            </c:spPr>
            <c:extLst>
              <c:ext xmlns:c16="http://schemas.microsoft.com/office/drawing/2014/chart" uri="{C3380CC4-5D6E-409C-BE32-E72D297353CC}">
                <c16:uniqueId val="{00000007-DD67-4B46-A0EC-FDEA42E1D01C}"/>
              </c:ext>
            </c:extLst>
          </c:dPt>
          <c:cat>
            <c:numRef>
              <c:f>Fig6C!$L$3:$T$3</c:f>
              <c:numCache>
                <c:formatCode>General</c:formatCode>
                <c:ptCount val="9"/>
                <c:pt idx="0">
                  <c:v>2000</c:v>
                </c:pt>
                <c:pt idx="1">
                  <c:v>2005</c:v>
                </c:pt>
                <c:pt idx="2">
                  <c:v>2008</c:v>
                </c:pt>
                <c:pt idx="3">
                  <c:v>2010</c:v>
                </c:pt>
                <c:pt idx="4">
                  <c:v>2013</c:v>
                </c:pt>
                <c:pt idx="5">
                  <c:v>2015</c:v>
                </c:pt>
                <c:pt idx="6">
                  <c:v>2018</c:v>
                </c:pt>
                <c:pt idx="7">
                  <c:v>2019</c:v>
                </c:pt>
                <c:pt idx="8">
                  <c:v>2021</c:v>
                </c:pt>
              </c:numCache>
            </c:numRef>
          </c:cat>
          <c:val>
            <c:numRef>
              <c:f>Fig6C!$L$6:$T$6</c:f>
              <c:numCache>
                <c:formatCode>General</c:formatCode>
                <c:ptCount val="9"/>
                <c:pt idx="0">
                  <c:v>89.54</c:v>
                </c:pt>
                <c:pt idx="1">
                  <c:v>84.98</c:v>
                </c:pt>
                <c:pt idx="2">
                  <c:v>86.33</c:v>
                </c:pt>
                <c:pt idx="3">
                  <c:v>84.03</c:v>
                </c:pt>
                <c:pt idx="4">
                  <c:v>82.26</c:v>
                </c:pt>
                <c:pt idx="5">
                  <c:v>85.52</c:v>
                </c:pt>
                <c:pt idx="6">
                  <c:v>86.93</c:v>
                </c:pt>
                <c:pt idx="7">
                  <c:v>75.31</c:v>
                </c:pt>
                <c:pt idx="8">
                  <c:v>72.349999999999994</c:v>
                </c:pt>
              </c:numCache>
            </c:numRef>
          </c:val>
          <c:smooth val="0"/>
          <c:extLst>
            <c:ext xmlns:c16="http://schemas.microsoft.com/office/drawing/2014/chart" uri="{C3380CC4-5D6E-409C-BE32-E72D297353CC}">
              <c16:uniqueId val="{00000008-DD67-4B46-A0EC-FDEA42E1D01C}"/>
            </c:ext>
          </c:extLst>
        </c:ser>
        <c:ser>
          <c:idx val="3"/>
          <c:order val="3"/>
          <c:tx>
            <c:strRef>
              <c:f>Fig6C!$K$7</c:f>
              <c:strCache>
                <c:ptCount val="1"/>
                <c:pt idx="0">
                  <c:v>Asian</c:v>
                </c:pt>
              </c:strCache>
            </c:strRef>
          </c:tx>
          <c:spPr>
            <a:ln w="28575" cap="rnd">
              <a:solidFill>
                <a:schemeClr val="accent1">
                  <a:lumMod val="60000"/>
                </a:schemeClr>
              </a:solidFill>
              <a:round/>
            </a:ln>
            <a:effectLst/>
          </c:spPr>
          <c:marker>
            <c:symbol val="none"/>
          </c:marker>
          <c:dPt>
            <c:idx val="7"/>
            <c:marker>
              <c:symbol val="none"/>
            </c:marker>
            <c:bubble3D val="0"/>
            <c:spPr>
              <a:ln w="28575" cap="rnd">
                <a:noFill/>
                <a:round/>
              </a:ln>
              <a:effectLst/>
            </c:spPr>
            <c:extLst>
              <c:ext xmlns:c16="http://schemas.microsoft.com/office/drawing/2014/chart" uri="{C3380CC4-5D6E-409C-BE32-E72D297353CC}">
                <c16:uniqueId val="{0000000A-DD67-4B46-A0EC-FDEA42E1D01C}"/>
              </c:ext>
            </c:extLst>
          </c:dPt>
          <c:cat>
            <c:numRef>
              <c:f>Fig6C!$L$3:$T$3</c:f>
              <c:numCache>
                <c:formatCode>General</c:formatCode>
                <c:ptCount val="9"/>
                <c:pt idx="0">
                  <c:v>2000</c:v>
                </c:pt>
                <c:pt idx="1">
                  <c:v>2005</c:v>
                </c:pt>
                <c:pt idx="2">
                  <c:v>2008</c:v>
                </c:pt>
                <c:pt idx="3">
                  <c:v>2010</c:v>
                </c:pt>
                <c:pt idx="4">
                  <c:v>2013</c:v>
                </c:pt>
                <c:pt idx="5">
                  <c:v>2015</c:v>
                </c:pt>
                <c:pt idx="6">
                  <c:v>2018</c:v>
                </c:pt>
                <c:pt idx="7">
                  <c:v>2019</c:v>
                </c:pt>
                <c:pt idx="8">
                  <c:v>2021</c:v>
                </c:pt>
              </c:numCache>
            </c:numRef>
          </c:cat>
          <c:val>
            <c:numRef>
              <c:f>Fig6C!$L$7:$T$7</c:f>
              <c:numCache>
                <c:formatCode>General</c:formatCode>
                <c:ptCount val="9"/>
                <c:pt idx="0">
                  <c:v>71.760000000000005</c:v>
                </c:pt>
                <c:pt idx="1">
                  <c:v>68.89</c:v>
                </c:pt>
                <c:pt idx="2">
                  <c:v>71.39</c:v>
                </c:pt>
                <c:pt idx="3">
                  <c:v>74.63</c:v>
                </c:pt>
                <c:pt idx="4">
                  <c:v>70.55</c:v>
                </c:pt>
                <c:pt idx="5">
                  <c:v>75.510000000000005</c:v>
                </c:pt>
                <c:pt idx="6">
                  <c:v>74.680000000000007</c:v>
                </c:pt>
                <c:pt idx="7">
                  <c:v>64.569999999999993</c:v>
                </c:pt>
                <c:pt idx="8">
                  <c:v>61.7</c:v>
                </c:pt>
              </c:numCache>
            </c:numRef>
          </c:val>
          <c:smooth val="0"/>
          <c:extLst>
            <c:ext xmlns:c16="http://schemas.microsoft.com/office/drawing/2014/chart" uri="{C3380CC4-5D6E-409C-BE32-E72D297353CC}">
              <c16:uniqueId val="{0000000B-DD67-4B46-A0EC-FDEA42E1D01C}"/>
            </c:ext>
          </c:extLst>
        </c:ser>
        <c:dLbls>
          <c:showLegendKey val="0"/>
          <c:showVal val="0"/>
          <c:showCatName val="0"/>
          <c:showSerName val="0"/>
          <c:showPercent val="0"/>
          <c:showBubbleSize val="0"/>
        </c:dLbls>
        <c:smooth val="0"/>
        <c:axId val="1192147808"/>
        <c:axId val="1192118944"/>
      </c:lineChart>
      <c:catAx>
        <c:axId val="1192147808"/>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92118944"/>
        <c:crosses val="autoZero"/>
        <c:auto val="1"/>
        <c:lblAlgn val="ctr"/>
        <c:lblOffset val="100"/>
        <c:noMultiLvlLbl val="0"/>
      </c:catAx>
      <c:valAx>
        <c:axId val="1192118944"/>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921478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sz="1100"/>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#33'!$A$5</c:f>
              <c:strCache>
                <c:ptCount val="1"/>
                <c:pt idx="0">
                  <c:v>Overall</c:v>
                </c:pt>
              </c:strCache>
            </c:strRef>
          </c:tx>
          <c:spPr>
            <a:solidFill>
              <a:schemeClr val="accent3">
                <a:lumMod val="5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#33'!$B$4:$C$4</c:f>
              <c:strCache>
                <c:ptCount val="2"/>
                <c:pt idx="0">
                  <c:v>ACS†</c:v>
                </c:pt>
                <c:pt idx="1">
                  <c:v>USPSTF*</c:v>
                </c:pt>
              </c:strCache>
            </c:strRef>
          </c:cat>
          <c:val>
            <c:numRef>
              <c:f>'Slide #33'!$B$5:$C$5</c:f>
              <c:numCache>
                <c:formatCode>General</c:formatCode>
                <c:ptCount val="2"/>
                <c:pt idx="0">
                  <c:v>76</c:v>
                </c:pt>
                <c:pt idx="1">
                  <c:v>73</c:v>
                </c:pt>
              </c:numCache>
            </c:numRef>
          </c:val>
          <c:extLst>
            <c:ext xmlns:c16="http://schemas.microsoft.com/office/drawing/2014/chart" uri="{C3380CC4-5D6E-409C-BE32-E72D297353CC}">
              <c16:uniqueId val="{00000000-AD45-4AEE-BE2A-88B13AB19B65}"/>
            </c:ext>
          </c:extLst>
        </c:ser>
        <c:ser>
          <c:idx val="1"/>
          <c:order val="1"/>
          <c:tx>
            <c:strRef>
              <c:f>'Slide #33'!$A$6</c:f>
              <c:strCache>
                <c:ptCount val="1"/>
                <c:pt idx="0">
                  <c:v>Hispanic</c:v>
                </c:pt>
              </c:strCache>
            </c:strRef>
          </c:tx>
          <c:spPr>
            <a:solidFill>
              <a:srgbClr val="31859C"/>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#33'!$B$4:$C$4</c:f>
              <c:strCache>
                <c:ptCount val="2"/>
                <c:pt idx="0">
                  <c:v>ACS†</c:v>
                </c:pt>
                <c:pt idx="1">
                  <c:v>USPSTF*</c:v>
                </c:pt>
              </c:strCache>
            </c:strRef>
          </c:cat>
          <c:val>
            <c:numRef>
              <c:f>'Slide #33'!$B$6:$C$6</c:f>
              <c:numCache>
                <c:formatCode>General</c:formatCode>
                <c:ptCount val="2"/>
                <c:pt idx="0">
                  <c:v>69</c:v>
                </c:pt>
                <c:pt idx="1">
                  <c:v>66</c:v>
                </c:pt>
              </c:numCache>
            </c:numRef>
          </c:val>
          <c:extLst>
            <c:ext xmlns:c16="http://schemas.microsoft.com/office/drawing/2014/chart" uri="{C3380CC4-5D6E-409C-BE32-E72D297353CC}">
              <c16:uniqueId val="{00000001-AD45-4AEE-BE2A-88B13AB19B65}"/>
            </c:ext>
          </c:extLst>
        </c:ser>
        <c:ser>
          <c:idx val="2"/>
          <c:order val="2"/>
          <c:tx>
            <c:strRef>
              <c:f>'Slide #33'!$A$7</c:f>
              <c:strCache>
                <c:ptCount val="1"/>
                <c:pt idx="0">
                  <c:v>White</c:v>
                </c:pt>
              </c:strCache>
            </c:strRef>
          </c:tx>
          <c:spPr>
            <a:solidFill>
              <a:srgbClr val="73BED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#33'!$B$4:$C$4</c:f>
              <c:strCache>
                <c:ptCount val="2"/>
                <c:pt idx="0">
                  <c:v>ACS†</c:v>
                </c:pt>
                <c:pt idx="1">
                  <c:v>USPSTF*</c:v>
                </c:pt>
              </c:strCache>
            </c:strRef>
          </c:cat>
          <c:val>
            <c:numRef>
              <c:f>'Slide #33'!$B$7:$C$7</c:f>
              <c:numCache>
                <c:formatCode>General</c:formatCode>
                <c:ptCount val="2"/>
                <c:pt idx="0">
                  <c:v>80</c:v>
                </c:pt>
                <c:pt idx="1">
                  <c:v>78</c:v>
                </c:pt>
              </c:numCache>
            </c:numRef>
          </c:val>
          <c:extLst>
            <c:ext xmlns:c16="http://schemas.microsoft.com/office/drawing/2014/chart" uri="{C3380CC4-5D6E-409C-BE32-E72D297353CC}">
              <c16:uniqueId val="{00000002-AD45-4AEE-BE2A-88B13AB19B65}"/>
            </c:ext>
          </c:extLst>
        </c:ser>
        <c:ser>
          <c:idx val="3"/>
          <c:order val="3"/>
          <c:tx>
            <c:strRef>
              <c:f>'Slide #33'!$A$8</c:f>
              <c:strCache>
                <c:ptCount val="1"/>
                <c:pt idx="0">
                  <c:v>Black</c:v>
                </c:pt>
              </c:strCache>
            </c:strRef>
          </c:tx>
          <c:spPr>
            <a:solidFill>
              <a:srgbClr val="C5E5ED"/>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#33'!$B$4:$C$4</c:f>
              <c:strCache>
                <c:ptCount val="2"/>
                <c:pt idx="0">
                  <c:v>ACS†</c:v>
                </c:pt>
                <c:pt idx="1">
                  <c:v>USPSTF*</c:v>
                </c:pt>
              </c:strCache>
            </c:strRef>
          </c:cat>
          <c:val>
            <c:numRef>
              <c:f>'Slide #33'!$B$8:$C$8</c:f>
              <c:numCache>
                <c:formatCode>General</c:formatCode>
                <c:ptCount val="2"/>
                <c:pt idx="0">
                  <c:v>76</c:v>
                </c:pt>
                <c:pt idx="1">
                  <c:v>72</c:v>
                </c:pt>
              </c:numCache>
            </c:numRef>
          </c:val>
          <c:extLst>
            <c:ext xmlns:c16="http://schemas.microsoft.com/office/drawing/2014/chart" uri="{C3380CC4-5D6E-409C-BE32-E72D297353CC}">
              <c16:uniqueId val="{00000003-AD45-4AEE-BE2A-88B13AB19B65}"/>
            </c:ext>
          </c:extLst>
        </c:ser>
        <c:ser>
          <c:idx val="4"/>
          <c:order val="4"/>
          <c:tx>
            <c:strRef>
              <c:f>'Slide #33'!$A$9</c:f>
              <c:strCache>
                <c:ptCount val="1"/>
                <c:pt idx="0">
                  <c:v>Asian</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#33'!$B$4:$C$4</c:f>
              <c:strCache>
                <c:ptCount val="2"/>
                <c:pt idx="0">
                  <c:v>ACS†</c:v>
                </c:pt>
                <c:pt idx="1">
                  <c:v>USPSTF*</c:v>
                </c:pt>
              </c:strCache>
            </c:strRef>
          </c:cat>
          <c:val>
            <c:numRef>
              <c:f>'Slide #33'!$B$9:$C$9</c:f>
              <c:numCache>
                <c:formatCode>General</c:formatCode>
                <c:ptCount val="2"/>
                <c:pt idx="0">
                  <c:v>64</c:v>
                </c:pt>
                <c:pt idx="1">
                  <c:v>62</c:v>
                </c:pt>
              </c:numCache>
            </c:numRef>
          </c:val>
          <c:extLst>
            <c:ext xmlns:c16="http://schemas.microsoft.com/office/drawing/2014/chart" uri="{C3380CC4-5D6E-409C-BE32-E72D297353CC}">
              <c16:uniqueId val="{00000004-AD45-4AEE-BE2A-88B13AB19B65}"/>
            </c:ext>
          </c:extLst>
        </c:ser>
        <c:ser>
          <c:idx val="5"/>
          <c:order val="5"/>
          <c:tx>
            <c:strRef>
              <c:f>'Slide #33'!$A$10</c:f>
              <c:strCache>
                <c:ptCount val="1"/>
                <c:pt idx="0">
                  <c:v>AIAN</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#33'!$B$4:$C$4</c:f>
              <c:strCache>
                <c:ptCount val="2"/>
                <c:pt idx="0">
                  <c:v>ACS†</c:v>
                </c:pt>
                <c:pt idx="1">
                  <c:v>USPSTF*</c:v>
                </c:pt>
              </c:strCache>
            </c:strRef>
          </c:cat>
          <c:val>
            <c:numRef>
              <c:f>'Slide #33'!$B$10:$C$10</c:f>
              <c:numCache>
                <c:formatCode>General</c:formatCode>
                <c:ptCount val="2"/>
                <c:pt idx="0">
                  <c:v>68</c:v>
                </c:pt>
                <c:pt idx="1">
                  <c:v>65</c:v>
                </c:pt>
              </c:numCache>
            </c:numRef>
          </c:val>
          <c:extLst>
            <c:ext xmlns:c16="http://schemas.microsoft.com/office/drawing/2014/chart" uri="{C3380CC4-5D6E-409C-BE32-E72D297353CC}">
              <c16:uniqueId val="{00000005-AD45-4AEE-BE2A-88B13AB19B65}"/>
            </c:ext>
          </c:extLst>
        </c:ser>
        <c:dLbls>
          <c:dLblPos val="outEnd"/>
          <c:showLegendKey val="0"/>
          <c:showVal val="1"/>
          <c:showCatName val="0"/>
          <c:showSerName val="0"/>
          <c:showPercent val="0"/>
          <c:showBubbleSize val="0"/>
        </c:dLbls>
        <c:gapWidth val="219"/>
        <c:overlap val="-27"/>
        <c:axId val="970215616"/>
        <c:axId val="970226656"/>
      </c:barChart>
      <c:catAx>
        <c:axId val="970215616"/>
        <c:scaling>
          <c:orientation val="minMax"/>
        </c:scaling>
        <c:delete val="0"/>
        <c:axPos val="b"/>
        <c:numFmt formatCode="General" sourceLinked="1"/>
        <c:majorTickMark val="in"/>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70226656"/>
        <c:crosses val="autoZero"/>
        <c:auto val="1"/>
        <c:lblAlgn val="ctr"/>
        <c:lblOffset val="100"/>
        <c:noMultiLvlLbl val="0"/>
      </c:catAx>
      <c:valAx>
        <c:axId val="97022665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702156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solidFill>
        <a:schemeClr val="tx1"/>
      </a:solidFill>
      <a:round/>
    </a:ln>
    <a:effectLst/>
  </c:spPr>
  <c:txPr>
    <a:bodyPr/>
    <a:lstStyle/>
    <a:p>
      <a:pPr>
        <a:defRPr sz="11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#34'!$A$5</c:f>
              <c:strCache>
                <c:ptCount val="1"/>
                <c:pt idx="0">
                  <c:v>21-24 years</c:v>
                </c:pt>
              </c:strCache>
            </c:strRef>
          </c:tx>
          <c:spPr>
            <a:solidFill>
              <a:schemeClr val="accent3">
                <a:lumMod val="5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#34'!$B$4:$C$4</c:f>
              <c:strCache>
                <c:ptCount val="2"/>
                <c:pt idx="0">
                  <c:v>ACS†</c:v>
                </c:pt>
                <c:pt idx="1">
                  <c:v>USPSTF*</c:v>
                </c:pt>
              </c:strCache>
            </c:strRef>
          </c:cat>
          <c:val>
            <c:numRef>
              <c:f>'Slide #34'!$B$5:$C$5</c:f>
              <c:numCache>
                <c:formatCode>General</c:formatCode>
                <c:ptCount val="2"/>
                <c:pt idx="1">
                  <c:v>51</c:v>
                </c:pt>
              </c:numCache>
            </c:numRef>
          </c:val>
          <c:extLst>
            <c:ext xmlns:c16="http://schemas.microsoft.com/office/drawing/2014/chart" uri="{C3380CC4-5D6E-409C-BE32-E72D297353CC}">
              <c16:uniqueId val="{00000000-4540-4642-B368-53025F8A41F5}"/>
            </c:ext>
          </c:extLst>
        </c:ser>
        <c:ser>
          <c:idx val="1"/>
          <c:order val="1"/>
          <c:tx>
            <c:strRef>
              <c:f>'Slide #34'!$A$6</c:f>
              <c:strCache>
                <c:ptCount val="1"/>
                <c:pt idx="0">
                  <c:v>25-29 years</c:v>
                </c:pt>
              </c:strCache>
            </c:strRef>
          </c:tx>
          <c:spPr>
            <a:solidFill>
              <a:srgbClr val="31859C"/>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#34'!$B$4:$C$4</c:f>
              <c:strCache>
                <c:ptCount val="2"/>
                <c:pt idx="0">
                  <c:v>ACS†</c:v>
                </c:pt>
                <c:pt idx="1">
                  <c:v>USPSTF*</c:v>
                </c:pt>
              </c:strCache>
            </c:strRef>
          </c:cat>
          <c:val>
            <c:numRef>
              <c:f>'Slide #34'!$B$6:$C$6</c:f>
              <c:numCache>
                <c:formatCode>General</c:formatCode>
                <c:ptCount val="2"/>
                <c:pt idx="0">
                  <c:v>77</c:v>
                </c:pt>
                <c:pt idx="1">
                  <c:v>74</c:v>
                </c:pt>
              </c:numCache>
            </c:numRef>
          </c:val>
          <c:extLst>
            <c:ext xmlns:c16="http://schemas.microsoft.com/office/drawing/2014/chart" uri="{C3380CC4-5D6E-409C-BE32-E72D297353CC}">
              <c16:uniqueId val="{00000001-4540-4642-B368-53025F8A41F5}"/>
            </c:ext>
          </c:extLst>
        </c:ser>
        <c:ser>
          <c:idx val="2"/>
          <c:order val="2"/>
          <c:tx>
            <c:strRef>
              <c:f>'Slide #34'!$A$7</c:f>
              <c:strCache>
                <c:ptCount val="1"/>
                <c:pt idx="0">
                  <c:v>30-39 years</c:v>
                </c:pt>
              </c:strCache>
            </c:strRef>
          </c:tx>
          <c:spPr>
            <a:solidFill>
              <a:srgbClr val="73BED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#34'!$B$4:$C$4</c:f>
              <c:strCache>
                <c:ptCount val="2"/>
                <c:pt idx="0">
                  <c:v>ACS†</c:v>
                </c:pt>
                <c:pt idx="1">
                  <c:v>USPSTF*</c:v>
                </c:pt>
              </c:strCache>
            </c:strRef>
          </c:cat>
          <c:val>
            <c:numRef>
              <c:f>'Slide #34'!$B$7:$C$7</c:f>
              <c:numCache>
                <c:formatCode>General</c:formatCode>
                <c:ptCount val="2"/>
                <c:pt idx="0">
                  <c:v>80</c:v>
                </c:pt>
                <c:pt idx="1">
                  <c:v>80</c:v>
                </c:pt>
              </c:numCache>
            </c:numRef>
          </c:val>
          <c:extLst>
            <c:ext xmlns:c16="http://schemas.microsoft.com/office/drawing/2014/chart" uri="{C3380CC4-5D6E-409C-BE32-E72D297353CC}">
              <c16:uniqueId val="{00000002-4540-4642-B368-53025F8A41F5}"/>
            </c:ext>
          </c:extLst>
        </c:ser>
        <c:ser>
          <c:idx val="3"/>
          <c:order val="3"/>
          <c:tx>
            <c:strRef>
              <c:f>'Slide #34'!$A$8</c:f>
              <c:strCache>
                <c:ptCount val="1"/>
                <c:pt idx="0">
                  <c:v>40-49 years</c:v>
                </c:pt>
              </c:strCache>
            </c:strRef>
          </c:tx>
          <c:spPr>
            <a:solidFill>
              <a:srgbClr val="C5E5ED"/>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#34'!$B$4:$C$4</c:f>
              <c:strCache>
                <c:ptCount val="2"/>
                <c:pt idx="0">
                  <c:v>ACS†</c:v>
                </c:pt>
                <c:pt idx="1">
                  <c:v>USPSTF*</c:v>
                </c:pt>
              </c:strCache>
            </c:strRef>
          </c:cat>
          <c:val>
            <c:numRef>
              <c:f>'Slide #34'!$B$8:$C$8</c:f>
              <c:numCache>
                <c:formatCode>General</c:formatCode>
                <c:ptCount val="2"/>
                <c:pt idx="0">
                  <c:v>76</c:v>
                </c:pt>
                <c:pt idx="1">
                  <c:v>76</c:v>
                </c:pt>
              </c:numCache>
            </c:numRef>
          </c:val>
          <c:extLst>
            <c:ext xmlns:c16="http://schemas.microsoft.com/office/drawing/2014/chart" uri="{C3380CC4-5D6E-409C-BE32-E72D297353CC}">
              <c16:uniqueId val="{00000003-4540-4642-B368-53025F8A41F5}"/>
            </c:ext>
          </c:extLst>
        </c:ser>
        <c:ser>
          <c:idx val="4"/>
          <c:order val="4"/>
          <c:tx>
            <c:strRef>
              <c:f>'Slide #34'!$A$9</c:f>
              <c:strCache>
                <c:ptCount val="1"/>
                <c:pt idx="0">
                  <c:v>50-65 years</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#34'!$B$4:$C$4</c:f>
              <c:strCache>
                <c:ptCount val="2"/>
                <c:pt idx="0">
                  <c:v>ACS†</c:v>
                </c:pt>
                <c:pt idx="1">
                  <c:v>USPSTF*</c:v>
                </c:pt>
              </c:strCache>
            </c:strRef>
          </c:cat>
          <c:val>
            <c:numRef>
              <c:f>'Slide #34'!$B$9:$C$9</c:f>
              <c:numCache>
                <c:formatCode>General</c:formatCode>
                <c:ptCount val="2"/>
                <c:pt idx="0">
                  <c:v>72</c:v>
                </c:pt>
                <c:pt idx="1">
                  <c:v>72</c:v>
                </c:pt>
              </c:numCache>
            </c:numRef>
          </c:val>
          <c:extLst>
            <c:ext xmlns:c16="http://schemas.microsoft.com/office/drawing/2014/chart" uri="{C3380CC4-5D6E-409C-BE32-E72D297353CC}">
              <c16:uniqueId val="{00000004-4540-4642-B368-53025F8A41F5}"/>
            </c:ext>
          </c:extLst>
        </c:ser>
        <c:dLbls>
          <c:dLblPos val="outEnd"/>
          <c:showLegendKey val="0"/>
          <c:showVal val="1"/>
          <c:showCatName val="0"/>
          <c:showSerName val="0"/>
          <c:showPercent val="0"/>
          <c:showBubbleSize val="0"/>
        </c:dLbls>
        <c:gapWidth val="219"/>
        <c:overlap val="-27"/>
        <c:axId val="862725552"/>
        <c:axId val="862730832"/>
      </c:barChart>
      <c:catAx>
        <c:axId val="862725552"/>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62730832"/>
        <c:crosses val="autoZero"/>
        <c:auto val="1"/>
        <c:lblAlgn val="ctr"/>
        <c:lblOffset val="100"/>
        <c:noMultiLvlLbl val="0"/>
      </c:catAx>
      <c:valAx>
        <c:axId val="86273083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627255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sz="11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#35'!$A$4</c:f>
              <c:strCache>
                <c:ptCount val="1"/>
                <c:pt idx="0">
                  <c:v>Uninsured</c:v>
                </c:pt>
              </c:strCache>
            </c:strRef>
          </c:tx>
          <c:spPr>
            <a:solidFill>
              <a:schemeClr val="accent3">
                <a:lumMod val="5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#35'!$B$3:$C$3</c:f>
              <c:strCache>
                <c:ptCount val="2"/>
                <c:pt idx="0">
                  <c:v>ACS†</c:v>
                </c:pt>
                <c:pt idx="1">
                  <c:v>USPSTF*</c:v>
                </c:pt>
              </c:strCache>
            </c:strRef>
          </c:cat>
          <c:val>
            <c:numRef>
              <c:f>'Slide #35'!$B$4:$C$4</c:f>
              <c:numCache>
                <c:formatCode>General</c:formatCode>
                <c:ptCount val="2"/>
                <c:pt idx="0">
                  <c:v>58</c:v>
                </c:pt>
                <c:pt idx="1">
                  <c:v>55</c:v>
                </c:pt>
              </c:numCache>
            </c:numRef>
          </c:val>
          <c:extLst>
            <c:ext xmlns:c16="http://schemas.microsoft.com/office/drawing/2014/chart" uri="{C3380CC4-5D6E-409C-BE32-E72D297353CC}">
              <c16:uniqueId val="{00000000-BBD2-41DA-AA0B-11CF5DFD3F47}"/>
            </c:ext>
          </c:extLst>
        </c:ser>
        <c:ser>
          <c:idx val="1"/>
          <c:order val="1"/>
          <c:tx>
            <c:strRef>
              <c:f>'Slide #35'!$A$5</c:f>
              <c:strCache>
                <c:ptCount val="1"/>
                <c:pt idx="0">
                  <c:v>Private</c:v>
                </c:pt>
              </c:strCache>
            </c:strRef>
          </c:tx>
          <c:spPr>
            <a:solidFill>
              <a:srgbClr val="31859C"/>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#35'!$B$3:$C$3</c:f>
              <c:strCache>
                <c:ptCount val="2"/>
                <c:pt idx="0">
                  <c:v>ACS†</c:v>
                </c:pt>
                <c:pt idx="1">
                  <c:v>USPSTF*</c:v>
                </c:pt>
              </c:strCache>
            </c:strRef>
          </c:cat>
          <c:val>
            <c:numRef>
              <c:f>'Slide #35'!$B$5:$C$5</c:f>
              <c:numCache>
                <c:formatCode>General</c:formatCode>
                <c:ptCount val="2"/>
                <c:pt idx="0">
                  <c:v>80</c:v>
                </c:pt>
                <c:pt idx="1">
                  <c:v>77</c:v>
                </c:pt>
              </c:numCache>
            </c:numRef>
          </c:val>
          <c:extLst>
            <c:ext xmlns:c16="http://schemas.microsoft.com/office/drawing/2014/chart" uri="{C3380CC4-5D6E-409C-BE32-E72D297353CC}">
              <c16:uniqueId val="{00000001-BBD2-41DA-AA0B-11CF5DFD3F47}"/>
            </c:ext>
          </c:extLst>
        </c:ser>
        <c:ser>
          <c:idx val="2"/>
          <c:order val="2"/>
          <c:tx>
            <c:strRef>
              <c:f>'Slide #35'!$A$6</c:f>
              <c:strCache>
                <c:ptCount val="1"/>
                <c:pt idx="0">
                  <c:v>Medicaid/Public/Dual Eligible</c:v>
                </c:pt>
              </c:strCache>
            </c:strRef>
          </c:tx>
          <c:spPr>
            <a:solidFill>
              <a:srgbClr val="73BED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#35'!$B$3:$C$3</c:f>
              <c:strCache>
                <c:ptCount val="2"/>
                <c:pt idx="0">
                  <c:v>ACS†</c:v>
                </c:pt>
                <c:pt idx="1">
                  <c:v>USPSTF*</c:v>
                </c:pt>
              </c:strCache>
            </c:strRef>
          </c:cat>
          <c:val>
            <c:numRef>
              <c:f>'Slide #35'!$B$6:$C$6</c:f>
              <c:numCache>
                <c:formatCode>General</c:formatCode>
                <c:ptCount val="2"/>
                <c:pt idx="0">
                  <c:v>69</c:v>
                </c:pt>
                <c:pt idx="1">
                  <c:v>68</c:v>
                </c:pt>
              </c:numCache>
            </c:numRef>
          </c:val>
          <c:extLst>
            <c:ext xmlns:c16="http://schemas.microsoft.com/office/drawing/2014/chart" uri="{C3380CC4-5D6E-409C-BE32-E72D297353CC}">
              <c16:uniqueId val="{00000002-BBD2-41DA-AA0B-11CF5DFD3F47}"/>
            </c:ext>
          </c:extLst>
        </c:ser>
        <c:ser>
          <c:idx val="3"/>
          <c:order val="3"/>
          <c:tx>
            <c:strRef>
              <c:f>'Slide #35'!$A$7</c:f>
              <c:strCache>
                <c:ptCount val="1"/>
                <c:pt idx="0">
                  <c:v>Medicare (≥65 years)</c:v>
                </c:pt>
              </c:strCache>
            </c:strRef>
          </c:tx>
          <c:spPr>
            <a:solidFill>
              <a:srgbClr val="C5E5ED"/>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#35'!$B$3:$C$3</c:f>
              <c:strCache>
                <c:ptCount val="2"/>
                <c:pt idx="0">
                  <c:v>ACS†</c:v>
                </c:pt>
                <c:pt idx="1">
                  <c:v>USPSTF*</c:v>
                </c:pt>
              </c:strCache>
            </c:strRef>
          </c:cat>
          <c:val>
            <c:numRef>
              <c:f>'Slide #35'!$B$7:$C$7</c:f>
              <c:numCache>
                <c:formatCode>General</c:formatCode>
                <c:ptCount val="2"/>
                <c:pt idx="0">
                  <c:v>57</c:v>
                </c:pt>
                <c:pt idx="1">
                  <c:v>57</c:v>
                </c:pt>
              </c:numCache>
            </c:numRef>
          </c:val>
          <c:extLst>
            <c:ext xmlns:c16="http://schemas.microsoft.com/office/drawing/2014/chart" uri="{C3380CC4-5D6E-409C-BE32-E72D297353CC}">
              <c16:uniqueId val="{00000003-BBD2-41DA-AA0B-11CF5DFD3F47}"/>
            </c:ext>
          </c:extLst>
        </c:ser>
        <c:ser>
          <c:idx val="4"/>
          <c:order val="4"/>
          <c:tx>
            <c:strRef>
              <c:f>'Slide #35'!$A$8</c:f>
              <c:strCache>
                <c:ptCount val="1"/>
                <c:pt idx="0">
                  <c:v>Other (≤ 65 years)</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#35'!$B$3:$C$3</c:f>
              <c:strCache>
                <c:ptCount val="2"/>
                <c:pt idx="0">
                  <c:v>ACS†</c:v>
                </c:pt>
                <c:pt idx="1">
                  <c:v>USPSTF*</c:v>
                </c:pt>
              </c:strCache>
            </c:strRef>
          </c:cat>
          <c:val>
            <c:numRef>
              <c:f>'Slide #35'!$B$8:$C$8</c:f>
              <c:numCache>
                <c:formatCode>General</c:formatCode>
                <c:ptCount val="2"/>
                <c:pt idx="0">
                  <c:v>70</c:v>
                </c:pt>
                <c:pt idx="1">
                  <c:v>68</c:v>
                </c:pt>
              </c:numCache>
            </c:numRef>
          </c:val>
          <c:extLst>
            <c:ext xmlns:c16="http://schemas.microsoft.com/office/drawing/2014/chart" uri="{C3380CC4-5D6E-409C-BE32-E72D297353CC}">
              <c16:uniqueId val="{00000004-BBD2-41DA-AA0B-11CF5DFD3F47}"/>
            </c:ext>
          </c:extLst>
        </c:ser>
        <c:dLbls>
          <c:dLblPos val="outEnd"/>
          <c:showLegendKey val="0"/>
          <c:showVal val="1"/>
          <c:showCatName val="0"/>
          <c:showSerName val="0"/>
          <c:showPercent val="0"/>
          <c:showBubbleSize val="0"/>
        </c:dLbls>
        <c:gapWidth val="219"/>
        <c:overlap val="-27"/>
        <c:axId val="602813456"/>
        <c:axId val="602817776"/>
      </c:barChart>
      <c:catAx>
        <c:axId val="602813456"/>
        <c:scaling>
          <c:orientation val="minMax"/>
        </c:scaling>
        <c:delete val="0"/>
        <c:axPos val="b"/>
        <c:numFmt formatCode="General" sourceLinked="1"/>
        <c:majorTickMark val="in"/>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02817776"/>
        <c:crosses val="autoZero"/>
        <c:auto val="1"/>
        <c:lblAlgn val="ctr"/>
        <c:lblOffset val="100"/>
        <c:noMultiLvlLbl val="0"/>
      </c:catAx>
      <c:valAx>
        <c:axId val="60281777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028134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sz="11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Fig6D!$M$5</c:f>
              <c:strCache>
                <c:ptCount val="1"/>
                <c:pt idx="0">
                  <c:v>Hispanic</c:v>
                </c:pt>
              </c:strCache>
            </c:strRef>
          </c:tx>
          <c:spPr>
            <a:ln w="28575" cap="rnd">
              <a:solidFill>
                <a:schemeClr val="accent1"/>
              </a:solidFill>
              <a:round/>
            </a:ln>
            <a:effectLst/>
          </c:spPr>
          <c:marker>
            <c:symbol val="none"/>
          </c:marker>
          <c:dPt>
            <c:idx val="8"/>
            <c:marker>
              <c:symbol val="circle"/>
              <c:size val="5"/>
              <c:spPr>
                <a:noFill/>
                <a:ln w="9525">
                  <a:noFill/>
                </a:ln>
                <a:effectLst/>
              </c:spPr>
            </c:marker>
            <c:bubble3D val="0"/>
            <c:spPr>
              <a:ln w="28575" cap="rnd">
                <a:noFill/>
                <a:round/>
              </a:ln>
              <a:effectLst/>
            </c:spPr>
            <c:extLst>
              <c:ext xmlns:c16="http://schemas.microsoft.com/office/drawing/2014/chart" uri="{C3380CC4-5D6E-409C-BE32-E72D297353CC}">
                <c16:uniqueId val="{00000001-053E-4626-A220-798078C709B2}"/>
              </c:ext>
            </c:extLst>
          </c:dPt>
          <c:cat>
            <c:numRef>
              <c:f>Fig6D!$N$4:$X$4</c:f>
              <c:numCache>
                <c:formatCode>General</c:formatCode>
                <c:ptCount val="11"/>
                <c:pt idx="0">
                  <c:v>2000</c:v>
                </c:pt>
                <c:pt idx="1">
                  <c:v>2003</c:v>
                </c:pt>
                <c:pt idx="2">
                  <c:v>2005</c:v>
                </c:pt>
                <c:pt idx="3">
                  <c:v>2008</c:v>
                </c:pt>
                <c:pt idx="4">
                  <c:v>2010</c:v>
                </c:pt>
                <c:pt idx="5">
                  <c:v>2013</c:v>
                </c:pt>
                <c:pt idx="6">
                  <c:v>2015</c:v>
                </c:pt>
                <c:pt idx="7">
                  <c:v>2018</c:v>
                </c:pt>
                <c:pt idx="8">
                  <c:v>2019</c:v>
                </c:pt>
                <c:pt idx="9">
                  <c:v>2021</c:v>
                </c:pt>
                <c:pt idx="10">
                  <c:v>2023</c:v>
                </c:pt>
              </c:numCache>
            </c:numRef>
          </c:cat>
          <c:val>
            <c:numRef>
              <c:f>Fig6D!$N$5:$X$5</c:f>
              <c:numCache>
                <c:formatCode>General</c:formatCode>
                <c:ptCount val="11"/>
                <c:pt idx="0">
                  <c:v>25.19</c:v>
                </c:pt>
                <c:pt idx="1">
                  <c:v>30.78</c:v>
                </c:pt>
                <c:pt idx="2">
                  <c:v>31.91</c:v>
                </c:pt>
                <c:pt idx="3">
                  <c:v>37.229999999999997</c:v>
                </c:pt>
                <c:pt idx="4">
                  <c:v>47.32</c:v>
                </c:pt>
                <c:pt idx="5">
                  <c:v>44.9</c:v>
                </c:pt>
                <c:pt idx="6">
                  <c:v>49.96</c:v>
                </c:pt>
                <c:pt idx="7">
                  <c:v>59.15</c:v>
                </c:pt>
                <c:pt idx="8">
                  <c:v>55.14</c:v>
                </c:pt>
                <c:pt idx="9">
                  <c:v>61.05</c:v>
                </c:pt>
                <c:pt idx="10">
                  <c:v>61.59</c:v>
                </c:pt>
              </c:numCache>
            </c:numRef>
          </c:val>
          <c:smooth val="0"/>
          <c:extLst>
            <c:ext xmlns:c16="http://schemas.microsoft.com/office/drawing/2014/chart" uri="{C3380CC4-5D6E-409C-BE32-E72D297353CC}">
              <c16:uniqueId val="{00000002-053E-4626-A220-798078C709B2}"/>
            </c:ext>
          </c:extLst>
        </c:ser>
        <c:ser>
          <c:idx val="1"/>
          <c:order val="1"/>
          <c:tx>
            <c:strRef>
              <c:f>Fig6D!$M$6</c:f>
              <c:strCache>
                <c:ptCount val="1"/>
                <c:pt idx="0">
                  <c:v>White</c:v>
                </c:pt>
              </c:strCache>
            </c:strRef>
          </c:tx>
          <c:spPr>
            <a:ln w="28575" cap="rnd">
              <a:solidFill>
                <a:schemeClr val="accent3"/>
              </a:solidFill>
              <a:round/>
            </a:ln>
            <a:effectLst/>
          </c:spPr>
          <c:marker>
            <c:symbol val="none"/>
          </c:marker>
          <c:dPt>
            <c:idx val="8"/>
            <c:marker>
              <c:symbol val="circle"/>
              <c:size val="5"/>
              <c:spPr>
                <a:noFill/>
                <a:ln w="9525">
                  <a:noFill/>
                </a:ln>
                <a:effectLst/>
              </c:spPr>
            </c:marker>
            <c:bubble3D val="0"/>
            <c:spPr>
              <a:ln w="28575" cap="rnd">
                <a:noFill/>
                <a:round/>
              </a:ln>
              <a:effectLst/>
            </c:spPr>
            <c:extLst>
              <c:ext xmlns:c16="http://schemas.microsoft.com/office/drawing/2014/chart" uri="{C3380CC4-5D6E-409C-BE32-E72D297353CC}">
                <c16:uniqueId val="{00000004-053E-4626-A220-798078C709B2}"/>
              </c:ext>
            </c:extLst>
          </c:dPt>
          <c:cat>
            <c:numRef>
              <c:f>Fig6D!$N$4:$X$4</c:f>
              <c:numCache>
                <c:formatCode>General</c:formatCode>
                <c:ptCount val="11"/>
                <c:pt idx="0">
                  <c:v>2000</c:v>
                </c:pt>
                <c:pt idx="1">
                  <c:v>2003</c:v>
                </c:pt>
                <c:pt idx="2">
                  <c:v>2005</c:v>
                </c:pt>
                <c:pt idx="3">
                  <c:v>2008</c:v>
                </c:pt>
                <c:pt idx="4">
                  <c:v>2010</c:v>
                </c:pt>
                <c:pt idx="5">
                  <c:v>2013</c:v>
                </c:pt>
                <c:pt idx="6">
                  <c:v>2015</c:v>
                </c:pt>
                <c:pt idx="7">
                  <c:v>2018</c:v>
                </c:pt>
                <c:pt idx="8">
                  <c:v>2019</c:v>
                </c:pt>
                <c:pt idx="9">
                  <c:v>2021</c:v>
                </c:pt>
                <c:pt idx="10">
                  <c:v>2023</c:v>
                </c:pt>
              </c:numCache>
            </c:numRef>
          </c:cat>
          <c:val>
            <c:numRef>
              <c:f>Fig6D!$N$6:$X$6</c:f>
              <c:numCache>
                <c:formatCode>General</c:formatCode>
                <c:ptCount val="11"/>
                <c:pt idx="0">
                  <c:v>39.630000000000003</c:v>
                </c:pt>
                <c:pt idx="1">
                  <c:v>46.04</c:v>
                </c:pt>
                <c:pt idx="2">
                  <c:v>49.46</c:v>
                </c:pt>
                <c:pt idx="3">
                  <c:v>55.95</c:v>
                </c:pt>
                <c:pt idx="4">
                  <c:v>61.59</c:v>
                </c:pt>
                <c:pt idx="5">
                  <c:v>60.54</c:v>
                </c:pt>
                <c:pt idx="6">
                  <c:v>65.459999999999994</c:v>
                </c:pt>
                <c:pt idx="7">
                  <c:v>67.63</c:v>
                </c:pt>
                <c:pt idx="8">
                  <c:v>69.59</c:v>
                </c:pt>
                <c:pt idx="9">
                  <c:v>71.31</c:v>
                </c:pt>
                <c:pt idx="10">
                  <c:v>71.45</c:v>
                </c:pt>
              </c:numCache>
            </c:numRef>
          </c:val>
          <c:smooth val="0"/>
          <c:extLst>
            <c:ext xmlns:c16="http://schemas.microsoft.com/office/drawing/2014/chart" uri="{C3380CC4-5D6E-409C-BE32-E72D297353CC}">
              <c16:uniqueId val="{00000005-053E-4626-A220-798078C709B2}"/>
            </c:ext>
          </c:extLst>
        </c:ser>
        <c:ser>
          <c:idx val="2"/>
          <c:order val="2"/>
          <c:tx>
            <c:strRef>
              <c:f>Fig6D!$M$7</c:f>
              <c:strCache>
                <c:ptCount val="1"/>
                <c:pt idx="0">
                  <c:v>Black</c:v>
                </c:pt>
              </c:strCache>
            </c:strRef>
          </c:tx>
          <c:spPr>
            <a:ln w="28575" cap="rnd">
              <a:solidFill>
                <a:schemeClr val="accent5"/>
              </a:solidFill>
              <a:round/>
            </a:ln>
            <a:effectLst/>
          </c:spPr>
          <c:marker>
            <c:symbol val="none"/>
          </c:marker>
          <c:dPt>
            <c:idx val="8"/>
            <c:marker>
              <c:symbol val="circle"/>
              <c:size val="5"/>
              <c:spPr>
                <a:noFill/>
                <a:ln w="9525">
                  <a:noFill/>
                </a:ln>
                <a:effectLst/>
              </c:spPr>
            </c:marker>
            <c:bubble3D val="0"/>
            <c:spPr>
              <a:ln w="28575" cap="rnd">
                <a:noFill/>
                <a:round/>
              </a:ln>
              <a:effectLst/>
            </c:spPr>
            <c:extLst>
              <c:ext xmlns:c16="http://schemas.microsoft.com/office/drawing/2014/chart" uri="{C3380CC4-5D6E-409C-BE32-E72D297353CC}">
                <c16:uniqueId val="{00000007-053E-4626-A220-798078C709B2}"/>
              </c:ext>
            </c:extLst>
          </c:dPt>
          <c:cat>
            <c:numRef>
              <c:f>Fig6D!$N$4:$X$4</c:f>
              <c:numCache>
                <c:formatCode>General</c:formatCode>
                <c:ptCount val="11"/>
                <c:pt idx="0">
                  <c:v>2000</c:v>
                </c:pt>
                <c:pt idx="1">
                  <c:v>2003</c:v>
                </c:pt>
                <c:pt idx="2">
                  <c:v>2005</c:v>
                </c:pt>
                <c:pt idx="3">
                  <c:v>2008</c:v>
                </c:pt>
                <c:pt idx="4">
                  <c:v>2010</c:v>
                </c:pt>
                <c:pt idx="5">
                  <c:v>2013</c:v>
                </c:pt>
                <c:pt idx="6">
                  <c:v>2015</c:v>
                </c:pt>
                <c:pt idx="7">
                  <c:v>2018</c:v>
                </c:pt>
                <c:pt idx="8">
                  <c:v>2019</c:v>
                </c:pt>
                <c:pt idx="9">
                  <c:v>2021</c:v>
                </c:pt>
                <c:pt idx="10">
                  <c:v>2023</c:v>
                </c:pt>
              </c:numCache>
            </c:numRef>
          </c:cat>
          <c:val>
            <c:numRef>
              <c:f>Fig6D!$N$7:$X$7</c:f>
              <c:numCache>
                <c:formatCode>General</c:formatCode>
                <c:ptCount val="11"/>
                <c:pt idx="0">
                  <c:v>31.84</c:v>
                </c:pt>
                <c:pt idx="1">
                  <c:v>38.950000000000003</c:v>
                </c:pt>
                <c:pt idx="2">
                  <c:v>40.130000000000003</c:v>
                </c:pt>
                <c:pt idx="3">
                  <c:v>48.87</c:v>
                </c:pt>
                <c:pt idx="4">
                  <c:v>55.68</c:v>
                </c:pt>
                <c:pt idx="5">
                  <c:v>59.43</c:v>
                </c:pt>
                <c:pt idx="6">
                  <c:v>61.8</c:v>
                </c:pt>
                <c:pt idx="7">
                  <c:v>64.95</c:v>
                </c:pt>
                <c:pt idx="8">
                  <c:v>68.069999999999993</c:v>
                </c:pt>
                <c:pt idx="9">
                  <c:v>71.19</c:v>
                </c:pt>
                <c:pt idx="10">
                  <c:v>70.099999999999994</c:v>
                </c:pt>
              </c:numCache>
            </c:numRef>
          </c:val>
          <c:smooth val="0"/>
          <c:extLst>
            <c:ext xmlns:c16="http://schemas.microsoft.com/office/drawing/2014/chart" uri="{C3380CC4-5D6E-409C-BE32-E72D297353CC}">
              <c16:uniqueId val="{00000008-053E-4626-A220-798078C709B2}"/>
            </c:ext>
          </c:extLst>
        </c:ser>
        <c:ser>
          <c:idx val="3"/>
          <c:order val="3"/>
          <c:tx>
            <c:strRef>
              <c:f>Fig6D!$M$8</c:f>
              <c:strCache>
                <c:ptCount val="1"/>
                <c:pt idx="0">
                  <c:v>Asian</c:v>
                </c:pt>
              </c:strCache>
            </c:strRef>
          </c:tx>
          <c:spPr>
            <a:ln w="28575" cap="rnd">
              <a:solidFill>
                <a:schemeClr val="accent1">
                  <a:lumMod val="60000"/>
                </a:schemeClr>
              </a:solidFill>
              <a:round/>
            </a:ln>
            <a:effectLst/>
          </c:spPr>
          <c:marker>
            <c:symbol val="none"/>
          </c:marker>
          <c:dPt>
            <c:idx val="8"/>
            <c:marker>
              <c:symbol val="circle"/>
              <c:size val="5"/>
              <c:spPr>
                <a:noFill/>
                <a:ln w="9525">
                  <a:noFill/>
                </a:ln>
                <a:effectLst/>
              </c:spPr>
            </c:marker>
            <c:bubble3D val="0"/>
            <c:spPr>
              <a:ln w="28575" cap="rnd">
                <a:noFill/>
                <a:round/>
              </a:ln>
              <a:effectLst/>
            </c:spPr>
            <c:extLst>
              <c:ext xmlns:c16="http://schemas.microsoft.com/office/drawing/2014/chart" uri="{C3380CC4-5D6E-409C-BE32-E72D297353CC}">
                <c16:uniqueId val="{0000000A-053E-4626-A220-798078C709B2}"/>
              </c:ext>
            </c:extLst>
          </c:dPt>
          <c:cat>
            <c:numRef>
              <c:f>Fig6D!$N$4:$X$4</c:f>
              <c:numCache>
                <c:formatCode>General</c:formatCode>
                <c:ptCount val="11"/>
                <c:pt idx="0">
                  <c:v>2000</c:v>
                </c:pt>
                <c:pt idx="1">
                  <c:v>2003</c:v>
                </c:pt>
                <c:pt idx="2">
                  <c:v>2005</c:v>
                </c:pt>
                <c:pt idx="3">
                  <c:v>2008</c:v>
                </c:pt>
                <c:pt idx="4">
                  <c:v>2010</c:v>
                </c:pt>
                <c:pt idx="5">
                  <c:v>2013</c:v>
                </c:pt>
                <c:pt idx="6">
                  <c:v>2015</c:v>
                </c:pt>
                <c:pt idx="7">
                  <c:v>2018</c:v>
                </c:pt>
                <c:pt idx="8">
                  <c:v>2019</c:v>
                </c:pt>
                <c:pt idx="9">
                  <c:v>2021</c:v>
                </c:pt>
                <c:pt idx="10">
                  <c:v>2023</c:v>
                </c:pt>
              </c:numCache>
            </c:numRef>
          </c:cat>
          <c:val>
            <c:numRef>
              <c:f>Fig6D!$N$8:$X$8</c:f>
              <c:numCache>
                <c:formatCode>General</c:formatCode>
                <c:ptCount val="11"/>
                <c:pt idx="0">
                  <c:v>26.37</c:v>
                </c:pt>
                <c:pt idx="1">
                  <c:v>29.38</c:v>
                </c:pt>
                <c:pt idx="2">
                  <c:v>33.229999999999997</c:v>
                </c:pt>
                <c:pt idx="3">
                  <c:v>47.83</c:v>
                </c:pt>
                <c:pt idx="4">
                  <c:v>45.9</c:v>
                </c:pt>
                <c:pt idx="5">
                  <c:v>53.17</c:v>
                </c:pt>
                <c:pt idx="6">
                  <c:v>49.11</c:v>
                </c:pt>
                <c:pt idx="7">
                  <c:v>54.96</c:v>
                </c:pt>
                <c:pt idx="8">
                  <c:v>54.2</c:v>
                </c:pt>
                <c:pt idx="9">
                  <c:v>59.47</c:v>
                </c:pt>
                <c:pt idx="10">
                  <c:v>63.18</c:v>
                </c:pt>
              </c:numCache>
            </c:numRef>
          </c:val>
          <c:smooth val="0"/>
          <c:extLst>
            <c:ext xmlns:c16="http://schemas.microsoft.com/office/drawing/2014/chart" uri="{C3380CC4-5D6E-409C-BE32-E72D297353CC}">
              <c16:uniqueId val="{0000000B-053E-4626-A220-798078C709B2}"/>
            </c:ext>
          </c:extLst>
        </c:ser>
        <c:dLbls>
          <c:showLegendKey val="0"/>
          <c:showVal val="0"/>
          <c:showCatName val="0"/>
          <c:showSerName val="0"/>
          <c:showPercent val="0"/>
          <c:showBubbleSize val="0"/>
        </c:dLbls>
        <c:smooth val="0"/>
        <c:axId val="1045099096"/>
        <c:axId val="1045099424"/>
      </c:lineChart>
      <c:catAx>
        <c:axId val="1045099096"/>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45099424"/>
        <c:crosses val="autoZero"/>
        <c:auto val="1"/>
        <c:lblAlgn val="ctr"/>
        <c:lblOffset val="100"/>
        <c:noMultiLvlLbl val="0"/>
      </c:catAx>
      <c:valAx>
        <c:axId val="1045099424"/>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a:solidFill>
              <a:schemeClr val="tx1">
                <a:lumMod val="95000"/>
                <a:lumOff val="5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450990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sz="1100"/>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#38'!$A$4</c:f>
              <c:strCache>
                <c:ptCount val="1"/>
                <c:pt idx="0">
                  <c:v>Overall</c:v>
                </c:pt>
              </c:strCache>
            </c:strRef>
          </c:tx>
          <c:spPr>
            <a:solidFill>
              <a:schemeClr val="accent3">
                <a:lumMod val="5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#38'!$B$3:$C$3</c:f>
              <c:strCache>
                <c:ptCount val="2"/>
                <c:pt idx="0">
                  <c:v>ACS*</c:v>
                </c:pt>
                <c:pt idx="1">
                  <c:v>USPSTF§</c:v>
                </c:pt>
              </c:strCache>
            </c:strRef>
          </c:cat>
          <c:val>
            <c:numRef>
              <c:f>'Slide #38'!$B$4:$C$4</c:f>
              <c:numCache>
                <c:formatCode>General</c:formatCode>
                <c:ptCount val="2"/>
                <c:pt idx="0">
                  <c:v>62</c:v>
                </c:pt>
                <c:pt idx="1">
                  <c:v>60</c:v>
                </c:pt>
              </c:numCache>
            </c:numRef>
          </c:val>
          <c:extLst>
            <c:ext xmlns:c16="http://schemas.microsoft.com/office/drawing/2014/chart" uri="{C3380CC4-5D6E-409C-BE32-E72D297353CC}">
              <c16:uniqueId val="{00000000-B2A3-4E9E-BEC0-275C1E8D144D}"/>
            </c:ext>
          </c:extLst>
        </c:ser>
        <c:ser>
          <c:idx val="1"/>
          <c:order val="1"/>
          <c:tx>
            <c:strRef>
              <c:f>'Slide #38'!$A$5</c:f>
              <c:strCache>
                <c:ptCount val="1"/>
                <c:pt idx="0">
                  <c:v>Hispanic</c:v>
                </c:pt>
              </c:strCache>
            </c:strRef>
          </c:tx>
          <c:spPr>
            <a:solidFill>
              <a:srgbClr val="31859C"/>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#38'!$B$3:$C$3</c:f>
              <c:strCache>
                <c:ptCount val="2"/>
                <c:pt idx="0">
                  <c:v>ACS*</c:v>
                </c:pt>
                <c:pt idx="1">
                  <c:v>USPSTF§</c:v>
                </c:pt>
              </c:strCache>
            </c:strRef>
          </c:cat>
          <c:val>
            <c:numRef>
              <c:f>'Slide #38'!$B$5:$C$5</c:f>
              <c:numCache>
                <c:formatCode>General</c:formatCode>
                <c:ptCount val="2"/>
                <c:pt idx="0">
                  <c:v>54</c:v>
                </c:pt>
                <c:pt idx="1">
                  <c:v>52</c:v>
                </c:pt>
              </c:numCache>
            </c:numRef>
          </c:val>
          <c:extLst>
            <c:ext xmlns:c16="http://schemas.microsoft.com/office/drawing/2014/chart" uri="{C3380CC4-5D6E-409C-BE32-E72D297353CC}">
              <c16:uniqueId val="{00000001-B2A3-4E9E-BEC0-275C1E8D144D}"/>
            </c:ext>
          </c:extLst>
        </c:ser>
        <c:ser>
          <c:idx val="2"/>
          <c:order val="2"/>
          <c:tx>
            <c:strRef>
              <c:f>'Slide #38'!$A$6</c:f>
              <c:strCache>
                <c:ptCount val="1"/>
                <c:pt idx="0">
                  <c:v>White</c:v>
                </c:pt>
              </c:strCache>
            </c:strRef>
          </c:tx>
          <c:spPr>
            <a:solidFill>
              <a:srgbClr val="73BED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#38'!$B$3:$C$3</c:f>
              <c:strCache>
                <c:ptCount val="2"/>
                <c:pt idx="0">
                  <c:v>ACS*</c:v>
                </c:pt>
                <c:pt idx="1">
                  <c:v>USPSTF§</c:v>
                </c:pt>
              </c:strCache>
            </c:strRef>
          </c:cat>
          <c:val>
            <c:numRef>
              <c:f>'Slide #38'!$B$6:$C$6</c:f>
              <c:numCache>
                <c:formatCode>General</c:formatCode>
                <c:ptCount val="2"/>
                <c:pt idx="0">
                  <c:v>64</c:v>
                </c:pt>
                <c:pt idx="1">
                  <c:v>63</c:v>
                </c:pt>
              </c:numCache>
            </c:numRef>
          </c:val>
          <c:extLst>
            <c:ext xmlns:c16="http://schemas.microsoft.com/office/drawing/2014/chart" uri="{C3380CC4-5D6E-409C-BE32-E72D297353CC}">
              <c16:uniqueId val="{00000002-B2A3-4E9E-BEC0-275C1E8D144D}"/>
            </c:ext>
          </c:extLst>
        </c:ser>
        <c:ser>
          <c:idx val="3"/>
          <c:order val="3"/>
          <c:tx>
            <c:strRef>
              <c:f>'Slide #38'!$A$7</c:f>
              <c:strCache>
                <c:ptCount val="1"/>
                <c:pt idx="0">
                  <c:v>Black</c:v>
                </c:pt>
              </c:strCache>
            </c:strRef>
          </c:tx>
          <c:spPr>
            <a:solidFill>
              <a:srgbClr val="C5E5ED"/>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#38'!$B$3:$C$3</c:f>
              <c:strCache>
                <c:ptCount val="2"/>
                <c:pt idx="0">
                  <c:v>ACS*</c:v>
                </c:pt>
                <c:pt idx="1">
                  <c:v>USPSTF§</c:v>
                </c:pt>
              </c:strCache>
            </c:strRef>
          </c:cat>
          <c:val>
            <c:numRef>
              <c:f>'Slide #38'!$B$7:$C$7</c:f>
              <c:numCache>
                <c:formatCode>General</c:formatCode>
                <c:ptCount val="2"/>
                <c:pt idx="0">
                  <c:v>64</c:v>
                </c:pt>
                <c:pt idx="1">
                  <c:v>62</c:v>
                </c:pt>
              </c:numCache>
            </c:numRef>
          </c:val>
          <c:extLst>
            <c:ext xmlns:c16="http://schemas.microsoft.com/office/drawing/2014/chart" uri="{C3380CC4-5D6E-409C-BE32-E72D297353CC}">
              <c16:uniqueId val="{00000003-B2A3-4E9E-BEC0-275C1E8D144D}"/>
            </c:ext>
          </c:extLst>
        </c:ser>
        <c:ser>
          <c:idx val="4"/>
          <c:order val="4"/>
          <c:tx>
            <c:strRef>
              <c:f>'Slide #38'!$A$8</c:f>
              <c:strCache>
                <c:ptCount val="1"/>
                <c:pt idx="0">
                  <c:v>Asian</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#38'!$B$3:$C$3</c:f>
              <c:strCache>
                <c:ptCount val="2"/>
                <c:pt idx="0">
                  <c:v>ACS*</c:v>
                </c:pt>
                <c:pt idx="1">
                  <c:v>USPSTF§</c:v>
                </c:pt>
              </c:strCache>
            </c:strRef>
          </c:cat>
          <c:val>
            <c:numRef>
              <c:f>'Slide #38'!$B$8:$C$8</c:f>
              <c:numCache>
                <c:formatCode>General</c:formatCode>
                <c:ptCount val="2"/>
                <c:pt idx="0">
                  <c:v>56</c:v>
                </c:pt>
                <c:pt idx="1">
                  <c:v>54</c:v>
                </c:pt>
              </c:numCache>
            </c:numRef>
          </c:val>
          <c:extLst>
            <c:ext xmlns:c16="http://schemas.microsoft.com/office/drawing/2014/chart" uri="{C3380CC4-5D6E-409C-BE32-E72D297353CC}">
              <c16:uniqueId val="{00000004-B2A3-4E9E-BEC0-275C1E8D144D}"/>
            </c:ext>
          </c:extLst>
        </c:ser>
        <c:ser>
          <c:idx val="5"/>
          <c:order val="5"/>
          <c:tx>
            <c:strRef>
              <c:f>'Slide #38'!$A$9</c:f>
              <c:strCache>
                <c:ptCount val="1"/>
                <c:pt idx="0">
                  <c:v>AIAN</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#38'!$B$3:$C$3</c:f>
              <c:strCache>
                <c:ptCount val="2"/>
                <c:pt idx="0">
                  <c:v>ACS*</c:v>
                </c:pt>
                <c:pt idx="1">
                  <c:v>USPSTF§</c:v>
                </c:pt>
              </c:strCache>
            </c:strRef>
          </c:cat>
          <c:val>
            <c:numRef>
              <c:f>'Slide #38'!$B$9:$C$9</c:f>
              <c:numCache>
                <c:formatCode>General</c:formatCode>
                <c:ptCount val="2"/>
                <c:pt idx="0">
                  <c:v>57</c:v>
                </c:pt>
                <c:pt idx="1">
                  <c:v>55</c:v>
                </c:pt>
              </c:numCache>
            </c:numRef>
          </c:val>
          <c:extLst>
            <c:ext xmlns:c16="http://schemas.microsoft.com/office/drawing/2014/chart" uri="{C3380CC4-5D6E-409C-BE32-E72D297353CC}">
              <c16:uniqueId val="{00000005-B2A3-4E9E-BEC0-275C1E8D144D}"/>
            </c:ext>
          </c:extLst>
        </c:ser>
        <c:dLbls>
          <c:dLblPos val="outEnd"/>
          <c:showLegendKey val="0"/>
          <c:showVal val="1"/>
          <c:showCatName val="0"/>
          <c:showSerName val="0"/>
          <c:showPercent val="0"/>
          <c:showBubbleSize val="0"/>
        </c:dLbls>
        <c:gapWidth val="219"/>
        <c:overlap val="-27"/>
        <c:axId val="582165872"/>
        <c:axId val="582168272"/>
      </c:barChart>
      <c:catAx>
        <c:axId val="582165872"/>
        <c:scaling>
          <c:orientation val="minMax"/>
        </c:scaling>
        <c:delete val="0"/>
        <c:axPos val="b"/>
        <c:numFmt formatCode="General" sourceLinked="1"/>
        <c:majorTickMark val="in"/>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82168272"/>
        <c:crosses val="autoZero"/>
        <c:auto val="1"/>
        <c:lblAlgn val="ctr"/>
        <c:lblOffset val="100"/>
        <c:noMultiLvlLbl val="0"/>
      </c:catAx>
      <c:valAx>
        <c:axId val="58216827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821658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sz="1100"/>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#39'!$A$4</c:f>
              <c:strCache>
                <c:ptCount val="1"/>
                <c:pt idx="0">
                  <c:v>45-49 years</c:v>
                </c:pt>
              </c:strCache>
            </c:strRef>
          </c:tx>
          <c:spPr>
            <a:solidFill>
              <a:schemeClr val="accent3">
                <a:lumMod val="5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#39'!$B$3:$C$3</c:f>
              <c:strCache>
                <c:ptCount val="2"/>
                <c:pt idx="0">
                  <c:v>ACS*</c:v>
                </c:pt>
                <c:pt idx="1">
                  <c:v>USPSTF§</c:v>
                </c:pt>
              </c:strCache>
            </c:strRef>
          </c:cat>
          <c:val>
            <c:numRef>
              <c:f>'Slide #39'!$B$4:$C$4</c:f>
              <c:numCache>
                <c:formatCode>General</c:formatCode>
                <c:ptCount val="2"/>
                <c:pt idx="0">
                  <c:v>34</c:v>
                </c:pt>
                <c:pt idx="1">
                  <c:v>34</c:v>
                </c:pt>
              </c:numCache>
            </c:numRef>
          </c:val>
          <c:extLst>
            <c:ext xmlns:c16="http://schemas.microsoft.com/office/drawing/2014/chart" uri="{C3380CC4-5D6E-409C-BE32-E72D297353CC}">
              <c16:uniqueId val="{00000000-AE93-40C1-9061-4792A8544FE2}"/>
            </c:ext>
          </c:extLst>
        </c:ser>
        <c:ser>
          <c:idx val="1"/>
          <c:order val="1"/>
          <c:tx>
            <c:strRef>
              <c:f>'Slide #39'!$A$5</c:f>
              <c:strCache>
                <c:ptCount val="1"/>
                <c:pt idx="0">
                  <c:v>50-54 years</c:v>
                </c:pt>
              </c:strCache>
            </c:strRef>
          </c:tx>
          <c:spPr>
            <a:solidFill>
              <a:srgbClr val="31859C"/>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#39'!$B$3:$C$3</c:f>
              <c:strCache>
                <c:ptCount val="2"/>
                <c:pt idx="0">
                  <c:v>ACS*</c:v>
                </c:pt>
                <c:pt idx="1">
                  <c:v>USPSTF§</c:v>
                </c:pt>
              </c:strCache>
            </c:strRef>
          </c:cat>
          <c:val>
            <c:numRef>
              <c:f>'Slide #39'!$B$5:$C$5</c:f>
              <c:numCache>
                <c:formatCode>General</c:formatCode>
                <c:ptCount val="2"/>
                <c:pt idx="0">
                  <c:v>51</c:v>
                </c:pt>
                <c:pt idx="1">
                  <c:v>51</c:v>
                </c:pt>
              </c:numCache>
            </c:numRef>
          </c:val>
          <c:extLst>
            <c:ext xmlns:c16="http://schemas.microsoft.com/office/drawing/2014/chart" uri="{C3380CC4-5D6E-409C-BE32-E72D297353CC}">
              <c16:uniqueId val="{00000001-AE93-40C1-9061-4792A8544FE2}"/>
            </c:ext>
          </c:extLst>
        </c:ser>
        <c:ser>
          <c:idx val="2"/>
          <c:order val="2"/>
          <c:tx>
            <c:strRef>
              <c:f>'Slide #39'!$A$6</c:f>
              <c:strCache>
                <c:ptCount val="1"/>
                <c:pt idx="0">
                  <c:v>55-64 years</c:v>
                </c:pt>
              </c:strCache>
            </c:strRef>
          </c:tx>
          <c:spPr>
            <a:solidFill>
              <a:srgbClr val="73BED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#39'!$B$3:$C$3</c:f>
              <c:strCache>
                <c:ptCount val="2"/>
                <c:pt idx="0">
                  <c:v>ACS*</c:v>
                </c:pt>
                <c:pt idx="1">
                  <c:v>USPSTF§</c:v>
                </c:pt>
              </c:strCache>
            </c:strRef>
          </c:cat>
          <c:val>
            <c:numRef>
              <c:f>'Slide #39'!$B$6:$C$6</c:f>
              <c:numCache>
                <c:formatCode>General</c:formatCode>
                <c:ptCount val="2"/>
                <c:pt idx="0">
                  <c:v>70</c:v>
                </c:pt>
                <c:pt idx="1">
                  <c:v>70</c:v>
                </c:pt>
              </c:numCache>
            </c:numRef>
          </c:val>
          <c:extLst>
            <c:ext xmlns:c16="http://schemas.microsoft.com/office/drawing/2014/chart" uri="{C3380CC4-5D6E-409C-BE32-E72D297353CC}">
              <c16:uniqueId val="{00000002-AE93-40C1-9061-4792A8544FE2}"/>
            </c:ext>
          </c:extLst>
        </c:ser>
        <c:ser>
          <c:idx val="3"/>
          <c:order val="3"/>
          <c:tx>
            <c:strRef>
              <c:f>'Slide #39'!$A$7</c:f>
              <c:strCache>
                <c:ptCount val="1"/>
                <c:pt idx="0">
                  <c:v>65-75 years</c:v>
                </c:pt>
              </c:strCache>
            </c:strRef>
          </c:tx>
          <c:spPr>
            <a:solidFill>
              <a:srgbClr val="C5E5ED"/>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#39'!$B$3:$C$3</c:f>
              <c:strCache>
                <c:ptCount val="2"/>
                <c:pt idx="0">
                  <c:v>ACS*</c:v>
                </c:pt>
                <c:pt idx="1">
                  <c:v>USPSTF§</c:v>
                </c:pt>
              </c:strCache>
            </c:strRef>
          </c:cat>
          <c:val>
            <c:numRef>
              <c:f>'Slide #39'!$B$7:$C$7</c:f>
              <c:numCache>
                <c:formatCode>General</c:formatCode>
                <c:ptCount val="2"/>
                <c:pt idx="0">
                  <c:v>80</c:v>
                </c:pt>
                <c:pt idx="1">
                  <c:v>80</c:v>
                </c:pt>
              </c:numCache>
            </c:numRef>
          </c:val>
          <c:extLst>
            <c:ext xmlns:c16="http://schemas.microsoft.com/office/drawing/2014/chart" uri="{C3380CC4-5D6E-409C-BE32-E72D297353CC}">
              <c16:uniqueId val="{00000003-AE93-40C1-9061-4792A8544FE2}"/>
            </c:ext>
          </c:extLst>
        </c:ser>
        <c:ser>
          <c:idx val="4"/>
          <c:order val="4"/>
          <c:tx>
            <c:strRef>
              <c:f>'Slide #39'!$A$8</c:f>
              <c:strCache>
                <c:ptCount val="1"/>
                <c:pt idx="0">
                  <c:v>76+ years </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#39'!$B$3:$C$3</c:f>
              <c:strCache>
                <c:ptCount val="2"/>
                <c:pt idx="0">
                  <c:v>ACS*</c:v>
                </c:pt>
                <c:pt idx="1">
                  <c:v>USPSTF§</c:v>
                </c:pt>
              </c:strCache>
            </c:strRef>
          </c:cat>
          <c:val>
            <c:numRef>
              <c:f>'Slide #39'!$B$8:$C$8</c:f>
              <c:numCache>
                <c:formatCode>General</c:formatCode>
                <c:ptCount val="2"/>
                <c:pt idx="0">
                  <c:v>69</c:v>
                </c:pt>
              </c:numCache>
            </c:numRef>
          </c:val>
          <c:extLst>
            <c:ext xmlns:c16="http://schemas.microsoft.com/office/drawing/2014/chart" uri="{C3380CC4-5D6E-409C-BE32-E72D297353CC}">
              <c16:uniqueId val="{00000004-AE93-40C1-9061-4792A8544FE2}"/>
            </c:ext>
          </c:extLst>
        </c:ser>
        <c:dLbls>
          <c:dLblPos val="outEnd"/>
          <c:showLegendKey val="0"/>
          <c:showVal val="1"/>
          <c:showCatName val="0"/>
          <c:showSerName val="0"/>
          <c:showPercent val="0"/>
          <c:showBubbleSize val="0"/>
        </c:dLbls>
        <c:gapWidth val="219"/>
        <c:overlap val="-27"/>
        <c:axId val="1158743216"/>
        <c:axId val="1158744176"/>
      </c:barChart>
      <c:catAx>
        <c:axId val="1158743216"/>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58744176"/>
        <c:crosses val="autoZero"/>
        <c:auto val="1"/>
        <c:lblAlgn val="ctr"/>
        <c:lblOffset val="100"/>
        <c:noMultiLvlLbl val="0"/>
      </c:catAx>
      <c:valAx>
        <c:axId val="115874417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58743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sz="1100"/>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5474181088441E-2"/>
          <c:y val="9.0131753166869472E-2"/>
          <c:w val="0.84405315308658635"/>
          <c:h val="0.79759103387938579"/>
        </c:manualLayout>
      </c:layout>
      <c:barChart>
        <c:barDir val="col"/>
        <c:grouping val="clustered"/>
        <c:varyColors val="0"/>
        <c:ser>
          <c:idx val="0"/>
          <c:order val="0"/>
          <c:tx>
            <c:strRef>
              <c:f>'Slide #40'!$A$4</c:f>
              <c:strCache>
                <c:ptCount val="1"/>
                <c:pt idx="0">
                  <c:v>Uninsured</c:v>
                </c:pt>
              </c:strCache>
            </c:strRef>
          </c:tx>
          <c:spPr>
            <a:solidFill>
              <a:schemeClr val="accent3">
                <a:lumMod val="5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#40'!$B$3:$C$3</c:f>
              <c:strCache>
                <c:ptCount val="2"/>
                <c:pt idx="0">
                  <c:v>ACS*</c:v>
                </c:pt>
                <c:pt idx="1">
                  <c:v>USPSTF§</c:v>
                </c:pt>
              </c:strCache>
            </c:strRef>
          </c:cat>
          <c:val>
            <c:numRef>
              <c:f>'Slide #40'!$B$4:$C$4</c:f>
              <c:numCache>
                <c:formatCode>General</c:formatCode>
                <c:ptCount val="2"/>
                <c:pt idx="0">
                  <c:v>24</c:v>
                </c:pt>
                <c:pt idx="1">
                  <c:v>23</c:v>
                </c:pt>
              </c:numCache>
            </c:numRef>
          </c:val>
          <c:extLst>
            <c:ext xmlns:c16="http://schemas.microsoft.com/office/drawing/2014/chart" uri="{C3380CC4-5D6E-409C-BE32-E72D297353CC}">
              <c16:uniqueId val="{00000000-DD23-4803-95B9-1A1E55421F19}"/>
            </c:ext>
          </c:extLst>
        </c:ser>
        <c:ser>
          <c:idx val="1"/>
          <c:order val="1"/>
          <c:tx>
            <c:strRef>
              <c:f>'Slide #40'!$A$5</c:f>
              <c:strCache>
                <c:ptCount val="1"/>
                <c:pt idx="0">
                  <c:v>Private</c:v>
                </c:pt>
              </c:strCache>
            </c:strRef>
          </c:tx>
          <c:spPr>
            <a:solidFill>
              <a:srgbClr val="31859C"/>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#40'!$B$3:$C$3</c:f>
              <c:strCache>
                <c:ptCount val="2"/>
                <c:pt idx="0">
                  <c:v>ACS*</c:v>
                </c:pt>
                <c:pt idx="1">
                  <c:v>USPSTF§</c:v>
                </c:pt>
              </c:strCache>
            </c:strRef>
          </c:cat>
          <c:val>
            <c:numRef>
              <c:f>'Slide #40'!$B$5:$C$5</c:f>
              <c:numCache>
                <c:formatCode>General</c:formatCode>
                <c:ptCount val="2"/>
                <c:pt idx="0">
                  <c:v>65</c:v>
                </c:pt>
                <c:pt idx="1">
                  <c:v>65</c:v>
                </c:pt>
              </c:numCache>
            </c:numRef>
          </c:val>
          <c:extLst>
            <c:ext xmlns:c16="http://schemas.microsoft.com/office/drawing/2014/chart" uri="{C3380CC4-5D6E-409C-BE32-E72D297353CC}">
              <c16:uniqueId val="{00000001-DD23-4803-95B9-1A1E55421F19}"/>
            </c:ext>
          </c:extLst>
        </c:ser>
        <c:ser>
          <c:idx val="2"/>
          <c:order val="2"/>
          <c:tx>
            <c:strRef>
              <c:f>'Slide #40'!$A$6</c:f>
              <c:strCache>
                <c:ptCount val="1"/>
                <c:pt idx="0">
                  <c:v>Medicaid/Public/Dual Eligible</c:v>
                </c:pt>
              </c:strCache>
            </c:strRef>
          </c:tx>
          <c:spPr>
            <a:solidFill>
              <a:srgbClr val="73BED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#40'!$B$3:$C$3</c:f>
              <c:strCache>
                <c:ptCount val="2"/>
                <c:pt idx="0">
                  <c:v>ACS*</c:v>
                </c:pt>
                <c:pt idx="1">
                  <c:v>USPSTF§</c:v>
                </c:pt>
              </c:strCache>
            </c:strRef>
          </c:cat>
          <c:val>
            <c:numRef>
              <c:f>'Slide #40'!$B$6:$C$6</c:f>
              <c:numCache>
                <c:formatCode>General</c:formatCode>
                <c:ptCount val="2"/>
                <c:pt idx="0">
                  <c:v>57</c:v>
                </c:pt>
                <c:pt idx="1">
                  <c:v>56</c:v>
                </c:pt>
              </c:numCache>
            </c:numRef>
          </c:val>
          <c:extLst>
            <c:ext xmlns:c16="http://schemas.microsoft.com/office/drawing/2014/chart" uri="{C3380CC4-5D6E-409C-BE32-E72D297353CC}">
              <c16:uniqueId val="{00000002-DD23-4803-95B9-1A1E55421F19}"/>
            </c:ext>
          </c:extLst>
        </c:ser>
        <c:ser>
          <c:idx val="3"/>
          <c:order val="3"/>
          <c:tx>
            <c:strRef>
              <c:f>'Slide #40'!$A$7</c:f>
              <c:strCache>
                <c:ptCount val="1"/>
                <c:pt idx="0">
                  <c:v>Medicare (≥65 years)</c:v>
                </c:pt>
              </c:strCache>
            </c:strRef>
          </c:tx>
          <c:spPr>
            <a:solidFill>
              <a:srgbClr val="C5E5ED"/>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#40'!$B$3:$C$3</c:f>
              <c:strCache>
                <c:ptCount val="2"/>
                <c:pt idx="0">
                  <c:v>ACS*</c:v>
                </c:pt>
                <c:pt idx="1">
                  <c:v>USPSTF§</c:v>
                </c:pt>
              </c:strCache>
            </c:strRef>
          </c:cat>
          <c:val>
            <c:numRef>
              <c:f>'Slide #40'!$B$7:$C$7</c:f>
              <c:numCache>
                <c:formatCode>General</c:formatCode>
                <c:ptCount val="2"/>
                <c:pt idx="0">
                  <c:v>76</c:v>
                </c:pt>
                <c:pt idx="1">
                  <c:v>80</c:v>
                </c:pt>
              </c:numCache>
            </c:numRef>
          </c:val>
          <c:extLst>
            <c:ext xmlns:c16="http://schemas.microsoft.com/office/drawing/2014/chart" uri="{C3380CC4-5D6E-409C-BE32-E72D297353CC}">
              <c16:uniqueId val="{00000003-DD23-4803-95B9-1A1E55421F19}"/>
            </c:ext>
          </c:extLst>
        </c:ser>
        <c:ser>
          <c:idx val="4"/>
          <c:order val="4"/>
          <c:tx>
            <c:strRef>
              <c:f>'Slide #40'!$A$8</c:f>
              <c:strCache>
                <c:ptCount val="1"/>
                <c:pt idx="0">
                  <c:v>Other (≤ 65 years)</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#40'!$B$3:$C$3</c:f>
              <c:strCache>
                <c:ptCount val="2"/>
                <c:pt idx="0">
                  <c:v>ACS*</c:v>
                </c:pt>
                <c:pt idx="1">
                  <c:v>USPSTF§</c:v>
                </c:pt>
              </c:strCache>
            </c:strRef>
          </c:cat>
          <c:val>
            <c:numRef>
              <c:f>'Slide #40'!$B$8:$C$8</c:f>
              <c:numCache>
                <c:formatCode>General</c:formatCode>
                <c:ptCount val="2"/>
                <c:pt idx="0">
                  <c:v>66</c:v>
                </c:pt>
                <c:pt idx="1">
                  <c:v>66</c:v>
                </c:pt>
              </c:numCache>
            </c:numRef>
          </c:val>
          <c:extLst>
            <c:ext xmlns:c16="http://schemas.microsoft.com/office/drawing/2014/chart" uri="{C3380CC4-5D6E-409C-BE32-E72D297353CC}">
              <c16:uniqueId val="{00000004-DD23-4803-95B9-1A1E55421F19}"/>
            </c:ext>
          </c:extLst>
        </c:ser>
        <c:dLbls>
          <c:dLblPos val="outEnd"/>
          <c:showLegendKey val="0"/>
          <c:showVal val="1"/>
          <c:showCatName val="0"/>
          <c:showSerName val="0"/>
          <c:showPercent val="0"/>
          <c:showBubbleSize val="0"/>
        </c:dLbls>
        <c:gapWidth val="219"/>
        <c:overlap val="-27"/>
        <c:axId val="469941728"/>
        <c:axId val="469939808"/>
      </c:barChart>
      <c:catAx>
        <c:axId val="469941728"/>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69939808"/>
        <c:crosses val="autoZero"/>
        <c:auto val="1"/>
        <c:lblAlgn val="ctr"/>
        <c:lblOffset val="100"/>
        <c:noMultiLvlLbl val="0"/>
      </c:catAx>
      <c:valAx>
        <c:axId val="46993980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699417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solidFill>
        <a:schemeClr val="tx1"/>
      </a:solidFill>
      <a:round/>
    </a:ln>
    <a:effectLst/>
  </c:spPr>
  <c:txPr>
    <a:bodyPr/>
    <a:lstStyle/>
    <a:p>
      <a:pPr>
        <a:defRPr sz="11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'Slide #4'!$A$7</c:f>
              <c:strCache>
                <c:ptCount val="1"/>
                <c:pt idx="0">
                  <c:v>Male</c:v>
                </c:pt>
              </c:strCache>
            </c:strRef>
          </c:tx>
          <c:spPr>
            <a:ln w="28575" cap="rnd">
              <a:solidFill>
                <a:schemeClr val="accent3">
                  <a:lumMod val="50000"/>
                </a:schemeClr>
              </a:solidFill>
              <a:round/>
            </a:ln>
            <a:effectLst/>
          </c:spPr>
          <c:marker>
            <c:symbol val="none"/>
          </c:marker>
          <c:dPt>
            <c:idx val="7"/>
            <c:marker>
              <c:symbol val="none"/>
            </c:marker>
            <c:bubble3D val="0"/>
            <c:spPr>
              <a:ln w="28575" cap="rnd">
                <a:noFill/>
                <a:round/>
              </a:ln>
              <a:effectLst/>
            </c:spPr>
            <c:extLst>
              <c:ext xmlns:c16="http://schemas.microsoft.com/office/drawing/2014/chart" uri="{C3380CC4-5D6E-409C-BE32-E72D297353CC}">
                <c16:uniqueId val="{00000001-CF6F-4B5C-8D61-228184C4BEB2}"/>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6F-4B5C-8D61-228184C4BEB2}"/>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6F-4B5C-8D61-228184C4BEB2}"/>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#4'!$B$6:$J$6</c:f>
              <c:strCache>
                <c:ptCount val="9"/>
                <c:pt idx="0">
                  <c:v>1990-1992</c:v>
                </c:pt>
                <c:pt idx="1">
                  <c:v>1993-1995</c:v>
                </c:pt>
                <c:pt idx="2">
                  <c:v>1999-2001</c:v>
                </c:pt>
                <c:pt idx="3">
                  <c:v>2006-2008</c:v>
                </c:pt>
                <c:pt idx="4">
                  <c:v>2009-2011</c:v>
                </c:pt>
                <c:pt idx="5">
                  <c:v>2012-2014</c:v>
                </c:pt>
                <c:pt idx="6">
                  <c:v>2015-2018</c:v>
                </c:pt>
                <c:pt idx="7">
                  <c:v>2019-2021</c:v>
                </c:pt>
                <c:pt idx="8">
                  <c:v>2022-2023</c:v>
                </c:pt>
              </c:strCache>
            </c:strRef>
          </c:cat>
          <c:val>
            <c:numRef>
              <c:f>'Slide #4'!$B$7:$J$7</c:f>
              <c:numCache>
                <c:formatCode>0</c:formatCode>
                <c:ptCount val="9"/>
                <c:pt idx="0">
                  <c:v>28</c:v>
                </c:pt>
                <c:pt idx="1">
                  <c:v>27</c:v>
                </c:pt>
                <c:pt idx="2">
                  <c:v>25</c:v>
                </c:pt>
                <c:pt idx="3">
                  <c:v>23</c:v>
                </c:pt>
                <c:pt idx="4">
                  <c:v>22</c:v>
                </c:pt>
                <c:pt idx="5">
                  <c:v>20</c:v>
                </c:pt>
                <c:pt idx="6">
                  <c:v>17</c:v>
                </c:pt>
                <c:pt idx="7">
                  <c:v>14</c:v>
                </c:pt>
                <c:pt idx="8">
                  <c:v>13</c:v>
                </c:pt>
              </c:numCache>
            </c:numRef>
          </c:val>
          <c:smooth val="0"/>
          <c:extLst>
            <c:ext xmlns:c16="http://schemas.microsoft.com/office/drawing/2014/chart" uri="{C3380CC4-5D6E-409C-BE32-E72D297353CC}">
              <c16:uniqueId val="{00000004-CF6F-4B5C-8D61-228184C4BEB2}"/>
            </c:ext>
          </c:extLst>
        </c:ser>
        <c:ser>
          <c:idx val="1"/>
          <c:order val="1"/>
          <c:tx>
            <c:strRef>
              <c:f>'Slide #4'!$A$8</c:f>
              <c:strCache>
                <c:ptCount val="1"/>
                <c:pt idx="0">
                  <c:v>Female</c:v>
                </c:pt>
              </c:strCache>
            </c:strRef>
          </c:tx>
          <c:spPr>
            <a:ln w="28575" cap="rnd">
              <a:solidFill>
                <a:srgbClr val="73BED3"/>
              </a:solidFill>
              <a:round/>
            </a:ln>
            <a:effectLst/>
          </c:spPr>
          <c:marker>
            <c:symbol val="none"/>
          </c:marker>
          <c:dPt>
            <c:idx val="7"/>
            <c:marker>
              <c:symbol val="none"/>
            </c:marker>
            <c:bubble3D val="0"/>
            <c:spPr>
              <a:ln w="28575" cap="rnd">
                <a:noFill/>
                <a:round/>
              </a:ln>
              <a:effectLst/>
            </c:spPr>
            <c:extLst>
              <c:ext xmlns:c16="http://schemas.microsoft.com/office/drawing/2014/chart" uri="{C3380CC4-5D6E-409C-BE32-E72D297353CC}">
                <c16:uniqueId val="{00000006-CF6F-4B5C-8D61-228184C4BEB2}"/>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6F-4B5C-8D61-228184C4BEB2}"/>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F6F-4B5C-8D61-228184C4BEB2}"/>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#4'!$B$6:$J$6</c:f>
              <c:strCache>
                <c:ptCount val="9"/>
                <c:pt idx="0">
                  <c:v>1990-1992</c:v>
                </c:pt>
                <c:pt idx="1">
                  <c:v>1993-1995</c:v>
                </c:pt>
                <c:pt idx="2">
                  <c:v>1999-2001</c:v>
                </c:pt>
                <c:pt idx="3">
                  <c:v>2006-2008</c:v>
                </c:pt>
                <c:pt idx="4">
                  <c:v>2009-2011</c:v>
                </c:pt>
                <c:pt idx="5">
                  <c:v>2012-2014</c:v>
                </c:pt>
                <c:pt idx="6">
                  <c:v>2015-2018</c:v>
                </c:pt>
                <c:pt idx="7">
                  <c:v>2019-2021</c:v>
                </c:pt>
                <c:pt idx="8">
                  <c:v>2022-2023</c:v>
                </c:pt>
              </c:strCache>
            </c:strRef>
          </c:cat>
          <c:val>
            <c:numRef>
              <c:f>'Slide #4'!$B$8:$J$8</c:f>
              <c:numCache>
                <c:formatCode>0</c:formatCode>
                <c:ptCount val="9"/>
                <c:pt idx="0">
                  <c:v>24</c:v>
                </c:pt>
                <c:pt idx="1">
                  <c:v>23</c:v>
                </c:pt>
                <c:pt idx="2">
                  <c:v>21</c:v>
                </c:pt>
                <c:pt idx="3">
                  <c:v>18</c:v>
                </c:pt>
                <c:pt idx="4">
                  <c:v>17</c:v>
                </c:pt>
                <c:pt idx="5">
                  <c:v>16</c:v>
                </c:pt>
                <c:pt idx="6">
                  <c:v>13</c:v>
                </c:pt>
                <c:pt idx="7">
                  <c:v>11</c:v>
                </c:pt>
                <c:pt idx="8">
                  <c:v>10</c:v>
                </c:pt>
              </c:numCache>
            </c:numRef>
          </c:val>
          <c:smooth val="0"/>
          <c:extLst>
            <c:ext xmlns:c16="http://schemas.microsoft.com/office/drawing/2014/chart" uri="{C3380CC4-5D6E-409C-BE32-E72D297353CC}">
              <c16:uniqueId val="{00000009-CF6F-4B5C-8D61-228184C4BEB2}"/>
            </c:ext>
          </c:extLst>
        </c:ser>
        <c:dLbls>
          <c:showLegendKey val="0"/>
          <c:showVal val="0"/>
          <c:showCatName val="0"/>
          <c:showSerName val="0"/>
          <c:showPercent val="0"/>
          <c:showBubbleSize val="0"/>
        </c:dLbls>
        <c:smooth val="0"/>
        <c:axId val="1124817344"/>
        <c:axId val="1124810624"/>
      </c:lineChart>
      <c:catAx>
        <c:axId val="1124817344"/>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24810624"/>
        <c:crosses val="autoZero"/>
        <c:auto val="1"/>
        <c:lblAlgn val="ctr"/>
        <c:lblOffset val="100"/>
        <c:noMultiLvlLbl val="0"/>
      </c:catAx>
      <c:valAx>
        <c:axId val="1124810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248173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100"/>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#42'!$A$5</c:f>
              <c:strCache>
                <c:ptCount val="1"/>
                <c:pt idx="0">
                  <c:v>Overall</c:v>
                </c:pt>
              </c:strCache>
            </c:strRef>
          </c:tx>
          <c:spPr>
            <a:solidFill>
              <a:schemeClr val="accent3">
                <a:lumMod val="5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#42'!$B$4:$C$4</c:f>
              <c:strCache>
                <c:ptCount val="2"/>
                <c:pt idx="0">
                  <c:v>ACS*</c:v>
                </c:pt>
                <c:pt idx="1">
                  <c:v>USPSTF†</c:v>
                </c:pt>
              </c:strCache>
            </c:strRef>
          </c:cat>
          <c:val>
            <c:numRef>
              <c:f>'Slide #42'!$B$5:$C$5</c:f>
              <c:numCache>
                <c:formatCode>General</c:formatCode>
                <c:ptCount val="2"/>
                <c:pt idx="0">
                  <c:v>14</c:v>
                </c:pt>
                <c:pt idx="1">
                  <c:v>17</c:v>
                </c:pt>
              </c:numCache>
            </c:numRef>
          </c:val>
          <c:extLst>
            <c:ext xmlns:c16="http://schemas.microsoft.com/office/drawing/2014/chart" uri="{C3380CC4-5D6E-409C-BE32-E72D297353CC}">
              <c16:uniqueId val="{00000000-3846-4896-A074-6ECD60EC0482}"/>
            </c:ext>
          </c:extLst>
        </c:ser>
        <c:ser>
          <c:idx val="1"/>
          <c:order val="1"/>
          <c:tx>
            <c:strRef>
              <c:f>'Slide #42'!$A$6</c:f>
              <c:strCache>
                <c:ptCount val="1"/>
                <c:pt idx="0">
                  <c:v>Hispanic</c:v>
                </c:pt>
              </c:strCache>
            </c:strRef>
          </c:tx>
          <c:spPr>
            <a:solidFill>
              <a:srgbClr val="31859C"/>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#42'!$B$4:$C$4</c:f>
              <c:strCache>
                <c:ptCount val="2"/>
                <c:pt idx="0">
                  <c:v>ACS*</c:v>
                </c:pt>
                <c:pt idx="1">
                  <c:v>USPSTF†</c:v>
                </c:pt>
              </c:strCache>
            </c:strRef>
          </c:cat>
          <c:val>
            <c:numRef>
              <c:f>'Slide #42'!$B$6:$C$6</c:f>
              <c:numCache>
                <c:formatCode>General</c:formatCode>
                <c:ptCount val="2"/>
                <c:pt idx="0">
                  <c:v>14</c:v>
                </c:pt>
                <c:pt idx="1">
                  <c:v>17</c:v>
                </c:pt>
              </c:numCache>
            </c:numRef>
          </c:val>
          <c:extLst>
            <c:ext xmlns:c16="http://schemas.microsoft.com/office/drawing/2014/chart" uri="{C3380CC4-5D6E-409C-BE32-E72D297353CC}">
              <c16:uniqueId val="{00000001-3846-4896-A074-6ECD60EC0482}"/>
            </c:ext>
          </c:extLst>
        </c:ser>
        <c:ser>
          <c:idx val="2"/>
          <c:order val="2"/>
          <c:tx>
            <c:strRef>
              <c:f>'Slide #42'!$A$7</c:f>
              <c:strCache>
                <c:ptCount val="1"/>
                <c:pt idx="0">
                  <c:v>White</c:v>
                </c:pt>
              </c:strCache>
            </c:strRef>
          </c:tx>
          <c:spPr>
            <a:solidFill>
              <a:srgbClr val="73BED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#42'!$B$4:$C$4</c:f>
              <c:strCache>
                <c:ptCount val="2"/>
                <c:pt idx="0">
                  <c:v>ACS*</c:v>
                </c:pt>
                <c:pt idx="1">
                  <c:v>USPSTF†</c:v>
                </c:pt>
              </c:strCache>
            </c:strRef>
          </c:cat>
          <c:val>
            <c:numRef>
              <c:f>'Slide #42'!$B$7:$C$7</c:f>
              <c:numCache>
                <c:formatCode>General</c:formatCode>
                <c:ptCount val="2"/>
                <c:pt idx="0">
                  <c:v>14</c:v>
                </c:pt>
                <c:pt idx="1">
                  <c:v>17</c:v>
                </c:pt>
              </c:numCache>
            </c:numRef>
          </c:val>
          <c:extLst>
            <c:ext xmlns:c16="http://schemas.microsoft.com/office/drawing/2014/chart" uri="{C3380CC4-5D6E-409C-BE32-E72D297353CC}">
              <c16:uniqueId val="{00000002-3846-4896-A074-6ECD60EC0482}"/>
            </c:ext>
          </c:extLst>
        </c:ser>
        <c:ser>
          <c:idx val="3"/>
          <c:order val="3"/>
          <c:tx>
            <c:strRef>
              <c:f>'Slide #42'!$A$8</c:f>
              <c:strCache>
                <c:ptCount val="1"/>
                <c:pt idx="0">
                  <c:v>Black</c:v>
                </c:pt>
              </c:strCache>
            </c:strRef>
          </c:tx>
          <c:spPr>
            <a:solidFill>
              <a:srgbClr val="C5E5ED"/>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#42'!$B$4:$C$4</c:f>
              <c:strCache>
                <c:ptCount val="2"/>
                <c:pt idx="0">
                  <c:v>ACS*</c:v>
                </c:pt>
                <c:pt idx="1">
                  <c:v>USPSTF†</c:v>
                </c:pt>
              </c:strCache>
            </c:strRef>
          </c:cat>
          <c:val>
            <c:numRef>
              <c:f>'Slide #42'!$B$8:$C$8</c:f>
              <c:numCache>
                <c:formatCode>General</c:formatCode>
                <c:ptCount val="2"/>
                <c:pt idx="0">
                  <c:v>17</c:v>
                </c:pt>
                <c:pt idx="1">
                  <c:v>18</c:v>
                </c:pt>
              </c:numCache>
            </c:numRef>
          </c:val>
          <c:extLst>
            <c:ext xmlns:c16="http://schemas.microsoft.com/office/drawing/2014/chart" uri="{C3380CC4-5D6E-409C-BE32-E72D297353CC}">
              <c16:uniqueId val="{00000003-3846-4896-A074-6ECD60EC0482}"/>
            </c:ext>
          </c:extLst>
        </c:ser>
        <c:ser>
          <c:idx val="4"/>
          <c:order val="4"/>
          <c:tx>
            <c:strRef>
              <c:f>'Slide #42'!$A$9</c:f>
              <c:strCache>
                <c:ptCount val="1"/>
                <c:pt idx="0">
                  <c:v>Asian</c:v>
                </c:pt>
              </c:strCache>
            </c:strRef>
          </c:tx>
          <c:spPr>
            <a:solidFill>
              <a:schemeClr val="accent3"/>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3846-4896-A074-6ECD60EC0482}"/>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#42'!$B$4:$C$4</c:f>
              <c:strCache>
                <c:ptCount val="2"/>
                <c:pt idx="0">
                  <c:v>ACS*</c:v>
                </c:pt>
                <c:pt idx="1">
                  <c:v>USPSTF†</c:v>
                </c:pt>
              </c:strCache>
            </c:strRef>
          </c:cat>
          <c:val>
            <c:numRef>
              <c:f>'Slide #42'!$B$9:$C$9</c:f>
              <c:numCache>
                <c:formatCode>General</c:formatCode>
                <c:ptCount val="2"/>
                <c:pt idx="0">
                  <c:v>0</c:v>
                </c:pt>
                <c:pt idx="1">
                  <c:v>23</c:v>
                </c:pt>
              </c:numCache>
            </c:numRef>
          </c:val>
          <c:extLst>
            <c:ext xmlns:c16="http://schemas.microsoft.com/office/drawing/2014/chart" uri="{C3380CC4-5D6E-409C-BE32-E72D297353CC}">
              <c16:uniqueId val="{00000005-3846-4896-A074-6ECD60EC0482}"/>
            </c:ext>
          </c:extLst>
        </c:ser>
        <c:ser>
          <c:idx val="5"/>
          <c:order val="5"/>
          <c:tx>
            <c:strRef>
              <c:f>'Slide #42'!$A$10</c:f>
              <c:strCache>
                <c:ptCount val="1"/>
                <c:pt idx="0">
                  <c:v>AIAN</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#42'!$B$4:$C$4</c:f>
              <c:strCache>
                <c:ptCount val="2"/>
                <c:pt idx="0">
                  <c:v>ACS*</c:v>
                </c:pt>
                <c:pt idx="1">
                  <c:v>USPSTF†</c:v>
                </c:pt>
              </c:strCache>
            </c:strRef>
          </c:cat>
          <c:val>
            <c:numRef>
              <c:f>'Slide #42'!$B$10:$C$10</c:f>
              <c:numCache>
                <c:formatCode>General</c:formatCode>
                <c:ptCount val="2"/>
                <c:pt idx="0">
                  <c:v>12</c:v>
                </c:pt>
                <c:pt idx="1">
                  <c:v>14</c:v>
                </c:pt>
              </c:numCache>
            </c:numRef>
          </c:val>
          <c:extLst>
            <c:ext xmlns:c16="http://schemas.microsoft.com/office/drawing/2014/chart" uri="{C3380CC4-5D6E-409C-BE32-E72D297353CC}">
              <c16:uniqueId val="{00000006-3846-4896-A074-6ECD60EC0482}"/>
            </c:ext>
          </c:extLst>
        </c:ser>
        <c:dLbls>
          <c:dLblPos val="outEnd"/>
          <c:showLegendKey val="0"/>
          <c:showVal val="1"/>
          <c:showCatName val="0"/>
          <c:showSerName val="0"/>
          <c:showPercent val="0"/>
          <c:showBubbleSize val="0"/>
        </c:dLbls>
        <c:gapWidth val="219"/>
        <c:overlap val="-27"/>
        <c:axId val="867703728"/>
        <c:axId val="867700848"/>
      </c:barChart>
      <c:catAx>
        <c:axId val="867703728"/>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67700848"/>
        <c:crosses val="autoZero"/>
        <c:auto val="1"/>
        <c:lblAlgn val="ctr"/>
        <c:lblOffset val="100"/>
        <c:noMultiLvlLbl val="0"/>
      </c:catAx>
      <c:valAx>
        <c:axId val="867700848"/>
        <c:scaling>
          <c:orientation val="minMax"/>
          <c:max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677037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0"/>
    <c:dispBlanksAs val="gap"/>
    <c:showDLblsOverMax val="0"/>
  </c:chart>
  <c:spPr>
    <a:noFill/>
    <a:ln>
      <a:solidFill>
        <a:schemeClr val="tx1"/>
      </a:solidFill>
    </a:ln>
    <a:effectLst/>
  </c:spPr>
  <c:txPr>
    <a:bodyPr/>
    <a:lstStyle/>
    <a:p>
      <a:pPr>
        <a:defRPr sz="1100"/>
      </a:pPr>
      <a:endParaRPr lang="en-US"/>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#43'!$A$5</c:f>
              <c:strCache>
                <c:ptCount val="1"/>
                <c:pt idx="0">
                  <c:v>50-54 years</c:v>
                </c:pt>
              </c:strCache>
            </c:strRef>
          </c:tx>
          <c:spPr>
            <a:solidFill>
              <a:schemeClr val="accent3">
                <a:lumMod val="5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#43'!$B$4:$C$4</c:f>
              <c:strCache>
                <c:ptCount val="2"/>
                <c:pt idx="0">
                  <c:v>ACS*</c:v>
                </c:pt>
                <c:pt idx="1">
                  <c:v>USPSTF†</c:v>
                </c:pt>
              </c:strCache>
            </c:strRef>
          </c:cat>
          <c:val>
            <c:numRef>
              <c:f>'Slide #43'!$B$5:$C$5</c:f>
              <c:numCache>
                <c:formatCode>General</c:formatCode>
                <c:ptCount val="2"/>
                <c:pt idx="0">
                  <c:v>7</c:v>
                </c:pt>
                <c:pt idx="1">
                  <c:v>7</c:v>
                </c:pt>
              </c:numCache>
            </c:numRef>
          </c:val>
          <c:extLst>
            <c:ext xmlns:c16="http://schemas.microsoft.com/office/drawing/2014/chart" uri="{C3380CC4-5D6E-409C-BE32-E72D297353CC}">
              <c16:uniqueId val="{00000000-9C44-4480-BEC3-F9F28E826B8A}"/>
            </c:ext>
          </c:extLst>
        </c:ser>
        <c:ser>
          <c:idx val="1"/>
          <c:order val="1"/>
          <c:tx>
            <c:strRef>
              <c:f>'Slide #43'!$A$6</c:f>
              <c:strCache>
                <c:ptCount val="1"/>
                <c:pt idx="0">
                  <c:v>55-64 years</c:v>
                </c:pt>
              </c:strCache>
            </c:strRef>
          </c:tx>
          <c:spPr>
            <a:solidFill>
              <a:srgbClr val="31859C"/>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#43'!$B$4:$C$4</c:f>
              <c:strCache>
                <c:ptCount val="2"/>
                <c:pt idx="0">
                  <c:v>ACS*</c:v>
                </c:pt>
                <c:pt idx="1">
                  <c:v>USPSTF†</c:v>
                </c:pt>
              </c:strCache>
            </c:strRef>
          </c:cat>
          <c:val>
            <c:numRef>
              <c:f>'Slide #43'!$B$6:$C$6</c:f>
              <c:numCache>
                <c:formatCode>General</c:formatCode>
                <c:ptCount val="2"/>
                <c:pt idx="0">
                  <c:v>15</c:v>
                </c:pt>
                <c:pt idx="1">
                  <c:v>16</c:v>
                </c:pt>
              </c:numCache>
            </c:numRef>
          </c:val>
          <c:extLst>
            <c:ext xmlns:c16="http://schemas.microsoft.com/office/drawing/2014/chart" uri="{C3380CC4-5D6E-409C-BE32-E72D297353CC}">
              <c16:uniqueId val="{00000001-9C44-4480-BEC3-F9F28E826B8A}"/>
            </c:ext>
          </c:extLst>
        </c:ser>
        <c:ser>
          <c:idx val="2"/>
          <c:order val="2"/>
          <c:tx>
            <c:strRef>
              <c:f>'Slide #43'!$A$7</c:f>
              <c:strCache>
                <c:ptCount val="1"/>
                <c:pt idx="0">
                  <c:v>65-79 years</c:v>
                </c:pt>
              </c:strCache>
            </c:strRef>
          </c:tx>
          <c:spPr>
            <a:solidFill>
              <a:srgbClr val="73BED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#43'!$B$4:$C$4</c:f>
              <c:strCache>
                <c:ptCount val="2"/>
                <c:pt idx="0">
                  <c:v>ACS*</c:v>
                </c:pt>
                <c:pt idx="1">
                  <c:v>USPSTF†</c:v>
                </c:pt>
              </c:strCache>
            </c:strRef>
          </c:cat>
          <c:val>
            <c:numRef>
              <c:f>'Slide #43'!$B$7:$C$7</c:f>
              <c:numCache>
                <c:formatCode>General</c:formatCode>
                <c:ptCount val="2"/>
                <c:pt idx="0">
                  <c:v>19</c:v>
                </c:pt>
                <c:pt idx="1">
                  <c:v>25</c:v>
                </c:pt>
              </c:numCache>
            </c:numRef>
          </c:val>
          <c:extLst>
            <c:ext xmlns:c16="http://schemas.microsoft.com/office/drawing/2014/chart" uri="{C3380CC4-5D6E-409C-BE32-E72D297353CC}">
              <c16:uniqueId val="{00000002-9C44-4480-BEC3-F9F28E826B8A}"/>
            </c:ext>
          </c:extLst>
        </c:ser>
        <c:dLbls>
          <c:dLblPos val="outEnd"/>
          <c:showLegendKey val="0"/>
          <c:showVal val="1"/>
          <c:showCatName val="0"/>
          <c:showSerName val="0"/>
          <c:showPercent val="0"/>
          <c:showBubbleSize val="0"/>
        </c:dLbls>
        <c:gapWidth val="219"/>
        <c:overlap val="-27"/>
        <c:axId val="1156257072"/>
        <c:axId val="1156254672"/>
      </c:barChart>
      <c:catAx>
        <c:axId val="1156257072"/>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56254672"/>
        <c:crosses val="autoZero"/>
        <c:auto val="1"/>
        <c:lblAlgn val="ctr"/>
        <c:lblOffset val="100"/>
        <c:noMultiLvlLbl val="0"/>
      </c:catAx>
      <c:valAx>
        <c:axId val="1156254672"/>
        <c:scaling>
          <c:orientation val="minMax"/>
          <c:max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562570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sz="1100"/>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#44'!$A$5</c:f>
              <c:strCache>
                <c:ptCount val="1"/>
                <c:pt idx="0">
                  <c:v>Uninsured</c:v>
                </c:pt>
              </c:strCache>
            </c:strRef>
          </c:tx>
          <c:spPr>
            <a:solidFill>
              <a:schemeClr val="accent3">
                <a:lumMod val="5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#44'!$B$4:$C$4</c:f>
              <c:strCache>
                <c:ptCount val="2"/>
                <c:pt idx="0">
                  <c:v>ACS*</c:v>
                </c:pt>
                <c:pt idx="1">
                  <c:v>USPSTF†</c:v>
                </c:pt>
              </c:strCache>
            </c:strRef>
          </c:cat>
          <c:val>
            <c:numRef>
              <c:f>'Slide #44'!$B$5:$C$5</c:f>
              <c:numCache>
                <c:formatCode>General</c:formatCode>
                <c:ptCount val="2"/>
                <c:pt idx="0">
                  <c:v>3</c:v>
                </c:pt>
                <c:pt idx="1">
                  <c:v>4</c:v>
                </c:pt>
              </c:numCache>
            </c:numRef>
          </c:val>
          <c:extLst>
            <c:ext xmlns:c16="http://schemas.microsoft.com/office/drawing/2014/chart" uri="{C3380CC4-5D6E-409C-BE32-E72D297353CC}">
              <c16:uniqueId val="{00000000-C207-4937-B64E-9319BDD1AE05}"/>
            </c:ext>
          </c:extLst>
        </c:ser>
        <c:ser>
          <c:idx val="1"/>
          <c:order val="1"/>
          <c:tx>
            <c:strRef>
              <c:f>'Slide #44'!$A$6</c:f>
              <c:strCache>
                <c:ptCount val="1"/>
                <c:pt idx="0">
                  <c:v>Private</c:v>
                </c:pt>
              </c:strCache>
            </c:strRef>
          </c:tx>
          <c:spPr>
            <a:solidFill>
              <a:srgbClr val="31859C"/>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#44'!$B$4:$C$4</c:f>
              <c:strCache>
                <c:ptCount val="2"/>
                <c:pt idx="0">
                  <c:v>ACS*</c:v>
                </c:pt>
                <c:pt idx="1">
                  <c:v>USPSTF†</c:v>
                </c:pt>
              </c:strCache>
            </c:strRef>
          </c:cat>
          <c:val>
            <c:numRef>
              <c:f>'Slide #44'!$B$6:$C$6</c:f>
              <c:numCache>
                <c:formatCode>General</c:formatCode>
                <c:ptCount val="2"/>
                <c:pt idx="0">
                  <c:v>13</c:v>
                </c:pt>
                <c:pt idx="1">
                  <c:v>14</c:v>
                </c:pt>
              </c:numCache>
            </c:numRef>
          </c:val>
          <c:extLst>
            <c:ext xmlns:c16="http://schemas.microsoft.com/office/drawing/2014/chart" uri="{C3380CC4-5D6E-409C-BE32-E72D297353CC}">
              <c16:uniqueId val="{00000001-C207-4937-B64E-9319BDD1AE05}"/>
            </c:ext>
          </c:extLst>
        </c:ser>
        <c:ser>
          <c:idx val="2"/>
          <c:order val="2"/>
          <c:tx>
            <c:strRef>
              <c:f>'Slide #44'!$A$7</c:f>
              <c:strCache>
                <c:ptCount val="1"/>
                <c:pt idx="0">
                  <c:v>Medicaid/Public</c:v>
                </c:pt>
              </c:strCache>
            </c:strRef>
          </c:tx>
          <c:spPr>
            <a:solidFill>
              <a:srgbClr val="31859C"/>
            </a:solidFill>
            <a:ln>
              <a:solidFill>
                <a:schemeClr val="tx1"/>
              </a:solidFill>
            </a:ln>
            <a:effectLst/>
          </c:spPr>
          <c:invertIfNegative val="0"/>
          <c:dPt>
            <c:idx val="0"/>
            <c:invertIfNegative val="0"/>
            <c:bubble3D val="0"/>
            <c:spPr>
              <a:solidFill>
                <a:srgbClr val="73BED3"/>
              </a:solidFill>
              <a:ln>
                <a:solidFill>
                  <a:schemeClr val="tx1"/>
                </a:solidFill>
              </a:ln>
              <a:effectLst/>
            </c:spPr>
            <c:extLst>
              <c:ext xmlns:c16="http://schemas.microsoft.com/office/drawing/2014/chart" uri="{C3380CC4-5D6E-409C-BE32-E72D297353CC}">
                <c16:uniqueId val="{00000003-C207-4937-B64E-9319BDD1AE05}"/>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#44'!$B$4:$C$4</c:f>
              <c:strCache>
                <c:ptCount val="2"/>
                <c:pt idx="0">
                  <c:v>ACS*</c:v>
                </c:pt>
                <c:pt idx="1">
                  <c:v>USPSTF†</c:v>
                </c:pt>
              </c:strCache>
            </c:strRef>
          </c:cat>
          <c:val>
            <c:numRef>
              <c:f>'Slide #44'!$B$7:$C$7</c:f>
              <c:numCache>
                <c:formatCode>General</c:formatCode>
                <c:ptCount val="2"/>
                <c:pt idx="0">
                  <c:v>15</c:v>
                </c:pt>
                <c:pt idx="1">
                  <c:v>16</c:v>
                </c:pt>
              </c:numCache>
            </c:numRef>
          </c:val>
          <c:extLst>
            <c:ext xmlns:c16="http://schemas.microsoft.com/office/drawing/2014/chart" uri="{C3380CC4-5D6E-409C-BE32-E72D297353CC}">
              <c16:uniqueId val="{00000004-C207-4937-B64E-9319BDD1AE05}"/>
            </c:ext>
          </c:extLst>
        </c:ser>
        <c:ser>
          <c:idx val="3"/>
          <c:order val="3"/>
          <c:tx>
            <c:strRef>
              <c:f>'Slide #44'!$A$8</c:f>
              <c:strCache>
                <c:ptCount val="1"/>
                <c:pt idx="0">
                  <c:v>Medicare (≥65 years)</c:v>
                </c:pt>
              </c:strCache>
            </c:strRef>
          </c:tx>
          <c:spPr>
            <a:solidFill>
              <a:srgbClr val="C5E5ED"/>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#44'!$B$4:$C$4</c:f>
              <c:strCache>
                <c:ptCount val="2"/>
                <c:pt idx="0">
                  <c:v>ACS*</c:v>
                </c:pt>
                <c:pt idx="1">
                  <c:v>USPSTF†</c:v>
                </c:pt>
              </c:strCache>
            </c:strRef>
          </c:cat>
          <c:val>
            <c:numRef>
              <c:f>'Slide #44'!$B$8:$C$8</c:f>
              <c:numCache>
                <c:formatCode>General</c:formatCode>
                <c:ptCount val="2"/>
                <c:pt idx="0">
                  <c:v>19</c:v>
                </c:pt>
                <c:pt idx="1">
                  <c:v>26</c:v>
                </c:pt>
              </c:numCache>
            </c:numRef>
          </c:val>
          <c:extLst>
            <c:ext xmlns:c16="http://schemas.microsoft.com/office/drawing/2014/chart" uri="{C3380CC4-5D6E-409C-BE32-E72D297353CC}">
              <c16:uniqueId val="{00000005-C207-4937-B64E-9319BDD1AE05}"/>
            </c:ext>
          </c:extLst>
        </c:ser>
        <c:ser>
          <c:idx val="4"/>
          <c:order val="4"/>
          <c:tx>
            <c:strRef>
              <c:f>'Slide #44'!$A$9</c:f>
              <c:strCache>
                <c:ptCount val="1"/>
                <c:pt idx="0">
                  <c:v>Other (≤ 65 years)</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#44'!$B$4:$C$4</c:f>
              <c:strCache>
                <c:ptCount val="2"/>
                <c:pt idx="0">
                  <c:v>ACS*</c:v>
                </c:pt>
                <c:pt idx="1">
                  <c:v>USPSTF†</c:v>
                </c:pt>
              </c:strCache>
            </c:strRef>
          </c:cat>
          <c:val>
            <c:numRef>
              <c:f>'Slide #44'!$B$9:$C$9</c:f>
              <c:numCache>
                <c:formatCode>General</c:formatCode>
                <c:ptCount val="2"/>
                <c:pt idx="0">
                  <c:v>13</c:v>
                </c:pt>
                <c:pt idx="1">
                  <c:v>14</c:v>
                </c:pt>
              </c:numCache>
            </c:numRef>
          </c:val>
          <c:extLst>
            <c:ext xmlns:c16="http://schemas.microsoft.com/office/drawing/2014/chart" uri="{C3380CC4-5D6E-409C-BE32-E72D297353CC}">
              <c16:uniqueId val="{00000006-C207-4937-B64E-9319BDD1AE05}"/>
            </c:ext>
          </c:extLst>
        </c:ser>
        <c:dLbls>
          <c:dLblPos val="outEnd"/>
          <c:showLegendKey val="0"/>
          <c:showVal val="1"/>
          <c:showCatName val="0"/>
          <c:showSerName val="0"/>
          <c:showPercent val="0"/>
          <c:showBubbleSize val="0"/>
        </c:dLbls>
        <c:gapWidth val="219"/>
        <c:overlap val="-27"/>
        <c:axId val="612960224"/>
        <c:axId val="612962624"/>
      </c:barChart>
      <c:catAx>
        <c:axId val="612960224"/>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12962624"/>
        <c:crosses val="autoZero"/>
        <c:auto val="1"/>
        <c:lblAlgn val="ctr"/>
        <c:lblOffset val="100"/>
        <c:noMultiLvlLbl val="0"/>
      </c:catAx>
      <c:valAx>
        <c:axId val="612962624"/>
        <c:scaling>
          <c:orientation val="minMax"/>
          <c:max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129602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solidFill>
        <a:schemeClr val="tx1"/>
      </a:solidFill>
      <a:round/>
    </a:ln>
    <a:effectLst/>
  </c:spPr>
  <c:txPr>
    <a:bodyPr/>
    <a:lstStyle/>
    <a:p>
      <a:pPr>
        <a:defRPr sz="11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797810094499952E-2"/>
          <c:y val="2.7772227970828227E-2"/>
          <c:w val="0.91426567011461135"/>
          <c:h val="0.86012061138661344"/>
        </c:manualLayout>
      </c:layout>
      <c:lineChart>
        <c:grouping val="standard"/>
        <c:varyColors val="0"/>
        <c:ser>
          <c:idx val="0"/>
          <c:order val="0"/>
          <c:tx>
            <c:strRef>
              <c:f>Fig1B!$P$5</c:f>
              <c:strCache>
                <c:ptCount val="1"/>
                <c:pt idx="0">
                  <c:v>Black Male</c:v>
                </c:pt>
              </c:strCache>
            </c:strRef>
          </c:tx>
          <c:spPr>
            <a:ln w="28575" cap="rnd">
              <a:solidFill>
                <a:schemeClr val="accent3">
                  <a:lumMod val="50000"/>
                </a:schemeClr>
              </a:solidFill>
              <a:round/>
            </a:ln>
            <a:effectLst/>
          </c:spPr>
          <c:marker>
            <c:symbol val="none"/>
          </c:marker>
          <c:dPt>
            <c:idx val="7"/>
            <c:marker>
              <c:symbol val="none"/>
            </c:marker>
            <c:bubble3D val="0"/>
            <c:spPr>
              <a:ln w="28575" cap="rnd">
                <a:noFill/>
                <a:round/>
              </a:ln>
              <a:effectLst/>
            </c:spPr>
            <c:extLst>
              <c:ext xmlns:c16="http://schemas.microsoft.com/office/drawing/2014/chart" uri="{C3380CC4-5D6E-409C-BE32-E72D297353CC}">
                <c16:uniqueId val="{00000001-214E-4B88-8F33-0D4573B509E2}"/>
              </c:ext>
            </c:extLst>
          </c:dPt>
          <c:cat>
            <c:strRef>
              <c:f>Fig1B!$Q$4:$Y$4</c:f>
              <c:strCache>
                <c:ptCount val="9"/>
                <c:pt idx="0">
                  <c:v>1990-1992</c:v>
                </c:pt>
                <c:pt idx="1">
                  <c:v>1993-1995</c:v>
                </c:pt>
                <c:pt idx="2">
                  <c:v>1999-2001</c:v>
                </c:pt>
                <c:pt idx="3">
                  <c:v>2006-2008</c:v>
                </c:pt>
                <c:pt idx="4">
                  <c:v>2009-2011</c:v>
                </c:pt>
                <c:pt idx="5">
                  <c:v>2012-2014</c:v>
                </c:pt>
                <c:pt idx="6">
                  <c:v>2015-2018</c:v>
                </c:pt>
                <c:pt idx="7">
                  <c:v>2019-2021</c:v>
                </c:pt>
                <c:pt idx="8">
                  <c:v>2022-2023</c:v>
                </c:pt>
              </c:strCache>
            </c:strRef>
          </c:cat>
          <c:val>
            <c:numRef>
              <c:f>Fig1B!$Q$5:$Y$5</c:f>
              <c:numCache>
                <c:formatCode>General</c:formatCode>
                <c:ptCount val="9"/>
                <c:pt idx="0">
                  <c:v>33.9</c:v>
                </c:pt>
                <c:pt idx="1">
                  <c:v>32.5</c:v>
                </c:pt>
                <c:pt idx="2">
                  <c:v>27.2</c:v>
                </c:pt>
                <c:pt idx="3">
                  <c:v>25.1</c:v>
                </c:pt>
                <c:pt idx="4">
                  <c:v>23.5</c:v>
                </c:pt>
                <c:pt idx="5">
                  <c:v>21.9</c:v>
                </c:pt>
                <c:pt idx="6" formatCode="0.0">
                  <c:v>19.8</c:v>
                </c:pt>
                <c:pt idx="7" formatCode="0.0">
                  <c:v>16.899999999999999</c:v>
                </c:pt>
                <c:pt idx="8" formatCode="0.0">
                  <c:v>16.899999999999999</c:v>
                </c:pt>
              </c:numCache>
            </c:numRef>
          </c:val>
          <c:smooth val="0"/>
          <c:extLst>
            <c:ext xmlns:c16="http://schemas.microsoft.com/office/drawing/2014/chart" uri="{C3380CC4-5D6E-409C-BE32-E72D297353CC}">
              <c16:uniqueId val="{00000002-214E-4B88-8F33-0D4573B509E2}"/>
            </c:ext>
          </c:extLst>
        </c:ser>
        <c:ser>
          <c:idx val="1"/>
          <c:order val="1"/>
          <c:tx>
            <c:strRef>
              <c:f>Fig1B!$P$6</c:f>
              <c:strCache>
                <c:ptCount val="1"/>
                <c:pt idx="0">
                  <c:v>Black Female</c:v>
                </c:pt>
              </c:strCache>
            </c:strRef>
          </c:tx>
          <c:spPr>
            <a:ln w="28575" cap="rnd">
              <a:solidFill>
                <a:srgbClr val="31859C"/>
              </a:solidFill>
              <a:round/>
            </a:ln>
            <a:effectLst/>
          </c:spPr>
          <c:marker>
            <c:symbol val="none"/>
          </c:marker>
          <c:dPt>
            <c:idx val="7"/>
            <c:marker>
              <c:symbol val="none"/>
            </c:marker>
            <c:bubble3D val="0"/>
            <c:spPr>
              <a:ln w="28575" cap="rnd">
                <a:noFill/>
                <a:round/>
              </a:ln>
              <a:effectLst/>
            </c:spPr>
            <c:extLst>
              <c:ext xmlns:c16="http://schemas.microsoft.com/office/drawing/2014/chart" uri="{C3380CC4-5D6E-409C-BE32-E72D297353CC}">
                <c16:uniqueId val="{00000004-214E-4B88-8F33-0D4573B509E2}"/>
              </c:ext>
            </c:extLst>
          </c:dPt>
          <c:cat>
            <c:strRef>
              <c:f>Fig1B!$Q$4:$Y$4</c:f>
              <c:strCache>
                <c:ptCount val="9"/>
                <c:pt idx="0">
                  <c:v>1990-1992</c:v>
                </c:pt>
                <c:pt idx="1">
                  <c:v>1993-1995</c:v>
                </c:pt>
                <c:pt idx="2">
                  <c:v>1999-2001</c:v>
                </c:pt>
                <c:pt idx="3">
                  <c:v>2006-2008</c:v>
                </c:pt>
                <c:pt idx="4">
                  <c:v>2009-2011</c:v>
                </c:pt>
                <c:pt idx="5">
                  <c:v>2012-2014</c:v>
                </c:pt>
                <c:pt idx="6">
                  <c:v>2015-2018</c:v>
                </c:pt>
                <c:pt idx="7">
                  <c:v>2019-2021</c:v>
                </c:pt>
                <c:pt idx="8">
                  <c:v>2022-2023</c:v>
                </c:pt>
              </c:strCache>
            </c:strRef>
          </c:cat>
          <c:val>
            <c:numRef>
              <c:f>Fig1B!$Q$6:$Y$6</c:f>
              <c:numCache>
                <c:formatCode>General</c:formatCode>
                <c:ptCount val="9"/>
                <c:pt idx="0">
                  <c:v>23.2</c:v>
                </c:pt>
                <c:pt idx="1">
                  <c:v>22.1</c:v>
                </c:pt>
                <c:pt idx="2">
                  <c:v>19.7</c:v>
                </c:pt>
                <c:pt idx="3">
                  <c:v>17.2</c:v>
                </c:pt>
                <c:pt idx="4">
                  <c:v>17</c:v>
                </c:pt>
                <c:pt idx="5">
                  <c:v>14.4</c:v>
                </c:pt>
                <c:pt idx="6" formatCode="0.0">
                  <c:v>12.7</c:v>
                </c:pt>
                <c:pt idx="7" formatCode="0.0">
                  <c:v>11.2</c:v>
                </c:pt>
                <c:pt idx="8" formatCode="0.0">
                  <c:v>10.199999999999999</c:v>
                </c:pt>
              </c:numCache>
            </c:numRef>
          </c:val>
          <c:smooth val="0"/>
          <c:extLst>
            <c:ext xmlns:c16="http://schemas.microsoft.com/office/drawing/2014/chart" uri="{C3380CC4-5D6E-409C-BE32-E72D297353CC}">
              <c16:uniqueId val="{00000005-214E-4B88-8F33-0D4573B509E2}"/>
            </c:ext>
          </c:extLst>
        </c:ser>
        <c:ser>
          <c:idx val="2"/>
          <c:order val="2"/>
          <c:tx>
            <c:strRef>
              <c:f>Fig1B!$P$7</c:f>
              <c:strCache>
                <c:ptCount val="1"/>
                <c:pt idx="0">
                  <c:v>Hispanic Male</c:v>
                </c:pt>
              </c:strCache>
            </c:strRef>
          </c:tx>
          <c:spPr>
            <a:ln w="28575" cap="rnd">
              <a:solidFill>
                <a:srgbClr val="73BED3"/>
              </a:solidFill>
              <a:round/>
            </a:ln>
            <a:effectLst/>
          </c:spPr>
          <c:marker>
            <c:symbol val="none"/>
          </c:marker>
          <c:dPt>
            <c:idx val="7"/>
            <c:marker>
              <c:symbol val="none"/>
            </c:marker>
            <c:bubble3D val="0"/>
            <c:spPr>
              <a:ln w="28575" cap="rnd">
                <a:noFill/>
                <a:round/>
              </a:ln>
              <a:effectLst/>
            </c:spPr>
            <c:extLst>
              <c:ext xmlns:c16="http://schemas.microsoft.com/office/drawing/2014/chart" uri="{C3380CC4-5D6E-409C-BE32-E72D297353CC}">
                <c16:uniqueId val="{00000007-214E-4B88-8F33-0D4573B509E2}"/>
              </c:ext>
            </c:extLst>
          </c:dPt>
          <c:cat>
            <c:strRef>
              <c:f>Fig1B!$Q$4:$Y$4</c:f>
              <c:strCache>
                <c:ptCount val="9"/>
                <c:pt idx="0">
                  <c:v>1990-1992</c:v>
                </c:pt>
                <c:pt idx="1">
                  <c:v>1993-1995</c:v>
                </c:pt>
                <c:pt idx="2">
                  <c:v>1999-2001</c:v>
                </c:pt>
                <c:pt idx="3">
                  <c:v>2006-2008</c:v>
                </c:pt>
                <c:pt idx="4">
                  <c:v>2009-2011</c:v>
                </c:pt>
                <c:pt idx="5">
                  <c:v>2012-2014</c:v>
                </c:pt>
                <c:pt idx="6">
                  <c:v>2015-2018</c:v>
                </c:pt>
                <c:pt idx="7">
                  <c:v>2019-2021</c:v>
                </c:pt>
                <c:pt idx="8">
                  <c:v>2022-2023</c:v>
                </c:pt>
              </c:strCache>
            </c:strRef>
          </c:cat>
          <c:val>
            <c:numRef>
              <c:f>Fig1B!$Q$7:$Y$7</c:f>
              <c:numCache>
                <c:formatCode>General</c:formatCode>
                <c:ptCount val="9"/>
                <c:pt idx="0">
                  <c:v>25.7</c:v>
                </c:pt>
                <c:pt idx="1">
                  <c:v>22.8</c:v>
                </c:pt>
                <c:pt idx="2">
                  <c:v>22.2</c:v>
                </c:pt>
                <c:pt idx="3">
                  <c:v>18.600000000000001</c:v>
                </c:pt>
                <c:pt idx="4">
                  <c:v>16.399999999999999</c:v>
                </c:pt>
                <c:pt idx="5">
                  <c:v>15.7</c:v>
                </c:pt>
                <c:pt idx="6" formatCode="0.0">
                  <c:v>13.1</c:v>
                </c:pt>
                <c:pt idx="7" formatCode="0.0">
                  <c:v>11.2</c:v>
                </c:pt>
                <c:pt idx="8" formatCode="0.0">
                  <c:v>11.5</c:v>
                </c:pt>
              </c:numCache>
            </c:numRef>
          </c:val>
          <c:smooth val="0"/>
          <c:extLst>
            <c:ext xmlns:c16="http://schemas.microsoft.com/office/drawing/2014/chart" uri="{C3380CC4-5D6E-409C-BE32-E72D297353CC}">
              <c16:uniqueId val="{00000008-214E-4B88-8F33-0D4573B509E2}"/>
            </c:ext>
          </c:extLst>
        </c:ser>
        <c:ser>
          <c:idx val="3"/>
          <c:order val="3"/>
          <c:tx>
            <c:strRef>
              <c:f>Fig1B!$P$8</c:f>
              <c:strCache>
                <c:ptCount val="1"/>
                <c:pt idx="0">
                  <c:v>Hispanic Female</c:v>
                </c:pt>
              </c:strCache>
            </c:strRef>
          </c:tx>
          <c:spPr>
            <a:ln w="28575" cap="rnd">
              <a:solidFill>
                <a:srgbClr val="C5E5ED"/>
              </a:solidFill>
              <a:round/>
            </a:ln>
            <a:effectLst/>
          </c:spPr>
          <c:marker>
            <c:symbol val="none"/>
          </c:marker>
          <c:dPt>
            <c:idx val="7"/>
            <c:marker>
              <c:symbol val="none"/>
            </c:marker>
            <c:bubble3D val="0"/>
            <c:spPr>
              <a:ln w="28575" cap="rnd">
                <a:noFill/>
                <a:round/>
              </a:ln>
              <a:effectLst/>
            </c:spPr>
            <c:extLst>
              <c:ext xmlns:c16="http://schemas.microsoft.com/office/drawing/2014/chart" uri="{C3380CC4-5D6E-409C-BE32-E72D297353CC}">
                <c16:uniqueId val="{0000000A-214E-4B88-8F33-0D4573B509E2}"/>
              </c:ext>
            </c:extLst>
          </c:dPt>
          <c:cat>
            <c:strRef>
              <c:f>Fig1B!$Q$4:$Y$4</c:f>
              <c:strCache>
                <c:ptCount val="9"/>
                <c:pt idx="0">
                  <c:v>1990-1992</c:v>
                </c:pt>
                <c:pt idx="1">
                  <c:v>1993-1995</c:v>
                </c:pt>
                <c:pt idx="2">
                  <c:v>1999-2001</c:v>
                </c:pt>
                <c:pt idx="3">
                  <c:v>2006-2008</c:v>
                </c:pt>
                <c:pt idx="4">
                  <c:v>2009-2011</c:v>
                </c:pt>
                <c:pt idx="5">
                  <c:v>2012-2014</c:v>
                </c:pt>
                <c:pt idx="6">
                  <c:v>2015-2018</c:v>
                </c:pt>
                <c:pt idx="7">
                  <c:v>2019-2021</c:v>
                </c:pt>
                <c:pt idx="8">
                  <c:v>2022-2023</c:v>
                </c:pt>
              </c:strCache>
            </c:strRef>
          </c:cat>
          <c:val>
            <c:numRef>
              <c:f>Fig1B!$Q$8:$Y$8</c:f>
              <c:numCache>
                <c:formatCode>General</c:formatCode>
                <c:ptCount val="9"/>
                <c:pt idx="0">
                  <c:v>15.8</c:v>
                </c:pt>
                <c:pt idx="1">
                  <c:v>13.8</c:v>
                </c:pt>
                <c:pt idx="2">
                  <c:v>12.1</c:v>
                </c:pt>
                <c:pt idx="3">
                  <c:v>9.5</c:v>
                </c:pt>
                <c:pt idx="4">
                  <c:v>9</c:v>
                </c:pt>
                <c:pt idx="5">
                  <c:v>7.3</c:v>
                </c:pt>
                <c:pt idx="6" formatCode="0.0">
                  <c:v>7.1</c:v>
                </c:pt>
                <c:pt idx="7" formatCode="0.0">
                  <c:v>5.5</c:v>
                </c:pt>
                <c:pt idx="8" formatCode="0.0">
                  <c:v>5.0999999999999996</c:v>
                </c:pt>
              </c:numCache>
            </c:numRef>
          </c:val>
          <c:smooth val="0"/>
          <c:extLst>
            <c:ext xmlns:c16="http://schemas.microsoft.com/office/drawing/2014/chart" uri="{C3380CC4-5D6E-409C-BE32-E72D297353CC}">
              <c16:uniqueId val="{0000000B-214E-4B88-8F33-0D4573B509E2}"/>
            </c:ext>
          </c:extLst>
        </c:ser>
        <c:ser>
          <c:idx val="4"/>
          <c:order val="4"/>
          <c:tx>
            <c:strRef>
              <c:f>Fig1B!$P$9</c:f>
              <c:strCache>
                <c:ptCount val="1"/>
                <c:pt idx="0">
                  <c:v>White Male</c:v>
                </c:pt>
              </c:strCache>
            </c:strRef>
          </c:tx>
          <c:spPr>
            <a:ln w="28575" cap="rnd">
              <a:solidFill>
                <a:schemeClr val="accent3">
                  <a:lumMod val="60000"/>
                </a:schemeClr>
              </a:solidFill>
              <a:round/>
            </a:ln>
            <a:effectLst/>
          </c:spPr>
          <c:marker>
            <c:symbol val="none"/>
          </c:marker>
          <c:dPt>
            <c:idx val="7"/>
            <c:marker>
              <c:symbol val="none"/>
            </c:marker>
            <c:bubble3D val="0"/>
            <c:spPr>
              <a:ln w="28575" cap="rnd">
                <a:noFill/>
                <a:round/>
              </a:ln>
              <a:effectLst/>
            </c:spPr>
            <c:extLst>
              <c:ext xmlns:c16="http://schemas.microsoft.com/office/drawing/2014/chart" uri="{C3380CC4-5D6E-409C-BE32-E72D297353CC}">
                <c16:uniqueId val="{0000000D-214E-4B88-8F33-0D4573B509E2}"/>
              </c:ext>
            </c:extLst>
          </c:dPt>
          <c:cat>
            <c:strRef>
              <c:f>Fig1B!$Q$4:$Y$4</c:f>
              <c:strCache>
                <c:ptCount val="9"/>
                <c:pt idx="0">
                  <c:v>1990-1992</c:v>
                </c:pt>
                <c:pt idx="1">
                  <c:v>1993-1995</c:v>
                </c:pt>
                <c:pt idx="2">
                  <c:v>1999-2001</c:v>
                </c:pt>
                <c:pt idx="3">
                  <c:v>2006-2008</c:v>
                </c:pt>
                <c:pt idx="4">
                  <c:v>2009-2011</c:v>
                </c:pt>
                <c:pt idx="5">
                  <c:v>2012-2014</c:v>
                </c:pt>
                <c:pt idx="6">
                  <c:v>2015-2018</c:v>
                </c:pt>
                <c:pt idx="7">
                  <c:v>2019-2021</c:v>
                </c:pt>
                <c:pt idx="8">
                  <c:v>2022-2023</c:v>
                </c:pt>
              </c:strCache>
            </c:strRef>
          </c:cat>
          <c:val>
            <c:numRef>
              <c:f>Fig1B!$Q$9:$Y$9</c:f>
              <c:numCache>
                <c:formatCode>General</c:formatCode>
                <c:ptCount val="9"/>
                <c:pt idx="0">
                  <c:v>27.7</c:v>
                </c:pt>
                <c:pt idx="1">
                  <c:v>27.2</c:v>
                </c:pt>
                <c:pt idx="2">
                  <c:v>25.5</c:v>
                </c:pt>
                <c:pt idx="3">
                  <c:v>24</c:v>
                </c:pt>
                <c:pt idx="4">
                  <c:v>23.5</c:v>
                </c:pt>
                <c:pt idx="5">
                  <c:v>21.3</c:v>
                </c:pt>
                <c:pt idx="6" formatCode="0.0">
                  <c:v>17.600000000000001</c:v>
                </c:pt>
                <c:pt idx="7" formatCode="0.0">
                  <c:v>14.9</c:v>
                </c:pt>
                <c:pt idx="8" formatCode="0.0">
                  <c:v>13.5</c:v>
                </c:pt>
              </c:numCache>
            </c:numRef>
          </c:val>
          <c:smooth val="0"/>
          <c:extLst>
            <c:ext xmlns:c16="http://schemas.microsoft.com/office/drawing/2014/chart" uri="{C3380CC4-5D6E-409C-BE32-E72D297353CC}">
              <c16:uniqueId val="{0000000E-214E-4B88-8F33-0D4573B509E2}"/>
            </c:ext>
          </c:extLst>
        </c:ser>
        <c:ser>
          <c:idx val="5"/>
          <c:order val="5"/>
          <c:tx>
            <c:strRef>
              <c:f>Fig1B!$P$10</c:f>
              <c:strCache>
                <c:ptCount val="1"/>
                <c:pt idx="0">
                  <c:v>White Female</c:v>
                </c:pt>
              </c:strCache>
            </c:strRef>
          </c:tx>
          <c:spPr>
            <a:ln w="28575" cap="rnd">
              <a:solidFill>
                <a:schemeClr val="accent5">
                  <a:lumMod val="60000"/>
                </a:schemeClr>
              </a:solidFill>
              <a:round/>
            </a:ln>
            <a:effectLst/>
          </c:spPr>
          <c:marker>
            <c:symbol val="none"/>
          </c:marker>
          <c:dPt>
            <c:idx val="7"/>
            <c:marker>
              <c:symbol val="none"/>
            </c:marker>
            <c:bubble3D val="0"/>
            <c:spPr>
              <a:ln w="28575" cap="rnd">
                <a:noFill/>
                <a:round/>
              </a:ln>
              <a:effectLst/>
            </c:spPr>
            <c:extLst>
              <c:ext xmlns:c16="http://schemas.microsoft.com/office/drawing/2014/chart" uri="{C3380CC4-5D6E-409C-BE32-E72D297353CC}">
                <c16:uniqueId val="{00000010-214E-4B88-8F33-0D4573B509E2}"/>
              </c:ext>
            </c:extLst>
          </c:dPt>
          <c:cat>
            <c:strRef>
              <c:f>Fig1B!$Q$4:$Y$4</c:f>
              <c:strCache>
                <c:ptCount val="9"/>
                <c:pt idx="0">
                  <c:v>1990-1992</c:v>
                </c:pt>
                <c:pt idx="1">
                  <c:v>1993-1995</c:v>
                </c:pt>
                <c:pt idx="2">
                  <c:v>1999-2001</c:v>
                </c:pt>
                <c:pt idx="3">
                  <c:v>2006-2008</c:v>
                </c:pt>
                <c:pt idx="4">
                  <c:v>2009-2011</c:v>
                </c:pt>
                <c:pt idx="5">
                  <c:v>2012-2014</c:v>
                </c:pt>
                <c:pt idx="6">
                  <c:v>2015-2018</c:v>
                </c:pt>
                <c:pt idx="7">
                  <c:v>2019-2021</c:v>
                </c:pt>
                <c:pt idx="8">
                  <c:v>2022-2023</c:v>
                </c:pt>
              </c:strCache>
            </c:strRef>
          </c:cat>
          <c:val>
            <c:numRef>
              <c:f>Fig1B!$Q$10:$Y$10</c:f>
              <c:numCache>
                <c:formatCode>General</c:formatCode>
                <c:ptCount val="9"/>
                <c:pt idx="0">
                  <c:v>25.2</c:v>
                </c:pt>
                <c:pt idx="1">
                  <c:v>24.7</c:v>
                </c:pt>
                <c:pt idx="2">
                  <c:v>23.5</c:v>
                </c:pt>
                <c:pt idx="3">
                  <c:v>20.9</c:v>
                </c:pt>
                <c:pt idx="4">
                  <c:v>20.3</c:v>
                </c:pt>
                <c:pt idx="5">
                  <c:v>18.7</c:v>
                </c:pt>
                <c:pt idx="6" formatCode="0.0">
                  <c:v>15.6</c:v>
                </c:pt>
                <c:pt idx="7" formatCode="0.0">
                  <c:v>13.8</c:v>
                </c:pt>
                <c:pt idx="8" formatCode="0.0">
                  <c:v>11.9</c:v>
                </c:pt>
              </c:numCache>
            </c:numRef>
          </c:val>
          <c:smooth val="0"/>
          <c:extLst>
            <c:ext xmlns:c16="http://schemas.microsoft.com/office/drawing/2014/chart" uri="{C3380CC4-5D6E-409C-BE32-E72D297353CC}">
              <c16:uniqueId val="{00000011-214E-4B88-8F33-0D4573B509E2}"/>
            </c:ext>
          </c:extLst>
        </c:ser>
        <c:dLbls>
          <c:showLegendKey val="0"/>
          <c:showVal val="0"/>
          <c:showCatName val="0"/>
          <c:showSerName val="0"/>
          <c:showPercent val="0"/>
          <c:showBubbleSize val="0"/>
        </c:dLbls>
        <c:smooth val="0"/>
        <c:axId val="1063303192"/>
        <c:axId val="1063301880"/>
      </c:lineChart>
      <c:catAx>
        <c:axId val="1063303192"/>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63301880"/>
        <c:crosses val="autoZero"/>
        <c:auto val="1"/>
        <c:lblAlgn val="ctr"/>
        <c:lblOffset val="100"/>
        <c:noMultiLvlLbl val="0"/>
      </c:catAx>
      <c:valAx>
        <c:axId val="1063301880"/>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63303192"/>
        <c:crosses val="autoZero"/>
        <c:crossBetween val="between"/>
      </c:valAx>
      <c:spPr>
        <a:noFill/>
        <a:ln>
          <a:noFill/>
        </a:ln>
        <a:effectLst/>
      </c:spPr>
    </c:plotArea>
    <c:legend>
      <c:legendPos val="t"/>
      <c:layout>
        <c:manualLayout>
          <c:xMode val="edge"/>
          <c:yMode val="edge"/>
          <c:x val="0.10316303096802602"/>
          <c:y val="1.5290519877675841E-2"/>
          <c:w val="0.83787591310122378"/>
          <c:h val="9.474786852623813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sz="11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#6'!$A$7</c:f>
              <c:strCache>
                <c:ptCount val="1"/>
                <c:pt idx="0">
                  <c:v>No high school diploma</c:v>
                </c:pt>
              </c:strCache>
            </c:strRef>
          </c:tx>
          <c:spPr>
            <a:solidFill>
              <a:schemeClr val="accent3">
                <a:lumMod val="50000"/>
              </a:schemeClr>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#6'!$B$6:$D$6</c:f>
              <c:strCache>
                <c:ptCount val="3"/>
                <c:pt idx="0">
                  <c:v>Males</c:v>
                </c:pt>
                <c:pt idx="1">
                  <c:v>Females</c:v>
                </c:pt>
                <c:pt idx="2">
                  <c:v>Overall</c:v>
                </c:pt>
              </c:strCache>
            </c:strRef>
          </c:cat>
          <c:val>
            <c:numRef>
              <c:f>'Slide #6'!$B$7:$D$7</c:f>
              <c:numCache>
                <c:formatCode>General</c:formatCode>
                <c:ptCount val="3"/>
                <c:pt idx="0">
                  <c:v>27</c:v>
                </c:pt>
                <c:pt idx="1">
                  <c:v>16</c:v>
                </c:pt>
                <c:pt idx="2">
                  <c:v>22</c:v>
                </c:pt>
              </c:numCache>
            </c:numRef>
          </c:val>
          <c:extLst>
            <c:ext xmlns:c16="http://schemas.microsoft.com/office/drawing/2014/chart" uri="{C3380CC4-5D6E-409C-BE32-E72D297353CC}">
              <c16:uniqueId val="{00000000-C911-4E9D-8B54-72B152DFCA77}"/>
            </c:ext>
          </c:extLst>
        </c:ser>
        <c:ser>
          <c:idx val="1"/>
          <c:order val="1"/>
          <c:tx>
            <c:strRef>
              <c:f>'Slide #6'!$A$8</c:f>
              <c:strCache>
                <c:ptCount val="1"/>
                <c:pt idx="0">
                  <c:v>GED</c:v>
                </c:pt>
              </c:strCache>
            </c:strRef>
          </c:tx>
          <c:spPr>
            <a:solidFill>
              <a:srgbClr val="31859C"/>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#6'!$B$6:$D$6</c:f>
              <c:strCache>
                <c:ptCount val="3"/>
                <c:pt idx="0">
                  <c:v>Males</c:v>
                </c:pt>
                <c:pt idx="1">
                  <c:v>Females</c:v>
                </c:pt>
                <c:pt idx="2">
                  <c:v>Overall</c:v>
                </c:pt>
              </c:strCache>
            </c:strRef>
          </c:cat>
          <c:val>
            <c:numRef>
              <c:f>'Slide #6'!$B$8:$D$8</c:f>
              <c:numCache>
                <c:formatCode>General</c:formatCode>
                <c:ptCount val="3"/>
                <c:pt idx="0">
                  <c:v>32</c:v>
                </c:pt>
                <c:pt idx="1">
                  <c:v>30</c:v>
                </c:pt>
                <c:pt idx="2">
                  <c:v>31</c:v>
                </c:pt>
              </c:numCache>
            </c:numRef>
          </c:val>
          <c:extLst>
            <c:ext xmlns:c16="http://schemas.microsoft.com/office/drawing/2014/chart" uri="{C3380CC4-5D6E-409C-BE32-E72D297353CC}">
              <c16:uniqueId val="{00000001-C911-4E9D-8B54-72B152DFCA77}"/>
            </c:ext>
          </c:extLst>
        </c:ser>
        <c:ser>
          <c:idx val="2"/>
          <c:order val="2"/>
          <c:tx>
            <c:strRef>
              <c:f>'Slide #6'!$A$9</c:f>
              <c:strCache>
                <c:ptCount val="1"/>
                <c:pt idx="0">
                  <c:v>High school diploma</c:v>
                </c:pt>
              </c:strCache>
            </c:strRef>
          </c:tx>
          <c:spPr>
            <a:solidFill>
              <a:srgbClr val="73BED3"/>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#6'!$B$6:$D$6</c:f>
              <c:strCache>
                <c:ptCount val="3"/>
                <c:pt idx="0">
                  <c:v>Males</c:v>
                </c:pt>
                <c:pt idx="1">
                  <c:v>Females</c:v>
                </c:pt>
                <c:pt idx="2">
                  <c:v>Overall</c:v>
                </c:pt>
              </c:strCache>
            </c:strRef>
          </c:cat>
          <c:val>
            <c:numRef>
              <c:f>'Slide #6'!$B$9:$D$9</c:f>
              <c:numCache>
                <c:formatCode>General</c:formatCode>
                <c:ptCount val="3"/>
                <c:pt idx="0">
                  <c:v>19</c:v>
                </c:pt>
                <c:pt idx="1">
                  <c:v>13</c:v>
                </c:pt>
                <c:pt idx="2">
                  <c:v>16</c:v>
                </c:pt>
              </c:numCache>
            </c:numRef>
          </c:val>
          <c:extLst>
            <c:ext xmlns:c16="http://schemas.microsoft.com/office/drawing/2014/chart" uri="{C3380CC4-5D6E-409C-BE32-E72D297353CC}">
              <c16:uniqueId val="{00000002-C911-4E9D-8B54-72B152DFCA77}"/>
            </c:ext>
          </c:extLst>
        </c:ser>
        <c:ser>
          <c:idx val="3"/>
          <c:order val="3"/>
          <c:tx>
            <c:strRef>
              <c:f>'Slide #6'!$A$10</c:f>
              <c:strCache>
                <c:ptCount val="1"/>
                <c:pt idx="0">
                  <c:v>Some college</c:v>
                </c:pt>
              </c:strCache>
            </c:strRef>
          </c:tx>
          <c:spPr>
            <a:solidFill>
              <a:srgbClr val="C5E5ED"/>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#6'!$B$6:$D$6</c:f>
              <c:strCache>
                <c:ptCount val="3"/>
                <c:pt idx="0">
                  <c:v>Males</c:v>
                </c:pt>
                <c:pt idx="1">
                  <c:v>Females</c:v>
                </c:pt>
                <c:pt idx="2">
                  <c:v>Overall</c:v>
                </c:pt>
              </c:strCache>
            </c:strRef>
          </c:cat>
          <c:val>
            <c:numRef>
              <c:f>'Slide #6'!$B$10:$D$10</c:f>
              <c:numCache>
                <c:formatCode>General</c:formatCode>
                <c:ptCount val="3"/>
                <c:pt idx="0">
                  <c:v>15</c:v>
                </c:pt>
                <c:pt idx="1">
                  <c:v>13</c:v>
                </c:pt>
                <c:pt idx="2">
                  <c:v>14</c:v>
                </c:pt>
              </c:numCache>
            </c:numRef>
          </c:val>
          <c:extLst>
            <c:ext xmlns:c16="http://schemas.microsoft.com/office/drawing/2014/chart" uri="{C3380CC4-5D6E-409C-BE32-E72D297353CC}">
              <c16:uniqueId val="{00000003-C911-4E9D-8B54-72B152DFCA77}"/>
            </c:ext>
          </c:extLst>
        </c:ser>
        <c:ser>
          <c:idx val="4"/>
          <c:order val="4"/>
          <c:tx>
            <c:strRef>
              <c:f>'Slide #6'!$A$11</c:f>
              <c:strCache>
                <c:ptCount val="1"/>
                <c:pt idx="0">
                  <c:v>Undergraduate degree</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#6'!$B$6:$D$6</c:f>
              <c:strCache>
                <c:ptCount val="3"/>
                <c:pt idx="0">
                  <c:v>Males</c:v>
                </c:pt>
                <c:pt idx="1">
                  <c:v>Females</c:v>
                </c:pt>
                <c:pt idx="2">
                  <c:v>Overall</c:v>
                </c:pt>
              </c:strCache>
            </c:strRef>
          </c:cat>
          <c:val>
            <c:numRef>
              <c:f>'Slide #6'!$B$11:$D$11</c:f>
              <c:numCache>
                <c:formatCode>General</c:formatCode>
                <c:ptCount val="3"/>
                <c:pt idx="0">
                  <c:v>6</c:v>
                </c:pt>
                <c:pt idx="1">
                  <c:v>5</c:v>
                </c:pt>
                <c:pt idx="2">
                  <c:v>6</c:v>
                </c:pt>
              </c:numCache>
            </c:numRef>
          </c:val>
          <c:extLst>
            <c:ext xmlns:c16="http://schemas.microsoft.com/office/drawing/2014/chart" uri="{C3380CC4-5D6E-409C-BE32-E72D297353CC}">
              <c16:uniqueId val="{00000004-C911-4E9D-8B54-72B152DFCA77}"/>
            </c:ext>
          </c:extLst>
        </c:ser>
        <c:ser>
          <c:idx val="5"/>
          <c:order val="5"/>
          <c:tx>
            <c:strRef>
              <c:f>'Slide #6'!$A$12</c:f>
              <c:strCache>
                <c:ptCount val="1"/>
                <c:pt idx="0">
                  <c:v>Graduate degree</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#6'!$B$6:$D$6</c:f>
              <c:strCache>
                <c:ptCount val="3"/>
                <c:pt idx="0">
                  <c:v>Males</c:v>
                </c:pt>
                <c:pt idx="1">
                  <c:v>Females</c:v>
                </c:pt>
                <c:pt idx="2">
                  <c:v>Overall</c:v>
                </c:pt>
              </c:strCache>
            </c:strRef>
          </c:cat>
          <c:val>
            <c:numRef>
              <c:f>'Slide #6'!$B$12:$D$12</c:f>
              <c:numCache>
                <c:formatCode>General</c:formatCode>
                <c:ptCount val="3"/>
                <c:pt idx="0">
                  <c:v>4</c:v>
                </c:pt>
                <c:pt idx="1">
                  <c:v>2</c:v>
                </c:pt>
                <c:pt idx="2">
                  <c:v>3</c:v>
                </c:pt>
              </c:numCache>
            </c:numRef>
          </c:val>
          <c:extLst>
            <c:ext xmlns:c16="http://schemas.microsoft.com/office/drawing/2014/chart" uri="{C3380CC4-5D6E-409C-BE32-E72D297353CC}">
              <c16:uniqueId val="{00000005-C911-4E9D-8B54-72B152DFCA77}"/>
            </c:ext>
          </c:extLst>
        </c:ser>
        <c:dLbls>
          <c:dLblPos val="outEnd"/>
          <c:showLegendKey val="0"/>
          <c:showVal val="1"/>
          <c:showCatName val="0"/>
          <c:showSerName val="0"/>
          <c:showPercent val="0"/>
          <c:showBubbleSize val="0"/>
        </c:dLbls>
        <c:gapWidth val="219"/>
        <c:overlap val="-27"/>
        <c:axId val="870994848"/>
        <c:axId val="870996768"/>
      </c:barChart>
      <c:catAx>
        <c:axId val="870994848"/>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70996768"/>
        <c:crosses val="autoZero"/>
        <c:auto val="1"/>
        <c:lblAlgn val="ctr"/>
        <c:lblOffset val="100"/>
        <c:noMultiLvlLbl val="0"/>
      </c:catAx>
      <c:valAx>
        <c:axId val="870996768"/>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709948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sz="11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0095947762627235E-2"/>
          <c:y val="0.16403789207179392"/>
          <c:w val="0.89039185711542157"/>
          <c:h val="0.57334526677167363"/>
        </c:manualLayout>
      </c:layout>
      <c:lineChart>
        <c:grouping val="standard"/>
        <c:varyColors val="0"/>
        <c:ser>
          <c:idx val="0"/>
          <c:order val="0"/>
          <c:tx>
            <c:strRef>
              <c:f>Fig1C!$N$14</c:f>
              <c:strCache>
                <c:ptCount val="1"/>
                <c:pt idx="0">
                  <c:v>White</c:v>
                </c:pt>
              </c:strCache>
            </c:strRef>
          </c:tx>
          <c:spPr>
            <a:ln w="28575" cap="rnd">
              <a:solidFill>
                <a:schemeClr val="accent3">
                  <a:lumMod val="50000"/>
                </a:schemeClr>
              </a:solidFill>
              <a:round/>
            </a:ln>
            <a:effectLst/>
          </c:spPr>
          <c:marker>
            <c:symbol val="none"/>
          </c:marker>
          <c:cat>
            <c:multiLvlStrRef>
              <c:f>Fig1C!$O$12:$BF$13</c:f>
              <c:multiLvlStrCache>
                <c:ptCount val="44"/>
                <c:lvl>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pt idx="27">
                    <c:v>2023</c:v>
                  </c:pt>
                  <c:pt idx="28">
                    <c:v>2024</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pt idx="42">
                    <c:v>2023</c:v>
                  </c:pt>
                  <c:pt idx="43">
                    <c:v>2024</c:v>
                  </c:pt>
                </c:lvl>
                <c:lvl>
                  <c:pt idx="0">
                    <c:v>Cigarettes</c:v>
                  </c:pt>
                  <c:pt idx="15">
                    <c:v>Cigars</c:v>
                  </c:pt>
                  <c:pt idx="30">
                    <c:v>E-cigarettes</c:v>
                  </c:pt>
                </c:lvl>
              </c:multiLvlStrCache>
            </c:multiLvlStrRef>
          </c:cat>
          <c:val>
            <c:numRef>
              <c:f>Fig1C!$O$14:$BF$14</c:f>
              <c:numCache>
                <c:formatCode>General</c:formatCode>
                <c:ptCount val="44"/>
                <c:pt idx="0">
                  <c:v>17.600000000000001</c:v>
                </c:pt>
                <c:pt idx="1">
                  <c:v>15.4</c:v>
                </c:pt>
                <c:pt idx="2">
                  <c:v>14</c:v>
                </c:pt>
                <c:pt idx="3">
                  <c:v>10.8</c:v>
                </c:pt>
                <c:pt idx="4">
                  <c:v>10.199999999999999</c:v>
                </c:pt>
                <c:pt idx="5">
                  <c:v>9.9</c:v>
                </c:pt>
                <c:pt idx="6">
                  <c:v>9.5</c:v>
                </c:pt>
                <c:pt idx="7">
                  <c:v>9.9</c:v>
                </c:pt>
                <c:pt idx="8">
                  <c:v>7.1</c:v>
                </c:pt>
                <c:pt idx="9">
                  <c:v>5.3</c:v>
                </c:pt>
                <c:pt idx="10">
                  <c:v>2.2000000000000002</c:v>
                </c:pt>
                <c:pt idx="11">
                  <c:v>2.4</c:v>
                </c:pt>
                <c:pt idx="12">
                  <c:v>2.2000000000000002</c:v>
                </c:pt>
                <c:pt idx="13">
                  <c:v>1.9</c:v>
                </c:pt>
                <c:pt idx="15">
                  <c:v>12.1</c:v>
                </c:pt>
                <c:pt idx="16">
                  <c:v>12.2</c:v>
                </c:pt>
                <c:pt idx="17">
                  <c:v>11.4</c:v>
                </c:pt>
                <c:pt idx="18">
                  <c:v>8.3000000000000007</c:v>
                </c:pt>
                <c:pt idx="19">
                  <c:v>8.4</c:v>
                </c:pt>
                <c:pt idx="20">
                  <c:v>7.9</c:v>
                </c:pt>
                <c:pt idx="21">
                  <c:v>8.4</c:v>
                </c:pt>
                <c:pt idx="22">
                  <c:v>7.8</c:v>
                </c:pt>
                <c:pt idx="23">
                  <c:v>7.6</c:v>
                </c:pt>
                <c:pt idx="24">
                  <c:v>4.2</c:v>
                </c:pt>
                <c:pt idx="25">
                  <c:v>2.1</c:v>
                </c:pt>
                <c:pt idx="26">
                  <c:v>2.8</c:v>
                </c:pt>
                <c:pt idx="27">
                  <c:v>1.4</c:v>
                </c:pt>
                <c:pt idx="28">
                  <c:v>1.3</c:v>
                </c:pt>
                <c:pt idx="30">
                  <c:v>1.8</c:v>
                </c:pt>
                <c:pt idx="31">
                  <c:v>3.4</c:v>
                </c:pt>
                <c:pt idx="32">
                  <c:v>4.8</c:v>
                </c:pt>
                <c:pt idx="33">
                  <c:v>15.3</c:v>
                </c:pt>
                <c:pt idx="34">
                  <c:v>17.2</c:v>
                </c:pt>
                <c:pt idx="35">
                  <c:v>13.7</c:v>
                </c:pt>
                <c:pt idx="36">
                  <c:v>14.2</c:v>
                </c:pt>
                <c:pt idx="37">
                  <c:v>26.8</c:v>
                </c:pt>
                <c:pt idx="38">
                  <c:v>32.4</c:v>
                </c:pt>
                <c:pt idx="39">
                  <c:v>23.2</c:v>
                </c:pt>
                <c:pt idx="40">
                  <c:v>14.5</c:v>
                </c:pt>
                <c:pt idx="41">
                  <c:v>16.899999999999999</c:v>
                </c:pt>
                <c:pt idx="42">
                  <c:v>11.3</c:v>
                </c:pt>
                <c:pt idx="43">
                  <c:v>8.1</c:v>
                </c:pt>
              </c:numCache>
            </c:numRef>
          </c:val>
          <c:smooth val="0"/>
          <c:extLst>
            <c:ext xmlns:c16="http://schemas.microsoft.com/office/drawing/2014/chart" uri="{C3380CC4-5D6E-409C-BE32-E72D297353CC}">
              <c16:uniqueId val="{00000000-ECFF-492E-8B7B-85C4BC5EC0CB}"/>
            </c:ext>
          </c:extLst>
        </c:ser>
        <c:ser>
          <c:idx val="1"/>
          <c:order val="1"/>
          <c:tx>
            <c:strRef>
              <c:f>Fig1C!$N$15</c:f>
              <c:strCache>
                <c:ptCount val="1"/>
                <c:pt idx="0">
                  <c:v>Black</c:v>
                </c:pt>
              </c:strCache>
            </c:strRef>
          </c:tx>
          <c:spPr>
            <a:ln w="28575" cap="rnd">
              <a:solidFill>
                <a:schemeClr val="accent5"/>
              </a:solidFill>
              <a:round/>
            </a:ln>
            <a:effectLst/>
          </c:spPr>
          <c:marker>
            <c:symbol val="none"/>
          </c:marker>
          <c:dPt>
            <c:idx val="9"/>
            <c:marker>
              <c:symbol val="dot"/>
              <c:size val="4"/>
              <c:spPr>
                <a:solidFill>
                  <a:schemeClr val="accent5"/>
                </a:solidFill>
                <a:ln w="9525">
                  <a:solidFill>
                    <a:schemeClr val="accent5"/>
                  </a:solidFill>
                </a:ln>
                <a:effectLst/>
              </c:spPr>
            </c:marker>
            <c:bubble3D val="0"/>
            <c:spPr>
              <a:ln w="28575" cap="rnd">
                <a:solidFill>
                  <a:schemeClr val="accent5"/>
                </a:solidFill>
                <a:round/>
              </a:ln>
              <a:effectLst/>
            </c:spPr>
            <c:extLst>
              <c:ext xmlns:c16="http://schemas.microsoft.com/office/drawing/2014/chart" uri="{C3380CC4-5D6E-409C-BE32-E72D297353CC}">
                <c16:uniqueId val="{00000002-ECFF-492E-8B7B-85C4BC5EC0CB}"/>
              </c:ext>
            </c:extLst>
          </c:dPt>
          <c:cat>
            <c:multiLvlStrRef>
              <c:f>Fig1C!$O$12:$BF$13</c:f>
              <c:multiLvlStrCache>
                <c:ptCount val="44"/>
                <c:lvl>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pt idx="27">
                    <c:v>2023</c:v>
                  </c:pt>
                  <c:pt idx="28">
                    <c:v>2024</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pt idx="42">
                    <c:v>2023</c:v>
                  </c:pt>
                  <c:pt idx="43">
                    <c:v>2024</c:v>
                  </c:pt>
                </c:lvl>
                <c:lvl>
                  <c:pt idx="0">
                    <c:v>Cigarettes</c:v>
                  </c:pt>
                  <c:pt idx="15">
                    <c:v>Cigars</c:v>
                  </c:pt>
                  <c:pt idx="30">
                    <c:v>E-cigarettes</c:v>
                  </c:pt>
                </c:lvl>
              </c:multiLvlStrCache>
            </c:multiLvlStrRef>
          </c:cat>
          <c:val>
            <c:numRef>
              <c:f>Fig1C!$O$15:$BF$15</c:f>
              <c:numCache>
                <c:formatCode>General</c:formatCode>
                <c:ptCount val="44"/>
                <c:pt idx="0">
                  <c:v>10.6</c:v>
                </c:pt>
                <c:pt idx="1">
                  <c:v>9.6</c:v>
                </c:pt>
                <c:pt idx="2">
                  <c:v>9</c:v>
                </c:pt>
                <c:pt idx="3">
                  <c:v>4.5</c:v>
                </c:pt>
                <c:pt idx="4">
                  <c:v>5.7</c:v>
                </c:pt>
                <c:pt idx="5">
                  <c:v>3.9</c:v>
                </c:pt>
                <c:pt idx="6">
                  <c:v>2.8</c:v>
                </c:pt>
                <c:pt idx="7">
                  <c:v>3.2</c:v>
                </c:pt>
                <c:pt idx="9">
                  <c:v>2.8</c:v>
                </c:pt>
                <c:pt idx="15">
                  <c:v>11.7</c:v>
                </c:pt>
                <c:pt idx="16">
                  <c:v>16.7</c:v>
                </c:pt>
                <c:pt idx="17">
                  <c:v>14.7</c:v>
                </c:pt>
                <c:pt idx="18">
                  <c:v>8.8000000000000007</c:v>
                </c:pt>
                <c:pt idx="19">
                  <c:v>12.8</c:v>
                </c:pt>
                <c:pt idx="20">
                  <c:v>9.5</c:v>
                </c:pt>
                <c:pt idx="21">
                  <c:v>7.8</c:v>
                </c:pt>
                <c:pt idx="22">
                  <c:v>9.1999999999999993</c:v>
                </c:pt>
                <c:pt idx="23">
                  <c:v>12.3</c:v>
                </c:pt>
                <c:pt idx="24">
                  <c:v>9.1999999999999993</c:v>
                </c:pt>
                <c:pt idx="25">
                  <c:v>4.4000000000000004</c:v>
                </c:pt>
                <c:pt idx="26">
                  <c:v>4.4000000000000004</c:v>
                </c:pt>
                <c:pt idx="27">
                  <c:v>1.9</c:v>
                </c:pt>
                <c:pt idx="28">
                  <c:v>2.7</c:v>
                </c:pt>
                <c:pt idx="30">
                  <c:v>0.8</c:v>
                </c:pt>
                <c:pt idx="31">
                  <c:v>1.1000000000000001</c:v>
                </c:pt>
                <c:pt idx="32">
                  <c:v>2.7</c:v>
                </c:pt>
                <c:pt idx="33">
                  <c:v>5.6</c:v>
                </c:pt>
                <c:pt idx="34">
                  <c:v>8.9</c:v>
                </c:pt>
                <c:pt idx="35">
                  <c:v>6.2</c:v>
                </c:pt>
                <c:pt idx="36">
                  <c:v>4.9000000000000004</c:v>
                </c:pt>
                <c:pt idx="37">
                  <c:v>7.5</c:v>
                </c:pt>
                <c:pt idx="38">
                  <c:v>17.7</c:v>
                </c:pt>
                <c:pt idx="39">
                  <c:v>9.1</c:v>
                </c:pt>
                <c:pt idx="40">
                  <c:v>5.9</c:v>
                </c:pt>
                <c:pt idx="41">
                  <c:v>11.1</c:v>
                </c:pt>
                <c:pt idx="42">
                  <c:v>5.6</c:v>
                </c:pt>
                <c:pt idx="43">
                  <c:v>8.4</c:v>
                </c:pt>
              </c:numCache>
            </c:numRef>
          </c:val>
          <c:smooth val="0"/>
          <c:extLst>
            <c:ext xmlns:c16="http://schemas.microsoft.com/office/drawing/2014/chart" uri="{C3380CC4-5D6E-409C-BE32-E72D297353CC}">
              <c16:uniqueId val="{00000003-ECFF-492E-8B7B-85C4BC5EC0CB}"/>
            </c:ext>
          </c:extLst>
        </c:ser>
        <c:ser>
          <c:idx val="2"/>
          <c:order val="2"/>
          <c:tx>
            <c:strRef>
              <c:f>Fig1C!$N$16</c:f>
              <c:strCache>
                <c:ptCount val="1"/>
                <c:pt idx="0">
                  <c:v>Hispanic</c:v>
                </c:pt>
              </c:strCache>
            </c:strRef>
          </c:tx>
          <c:spPr>
            <a:ln w="28575" cap="rnd">
              <a:solidFill>
                <a:schemeClr val="accent5">
                  <a:tint val="65000"/>
                </a:schemeClr>
              </a:solidFill>
              <a:round/>
            </a:ln>
            <a:effectLst/>
          </c:spPr>
          <c:marker>
            <c:symbol val="none"/>
          </c:marker>
          <c:cat>
            <c:multiLvlStrRef>
              <c:f>Fig1C!$O$12:$BF$13</c:f>
              <c:multiLvlStrCache>
                <c:ptCount val="44"/>
                <c:lvl>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pt idx="27">
                    <c:v>2023</c:v>
                  </c:pt>
                  <c:pt idx="28">
                    <c:v>2024</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pt idx="42">
                    <c:v>2023</c:v>
                  </c:pt>
                  <c:pt idx="43">
                    <c:v>2024</c:v>
                  </c:pt>
                </c:lvl>
                <c:lvl>
                  <c:pt idx="0">
                    <c:v>Cigarettes</c:v>
                  </c:pt>
                  <c:pt idx="15">
                    <c:v>Cigars</c:v>
                  </c:pt>
                  <c:pt idx="30">
                    <c:v>E-cigarettes</c:v>
                  </c:pt>
                </c:lvl>
              </c:multiLvlStrCache>
            </c:multiLvlStrRef>
          </c:cat>
          <c:val>
            <c:numRef>
              <c:f>Fig1C!$O$16:$BF$16</c:f>
              <c:numCache>
                <c:formatCode>General</c:formatCode>
                <c:ptCount val="44"/>
                <c:pt idx="0">
                  <c:v>15.8</c:v>
                </c:pt>
                <c:pt idx="1">
                  <c:v>14.3</c:v>
                </c:pt>
                <c:pt idx="2">
                  <c:v>13.4</c:v>
                </c:pt>
                <c:pt idx="3">
                  <c:v>8.8000000000000007</c:v>
                </c:pt>
                <c:pt idx="4">
                  <c:v>9</c:v>
                </c:pt>
                <c:pt idx="5">
                  <c:v>6.4</c:v>
                </c:pt>
                <c:pt idx="6">
                  <c:v>6.2</c:v>
                </c:pt>
                <c:pt idx="7">
                  <c:v>7.2</c:v>
                </c:pt>
                <c:pt idx="8">
                  <c:v>3.8</c:v>
                </c:pt>
                <c:pt idx="9">
                  <c:v>4.5999999999999996</c:v>
                </c:pt>
                <c:pt idx="10">
                  <c:v>1.6</c:v>
                </c:pt>
                <c:pt idx="11">
                  <c:v>2</c:v>
                </c:pt>
                <c:pt idx="12">
                  <c:v>2.2000000000000002</c:v>
                </c:pt>
                <c:pt idx="13">
                  <c:v>1.7</c:v>
                </c:pt>
                <c:pt idx="15">
                  <c:v>11.3</c:v>
                </c:pt>
                <c:pt idx="16">
                  <c:v>12.4</c:v>
                </c:pt>
                <c:pt idx="17">
                  <c:v>12.1</c:v>
                </c:pt>
                <c:pt idx="18">
                  <c:v>8</c:v>
                </c:pt>
                <c:pt idx="19">
                  <c:v>7.3</c:v>
                </c:pt>
                <c:pt idx="20">
                  <c:v>7.2</c:v>
                </c:pt>
                <c:pt idx="21">
                  <c:v>6.7</c:v>
                </c:pt>
                <c:pt idx="22">
                  <c:v>7.3</c:v>
                </c:pt>
                <c:pt idx="23">
                  <c:v>6.2</c:v>
                </c:pt>
                <c:pt idx="24">
                  <c:v>5.6</c:v>
                </c:pt>
                <c:pt idx="25">
                  <c:v>1.2</c:v>
                </c:pt>
                <c:pt idx="26">
                  <c:v>2.2000000000000002</c:v>
                </c:pt>
                <c:pt idx="27">
                  <c:v>2.2999999999999998</c:v>
                </c:pt>
                <c:pt idx="28">
                  <c:v>1.6</c:v>
                </c:pt>
                <c:pt idx="30">
                  <c:v>1.3</c:v>
                </c:pt>
                <c:pt idx="31">
                  <c:v>2.7</c:v>
                </c:pt>
                <c:pt idx="32">
                  <c:v>5.3</c:v>
                </c:pt>
                <c:pt idx="33">
                  <c:v>15.3</c:v>
                </c:pt>
                <c:pt idx="34">
                  <c:v>16.399999999999999</c:v>
                </c:pt>
                <c:pt idx="35">
                  <c:v>10.3</c:v>
                </c:pt>
                <c:pt idx="36">
                  <c:v>10.1</c:v>
                </c:pt>
                <c:pt idx="37">
                  <c:v>14.8</c:v>
                </c:pt>
                <c:pt idx="38">
                  <c:v>23.2</c:v>
                </c:pt>
                <c:pt idx="39">
                  <c:v>18.899999999999999</c:v>
                </c:pt>
                <c:pt idx="40">
                  <c:v>7.6</c:v>
                </c:pt>
                <c:pt idx="41">
                  <c:v>12.2</c:v>
                </c:pt>
                <c:pt idx="42">
                  <c:v>9.6999999999999993</c:v>
                </c:pt>
                <c:pt idx="43">
                  <c:v>7.4</c:v>
                </c:pt>
              </c:numCache>
            </c:numRef>
          </c:val>
          <c:smooth val="0"/>
          <c:extLst>
            <c:ext xmlns:c16="http://schemas.microsoft.com/office/drawing/2014/chart" uri="{C3380CC4-5D6E-409C-BE32-E72D297353CC}">
              <c16:uniqueId val="{00000004-ECFF-492E-8B7B-85C4BC5EC0CB}"/>
            </c:ext>
          </c:extLst>
        </c:ser>
        <c:dLbls>
          <c:showLegendKey val="0"/>
          <c:showVal val="0"/>
          <c:showCatName val="0"/>
          <c:showSerName val="0"/>
          <c:showPercent val="0"/>
          <c:showBubbleSize val="0"/>
        </c:dLbls>
        <c:smooth val="0"/>
        <c:axId val="591203264"/>
        <c:axId val="591203624"/>
      </c:lineChart>
      <c:catAx>
        <c:axId val="5912032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91203624"/>
        <c:crosses val="autoZero"/>
        <c:auto val="1"/>
        <c:lblAlgn val="ctr"/>
        <c:lblOffset val="100"/>
        <c:noMultiLvlLbl val="0"/>
      </c:catAx>
      <c:valAx>
        <c:axId val="591203624"/>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912032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#8'!$B$4</c:f>
              <c:strCache>
                <c:ptCount val="1"/>
                <c:pt idx="0">
                  <c:v>Cigarettes-Menthol (2023)</c:v>
                </c:pt>
              </c:strCache>
            </c:strRef>
          </c:tx>
          <c:spPr>
            <a:solidFill>
              <a:schemeClr val="accent3">
                <a:lumMod val="5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#8'!$A$5</c:f>
              <c:numCache>
                <c:formatCode>General</c:formatCode>
                <c:ptCount val="1"/>
              </c:numCache>
            </c:numRef>
          </c:cat>
          <c:val>
            <c:numRef>
              <c:f>'Slide #8'!$B$5</c:f>
              <c:numCache>
                <c:formatCode>General</c:formatCode>
                <c:ptCount val="1"/>
                <c:pt idx="0">
                  <c:v>42</c:v>
                </c:pt>
              </c:numCache>
            </c:numRef>
          </c:val>
          <c:extLst>
            <c:ext xmlns:c16="http://schemas.microsoft.com/office/drawing/2014/chart" uri="{C3380CC4-5D6E-409C-BE32-E72D297353CC}">
              <c16:uniqueId val="{00000000-674E-4D57-B2BF-0FD9DCA144D4}"/>
            </c:ext>
          </c:extLst>
        </c:ser>
        <c:ser>
          <c:idx val="1"/>
          <c:order val="1"/>
          <c:tx>
            <c:strRef>
              <c:f>'Slide #8'!$C$4</c:f>
              <c:strCache>
                <c:ptCount val="1"/>
                <c:pt idx="0">
                  <c:v>Cigars (2023)</c:v>
                </c:pt>
              </c:strCache>
            </c:strRef>
          </c:tx>
          <c:spPr>
            <a:solidFill>
              <a:srgbClr val="31859C"/>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#8'!$A$5</c:f>
              <c:numCache>
                <c:formatCode>General</c:formatCode>
                <c:ptCount val="1"/>
              </c:numCache>
            </c:numRef>
          </c:cat>
          <c:val>
            <c:numRef>
              <c:f>'Slide #8'!$C$5</c:f>
              <c:numCache>
                <c:formatCode>General</c:formatCode>
                <c:ptCount val="1"/>
                <c:pt idx="0">
                  <c:v>71</c:v>
                </c:pt>
              </c:numCache>
            </c:numRef>
          </c:val>
          <c:extLst>
            <c:ext xmlns:c16="http://schemas.microsoft.com/office/drawing/2014/chart" uri="{C3380CC4-5D6E-409C-BE32-E72D297353CC}">
              <c16:uniqueId val="{00000001-674E-4D57-B2BF-0FD9DCA144D4}"/>
            </c:ext>
          </c:extLst>
        </c:ser>
        <c:ser>
          <c:idx val="2"/>
          <c:order val="2"/>
          <c:tx>
            <c:strRef>
              <c:f>'Slide #8'!$D$4</c:f>
              <c:strCache>
                <c:ptCount val="1"/>
                <c:pt idx="0">
                  <c:v>E-cigarettes (2024)</c:v>
                </c:pt>
              </c:strCache>
            </c:strRef>
          </c:tx>
          <c:spPr>
            <a:solidFill>
              <a:srgbClr val="73BED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#8'!$A$5</c:f>
              <c:numCache>
                <c:formatCode>General</c:formatCode>
                <c:ptCount val="1"/>
              </c:numCache>
            </c:numRef>
          </c:cat>
          <c:val>
            <c:numRef>
              <c:f>'Slide #8'!$D$5</c:f>
              <c:numCache>
                <c:formatCode>General</c:formatCode>
                <c:ptCount val="1"/>
                <c:pt idx="0">
                  <c:v>88</c:v>
                </c:pt>
              </c:numCache>
            </c:numRef>
          </c:val>
          <c:extLst>
            <c:ext xmlns:c16="http://schemas.microsoft.com/office/drawing/2014/chart" uri="{C3380CC4-5D6E-409C-BE32-E72D297353CC}">
              <c16:uniqueId val="{00000002-674E-4D57-B2BF-0FD9DCA144D4}"/>
            </c:ext>
          </c:extLst>
        </c:ser>
        <c:ser>
          <c:idx val="3"/>
          <c:order val="3"/>
          <c:tx>
            <c:strRef>
              <c:f>'Slide #8'!$E$4</c:f>
              <c:strCache>
                <c:ptCount val="1"/>
                <c:pt idx="0">
                  <c:v>Smokeless Tobacco (2023)†</c:v>
                </c:pt>
              </c:strCache>
            </c:strRef>
          </c:tx>
          <c:spPr>
            <a:solidFill>
              <a:srgbClr val="C5E5ED"/>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#8'!$A$5</c:f>
              <c:numCache>
                <c:formatCode>General</c:formatCode>
                <c:ptCount val="1"/>
              </c:numCache>
            </c:numRef>
          </c:cat>
          <c:val>
            <c:numRef>
              <c:f>'Slide #8'!$E$5</c:f>
              <c:numCache>
                <c:formatCode>General</c:formatCode>
                <c:ptCount val="1"/>
                <c:pt idx="0">
                  <c:v>84</c:v>
                </c:pt>
              </c:numCache>
            </c:numRef>
          </c:val>
          <c:extLst>
            <c:ext xmlns:c16="http://schemas.microsoft.com/office/drawing/2014/chart" uri="{C3380CC4-5D6E-409C-BE32-E72D297353CC}">
              <c16:uniqueId val="{00000003-674E-4D57-B2BF-0FD9DCA144D4}"/>
            </c:ext>
          </c:extLst>
        </c:ser>
        <c:ser>
          <c:idx val="4"/>
          <c:order val="4"/>
          <c:tx>
            <c:strRef>
              <c:f>'Slide #8'!$F$4</c:f>
              <c:strCache>
                <c:ptCount val="1"/>
                <c:pt idx="0">
                  <c:v>Waterpipe (2023)</c:v>
                </c:pt>
              </c:strCache>
            </c:strRef>
          </c:tx>
          <c:spPr>
            <a:solidFill>
              <a:schemeClr val="bg2">
                <a:lumMod val="75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#8'!$A$5</c:f>
              <c:numCache>
                <c:formatCode>General</c:formatCode>
                <c:ptCount val="1"/>
              </c:numCache>
            </c:numRef>
          </c:cat>
          <c:val>
            <c:numRef>
              <c:f>'Slide #8'!$F$5</c:f>
              <c:numCache>
                <c:formatCode>General</c:formatCode>
                <c:ptCount val="1"/>
                <c:pt idx="0">
                  <c:v>85</c:v>
                </c:pt>
              </c:numCache>
            </c:numRef>
          </c:val>
          <c:extLst>
            <c:ext xmlns:c16="http://schemas.microsoft.com/office/drawing/2014/chart" uri="{C3380CC4-5D6E-409C-BE32-E72D297353CC}">
              <c16:uniqueId val="{00000004-674E-4D57-B2BF-0FD9DCA144D4}"/>
            </c:ext>
          </c:extLst>
        </c:ser>
        <c:ser>
          <c:idx val="5"/>
          <c:order val="5"/>
          <c:tx>
            <c:strRef>
              <c:f>'Slide #8'!$G$4</c:f>
              <c:strCache>
                <c:ptCount val="1"/>
                <c:pt idx="0">
                  <c:v>Nicotine Pouch (2024)</c:v>
                </c:pt>
              </c:strCache>
            </c:strRef>
          </c:tx>
          <c:spPr>
            <a:solidFill>
              <a:schemeClr val="accent6"/>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#8'!$A$5</c:f>
              <c:numCache>
                <c:formatCode>General</c:formatCode>
                <c:ptCount val="1"/>
              </c:numCache>
            </c:numRef>
          </c:cat>
          <c:val>
            <c:numRef>
              <c:f>'Slide #8'!$G$5</c:f>
              <c:numCache>
                <c:formatCode>General</c:formatCode>
                <c:ptCount val="1"/>
                <c:pt idx="0">
                  <c:v>86</c:v>
                </c:pt>
              </c:numCache>
            </c:numRef>
          </c:val>
          <c:extLst>
            <c:ext xmlns:c16="http://schemas.microsoft.com/office/drawing/2014/chart" uri="{C3380CC4-5D6E-409C-BE32-E72D297353CC}">
              <c16:uniqueId val="{00000005-674E-4D57-B2BF-0FD9DCA144D4}"/>
            </c:ext>
          </c:extLst>
        </c:ser>
        <c:dLbls>
          <c:dLblPos val="outEnd"/>
          <c:showLegendKey val="0"/>
          <c:showVal val="1"/>
          <c:showCatName val="0"/>
          <c:showSerName val="0"/>
          <c:showPercent val="0"/>
          <c:showBubbleSize val="0"/>
        </c:dLbls>
        <c:gapWidth val="219"/>
        <c:overlap val="-27"/>
        <c:axId val="2036638288"/>
        <c:axId val="2036630128"/>
      </c:barChart>
      <c:catAx>
        <c:axId val="2036638288"/>
        <c:scaling>
          <c:orientation val="minMax"/>
        </c:scaling>
        <c:delete val="0"/>
        <c:axPos val="b"/>
        <c:numFmt formatCode="General" sourceLinked="1"/>
        <c:majorTickMark val="in"/>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2036630128"/>
        <c:crosses val="autoZero"/>
        <c:auto val="1"/>
        <c:lblAlgn val="ctr"/>
        <c:lblOffset val="100"/>
        <c:noMultiLvlLbl val="0"/>
      </c:catAx>
      <c:valAx>
        <c:axId val="2036630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a:t>Percent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20366382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chart>
  <c:spPr>
    <a:noFill/>
    <a:ln w="9525" cap="flat" cmpd="sng" algn="ctr">
      <a:solidFill>
        <a:schemeClr val="tx1"/>
      </a:solidFill>
      <a:round/>
    </a:ln>
    <a:effectLst/>
  </c:spPr>
  <c:txPr>
    <a:bodyPr/>
    <a:lstStyle/>
    <a:p>
      <a:pPr>
        <a:defRPr sz="11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'Slide #9'!$B$4</c:f>
              <c:strCache>
                <c:ptCount val="1"/>
                <c:pt idx="0">
                  <c:v>Obesity Males</c:v>
                </c:pt>
              </c:strCache>
            </c:strRef>
          </c:tx>
          <c:spPr>
            <a:ln w="28575" cap="rnd">
              <a:solidFill>
                <a:schemeClr val="accent3">
                  <a:lumMod val="50000"/>
                </a:schemeClr>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9798-49A9-A8F9-9F314DC194A6}"/>
                </c:ext>
              </c:extLst>
            </c:dLbl>
            <c:dLbl>
              <c:idx val="2"/>
              <c:delete val="1"/>
              <c:extLst>
                <c:ext xmlns:c15="http://schemas.microsoft.com/office/drawing/2012/chart" uri="{CE6537A1-D6FC-4f65-9D91-7224C49458BB}"/>
                <c:ext xmlns:c16="http://schemas.microsoft.com/office/drawing/2014/chart" uri="{C3380CC4-5D6E-409C-BE32-E72D297353CC}">
                  <c16:uniqueId val="{00000001-9798-49A9-A8F9-9F314DC194A6}"/>
                </c:ext>
              </c:extLst>
            </c:dLbl>
            <c:dLbl>
              <c:idx val="3"/>
              <c:delete val="1"/>
              <c:extLst>
                <c:ext xmlns:c15="http://schemas.microsoft.com/office/drawing/2012/chart" uri="{CE6537A1-D6FC-4f65-9D91-7224C49458BB}"/>
                <c:ext xmlns:c16="http://schemas.microsoft.com/office/drawing/2014/chart" uri="{C3380CC4-5D6E-409C-BE32-E72D297353CC}">
                  <c16:uniqueId val="{00000002-9798-49A9-A8F9-9F314DC194A6}"/>
                </c:ext>
              </c:extLst>
            </c:dLbl>
            <c:dLbl>
              <c:idx val="4"/>
              <c:delete val="1"/>
              <c:extLst>
                <c:ext xmlns:c15="http://schemas.microsoft.com/office/drawing/2012/chart" uri="{CE6537A1-D6FC-4f65-9D91-7224C49458BB}"/>
                <c:ext xmlns:c16="http://schemas.microsoft.com/office/drawing/2014/chart" uri="{C3380CC4-5D6E-409C-BE32-E72D297353CC}">
                  <c16:uniqueId val="{00000003-9798-49A9-A8F9-9F314DC194A6}"/>
                </c:ext>
              </c:extLst>
            </c:dLbl>
            <c:dLbl>
              <c:idx val="5"/>
              <c:delete val="1"/>
              <c:extLst>
                <c:ext xmlns:c15="http://schemas.microsoft.com/office/drawing/2012/chart" uri="{CE6537A1-D6FC-4f65-9D91-7224C49458BB}"/>
                <c:ext xmlns:c16="http://schemas.microsoft.com/office/drawing/2014/chart" uri="{C3380CC4-5D6E-409C-BE32-E72D297353CC}">
                  <c16:uniqueId val="{00000004-9798-49A9-A8F9-9F314DC194A6}"/>
                </c:ext>
              </c:extLst>
            </c:dLbl>
            <c:dLbl>
              <c:idx val="6"/>
              <c:layout>
                <c:manualLayout>
                  <c:x val="-1.9948428886148267E-2"/>
                  <c:y val="2.89989322509704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98-49A9-A8F9-9F314DC194A6}"/>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'Slide #9'!$A$5:$A$11</c:f>
              <c:strCache>
                <c:ptCount val="7"/>
                <c:pt idx="0">
                  <c:v>   1988–1994</c:v>
                </c:pt>
                <c:pt idx="1">
                  <c:v>   2001–2002</c:v>
                </c:pt>
                <c:pt idx="2">
                  <c:v>   2005–2006</c:v>
                </c:pt>
                <c:pt idx="3">
                  <c:v>   2009–2010</c:v>
                </c:pt>
                <c:pt idx="4">
                  <c:v>  2013–2014</c:v>
                </c:pt>
                <c:pt idx="5">
                  <c:v>2017-March 2020</c:v>
                </c:pt>
                <c:pt idx="6">
                  <c:v>August 2021-2023</c:v>
                </c:pt>
              </c:strCache>
            </c:strRef>
          </c:cat>
          <c:val>
            <c:numRef>
              <c:f>'Slide #9'!$B$5:$B$11</c:f>
              <c:numCache>
                <c:formatCode>0</c:formatCode>
                <c:ptCount val="7"/>
                <c:pt idx="0">
                  <c:v>20</c:v>
                </c:pt>
                <c:pt idx="1">
                  <c:v>28</c:v>
                </c:pt>
                <c:pt idx="2">
                  <c:v>33</c:v>
                </c:pt>
                <c:pt idx="3">
                  <c:v>36</c:v>
                </c:pt>
                <c:pt idx="4">
                  <c:v>35</c:v>
                </c:pt>
                <c:pt idx="5">
                  <c:v>42</c:v>
                </c:pt>
                <c:pt idx="6">
                  <c:v>39</c:v>
                </c:pt>
              </c:numCache>
            </c:numRef>
          </c:val>
          <c:smooth val="0"/>
          <c:extLst>
            <c:ext xmlns:c16="http://schemas.microsoft.com/office/drawing/2014/chart" uri="{C3380CC4-5D6E-409C-BE32-E72D297353CC}">
              <c16:uniqueId val="{00000006-9798-49A9-A8F9-9F314DC194A6}"/>
            </c:ext>
          </c:extLst>
        </c:ser>
        <c:ser>
          <c:idx val="1"/>
          <c:order val="1"/>
          <c:tx>
            <c:strRef>
              <c:f>'Slide #9'!$C$4</c:f>
              <c:strCache>
                <c:ptCount val="1"/>
                <c:pt idx="0">
                  <c:v>Obesity Females</c:v>
                </c:pt>
              </c:strCache>
            </c:strRef>
          </c:tx>
          <c:spPr>
            <a:ln w="28575" cap="rnd">
              <a:solidFill>
                <a:srgbClr val="31859C"/>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7-9798-49A9-A8F9-9F314DC194A6}"/>
                </c:ext>
              </c:extLst>
            </c:dLbl>
            <c:dLbl>
              <c:idx val="2"/>
              <c:delete val="1"/>
              <c:extLst>
                <c:ext xmlns:c15="http://schemas.microsoft.com/office/drawing/2012/chart" uri="{CE6537A1-D6FC-4f65-9D91-7224C49458BB}"/>
                <c:ext xmlns:c16="http://schemas.microsoft.com/office/drawing/2014/chart" uri="{C3380CC4-5D6E-409C-BE32-E72D297353CC}">
                  <c16:uniqueId val="{00000008-9798-49A9-A8F9-9F314DC194A6}"/>
                </c:ext>
              </c:extLst>
            </c:dLbl>
            <c:dLbl>
              <c:idx val="3"/>
              <c:delete val="1"/>
              <c:extLst>
                <c:ext xmlns:c15="http://schemas.microsoft.com/office/drawing/2012/chart" uri="{CE6537A1-D6FC-4f65-9D91-7224C49458BB}"/>
                <c:ext xmlns:c16="http://schemas.microsoft.com/office/drawing/2014/chart" uri="{C3380CC4-5D6E-409C-BE32-E72D297353CC}">
                  <c16:uniqueId val="{00000009-9798-49A9-A8F9-9F314DC194A6}"/>
                </c:ext>
              </c:extLst>
            </c:dLbl>
            <c:dLbl>
              <c:idx val="4"/>
              <c:delete val="1"/>
              <c:extLst>
                <c:ext xmlns:c15="http://schemas.microsoft.com/office/drawing/2012/chart" uri="{CE6537A1-D6FC-4f65-9D91-7224C49458BB}"/>
                <c:ext xmlns:c16="http://schemas.microsoft.com/office/drawing/2014/chart" uri="{C3380CC4-5D6E-409C-BE32-E72D297353CC}">
                  <c16:uniqueId val="{0000000A-9798-49A9-A8F9-9F314DC194A6}"/>
                </c:ext>
              </c:extLst>
            </c:dLbl>
            <c:dLbl>
              <c:idx val="5"/>
              <c:delete val="1"/>
              <c:extLst>
                <c:ext xmlns:c15="http://schemas.microsoft.com/office/drawing/2012/chart" uri="{CE6537A1-D6FC-4f65-9D91-7224C49458BB}"/>
                <c:ext xmlns:c16="http://schemas.microsoft.com/office/drawing/2014/chart" uri="{C3380CC4-5D6E-409C-BE32-E72D297353CC}">
                  <c16:uniqueId val="{0000000B-9798-49A9-A8F9-9F314DC194A6}"/>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#9'!$A$5:$A$11</c:f>
              <c:strCache>
                <c:ptCount val="7"/>
                <c:pt idx="0">
                  <c:v>   1988–1994</c:v>
                </c:pt>
                <c:pt idx="1">
                  <c:v>   2001–2002</c:v>
                </c:pt>
                <c:pt idx="2">
                  <c:v>   2005–2006</c:v>
                </c:pt>
                <c:pt idx="3">
                  <c:v>   2009–2010</c:v>
                </c:pt>
                <c:pt idx="4">
                  <c:v>  2013–2014</c:v>
                </c:pt>
                <c:pt idx="5">
                  <c:v>2017-March 2020</c:v>
                </c:pt>
                <c:pt idx="6">
                  <c:v>August 2021-2023</c:v>
                </c:pt>
              </c:strCache>
            </c:strRef>
          </c:cat>
          <c:val>
            <c:numRef>
              <c:f>'Slide #9'!$C$5:$C$11</c:f>
              <c:numCache>
                <c:formatCode>0</c:formatCode>
                <c:ptCount val="7"/>
                <c:pt idx="0">
                  <c:v>25</c:v>
                </c:pt>
                <c:pt idx="1">
                  <c:v>33</c:v>
                </c:pt>
                <c:pt idx="2">
                  <c:v>35</c:v>
                </c:pt>
                <c:pt idx="3">
                  <c:v>36</c:v>
                </c:pt>
                <c:pt idx="4">
                  <c:v>40</c:v>
                </c:pt>
                <c:pt idx="5">
                  <c:v>42</c:v>
                </c:pt>
                <c:pt idx="6">
                  <c:v>41</c:v>
                </c:pt>
              </c:numCache>
            </c:numRef>
          </c:val>
          <c:smooth val="0"/>
          <c:extLst>
            <c:ext xmlns:c16="http://schemas.microsoft.com/office/drawing/2014/chart" uri="{C3380CC4-5D6E-409C-BE32-E72D297353CC}">
              <c16:uniqueId val="{0000000C-9798-49A9-A8F9-9F314DC194A6}"/>
            </c:ext>
          </c:extLst>
        </c:ser>
        <c:ser>
          <c:idx val="2"/>
          <c:order val="2"/>
          <c:tx>
            <c:strRef>
              <c:f>'Slide #9'!$D$4</c:f>
              <c:strCache>
                <c:ptCount val="1"/>
                <c:pt idx="0">
                  <c:v>Severe Obesity Males</c:v>
                </c:pt>
              </c:strCache>
            </c:strRef>
          </c:tx>
          <c:spPr>
            <a:ln w="28575" cap="rnd">
              <a:solidFill>
                <a:srgbClr val="73BED3"/>
              </a:solidFill>
              <a:round/>
            </a:ln>
            <a:effectLst/>
          </c:spPr>
          <c:marker>
            <c:symbol val="none"/>
          </c:marker>
          <c:dLbls>
            <c:dLbl>
              <c:idx val="0"/>
              <c:layout>
                <c:manualLayout>
                  <c:x val="-3.3311724588643288E-2"/>
                  <c:y val="9.545029202925242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798-49A9-A8F9-9F314DC194A6}"/>
                </c:ext>
              </c:extLst>
            </c:dLbl>
            <c:dLbl>
              <c:idx val="1"/>
              <c:delete val="1"/>
              <c:extLst>
                <c:ext xmlns:c15="http://schemas.microsoft.com/office/drawing/2012/chart" uri="{CE6537A1-D6FC-4f65-9D91-7224C49458BB}"/>
                <c:ext xmlns:c16="http://schemas.microsoft.com/office/drawing/2014/chart" uri="{C3380CC4-5D6E-409C-BE32-E72D297353CC}">
                  <c16:uniqueId val="{0000000E-9798-49A9-A8F9-9F314DC194A6}"/>
                </c:ext>
              </c:extLst>
            </c:dLbl>
            <c:dLbl>
              <c:idx val="2"/>
              <c:delete val="1"/>
              <c:extLst>
                <c:ext xmlns:c15="http://schemas.microsoft.com/office/drawing/2012/chart" uri="{CE6537A1-D6FC-4f65-9D91-7224C49458BB}"/>
                <c:ext xmlns:c16="http://schemas.microsoft.com/office/drawing/2014/chart" uri="{C3380CC4-5D6E-409C-BE32-E72D297353CC}">
                  <c16:uniqueId val="{0000000F-9798-49A9-A8F9-9F314DC194A6}"/>
                </c:ext>
              </c:extLst>
            </c:dLbl>
            <c:dLbl>
              <c:idx val="3"/>
              <c:delete val="1"/>
              <c:extLst>
                <c:ext xmlns:c15="http://schemas.microsoft.com/office/drawing/2012/chart" uri="{CE6537A1-D6FC-4f65-9D91-7224C49458BB}"/>
                <c:ext xmlns:c16="http://schemas.microsoft.com/office/drawing/2014/chart" uri="{C3380CC4-5D6E-409C-BE32-E72D297353CC}">
                  <c16:uniqueId val="{00000010-9798-49A9-A8F9-9F314DC194A6}"/>
                </c:ext>
              </c:extLst>
            </c:dLbl>
            <c:dLbl>
              <c:idx val="4"/>
              <c:delete val="1"/>
              <c:extLst>
                <c:ext xmlns:c15="http://schemas.microsoft.com/office/drawing/2012/chart" uri="{CE6537A1-D6FC-4f65-9D91-7224C49458BB}"/>
                <c:ext xmlns:c16="http://schemas.microsoft.com/office/drawing/2014/chart" uri="{C3380CC4-5D6E-409C-BE32-E72D297353CC}">
                  <c16:uniqueId val="{00000011-9798-49A9-A8F9-9F314DC194A6}"/>
                </c:ext>
              </c:extLst>
            </c:dLbl>
            <c:dLbl>
              <c:idx val="5"/>
              <c:delete val="1"/>
              <c:extLst>
                <c:ext xmlns:c15="http://schemas.microsoft.com/office/drawing/2012/chart" uri="{CE6537A1-D6FC-4f65-9D91-7224C49458BB}"/>
                <c:ext xmlns:c16="http://schemas.microsoft.com/office/drawing/2014/chart" uri="{C3380CC4-5D6E-409C-BE32-E72D297353CC}">
                  <c16:uniqueId val="{00000012-9798-49A9-A8F9-9F314DC194A6}"/>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#9'!$A$5:$A$11</c:f>
              <c:strCache>
                <c:ptCount val="7"/>
                <c:pt idx="0">
                  <c:v>   1988–1994</c:v>
                </c:pt>
                <c:pt idx="1">
                  <c:v>   2001–2002</c:v>
                </c:pt>
                <c:pt idx="2">
                  <c:v>   2005–2006</c:v>
                </c:pt>
                <c:pt idx="3">
                  <c:v>   2009–2010</c:v>
                </c:pt>
                <c:pt idx="4">
                  <c:v>  2013–2014</c:v>
                </c:pt>
                <c:pt idx="5">
                  <c:v>2017-March 2020</c:v>
                </c:pt>
                <c:pt idx="6">
                  <c:v>August 2021-2023</c:v>
                </c:pt>
              </c:strCache>
            </c:strRef>
          </c:cat>
          <c:val>
            <c:numRef>
              <c:f>'Slide #9'!$D$5:$D$11</c:f>
              <c:numCache>
                <c:formatCode>General</c:formatCode>
                <c:ptCount val="7"/>
                <c:pt idx="0">
                  <c:v>2</c:v>
                </c:pt>
                <c:pt idx="1">
                  <c:v>4</c:v>
                </c:pt>
                <c:pt idx="2">
                  <c:v>4</c:v>
                </c:pt>
                <c:pt idx="3">
                  <c:v>4</c:v>
                </c:pt>
                <c:pt idx="4">
                  <c:v>6</c:v>
                </c:pt>
                <c:pt idx="5">
                  <c:v>7</c:v>
                </c:pt>
                <c:pt idx="6">
                  <c:v>7</c:v>
                </c:pt>
              </c:numCache>
            </c:numRef>
          </c:val>
          <c:smooth val="0"/>
          <c:extLst>
            <c:ext xmlns:c16="http://schemas.microsoft.com/office/drawing/2014/chart" uri="{C3380CC4-5D6E-409C-BE32-E72D297353CC}">
              <c16:uniqueId val="{00000013-9798-49A9-A8F9-9F314DC194A6}"/>
            </c:ext>
          </c:extLst>
        </c:ser>
        <c:ser>
          <c:idx val="3"/>
          <c:order val="3"/>
          <c:tx>
            <c:strRef>
              <c:f>'Slide #9'!$E$4</c:f>
              <c:strCache>
                <c:ptCount val="1"/>
                <c:pt idx="0">
                  <c:v>Severe Obesity Females</c:v>
                </c:pt>
              </c:strCache>
            </c:strRef>
          </c:tx>
          <c:spPr>
            <a:ln w="28575" cap="rnd">
              <a:solidFill>
                <a:srgbClr val="C5E5ED"/>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4-9798-49A9-A8F9-9F314DC194A6}"/>
                </c:ext>
              </c:extLst>
            </c:dLbl>
            <c:dLbl>
              <c:idx val="2"/>
              <c:delete val="1"/>
              <c:extLst>
                <c:ext xmlns:c15="http://schemas.microsoft.com/office/drawing/2012/chart" uri="{CE6537A1-D6FC-4f65-9D91-7224C49458BB}"/>
                <c:ext xmlns:c16="http://schemas.microsoft.com/office/drawing/2014/chart" uri="{C3380CC4-5D6E-409C-BE32-E72D297353CC}">
                  <c16:uniqueId val="{00000015-9798-49A9-A8F9-9F314DC194A6}"/>
                </c:ext>
              </c:extLst>
            </c:dLbl>
            <c:dLbl>
              <c:idx val="3"/>
              <c:delete val="1"/>
              <c:extLst>
                <c:ext xmlns:c15="http://schemas.microsoft.com/office/drawing/2012/chart" uri="{CE6537A1-D6FC-4f65-9D91-7224C49458BB}"/>
                <c:ext xmlns:c16="http://schemas.microsoft.com/office/drawing/2014/chart" uri="{C3380CC4-5D6E-409C-BE32-E72D297353CC}">
                  <c16:uniqueId val="{00000016-9798-49A9-A8F9-9F314DC194A6}"/>
                </c:ext>
              </c:extLst>
            </c:dLbl>
            <c:dLbl>
              <c:idx val="4"/>
              <c:delete val="1"/>
              <c:extLst>
                <c:ext xmlns:c15="http://schemas.microsoft.com/office/drawing/2012/chart" uri="{CE6537A1-D6FC-4f65-9D91-7224C49458BB}"/>
                <c:ext xmlns:c16="http://schemas.microsoft.com/office/drawing/2014/chart" uri="{C3380CC4-5D6E-409C-BE32-E72D297353CC}">
                  <c16:uniqueId val="{00000017-9798-49A9-A8F9-9F314DC194A6}"/>
                </c:ext>
              </c:extLst>
            </c:dLbl>
            <c:dLbl>
              <c:idx val="5"/>
              <c:delete val="1"/>
              <c:extLst>
                <c:ext xmlns:c15="http://schemas.microsoft.com/office/drawing/2012/chart" uri="{CE6537A1-D6FC-4f65-9D91-7224C49458BB}"/>
                <c:ext xmlns:c16="http://schemas.microsoft.com/office/drawing/2014/chart" uri="{C3380CC4-5D6E-409C-BE32-E72D297353CC}">
                  <c16:uniqueId val="{00000018-9798-49A9-A8F9-9F314DC194A6}"/>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#9'!$A$5:$A$11</c:f>
              <c:strCache>
                <c:ptCount val="7"/>
                <c:pt idx="0">
                  <c:v>   1988–1994</c:v>
                </c:pt>
                <c:pt idx="1">
                  <c:v>   2001–2002</c:v>
                </c:pt>
                <c:pt idx="2">
                  <c:v>   2005–2006</c:v>
                </c:pt>
                <c:pt idx="3">
                  <c:v>   2009–2010</c:v>
                </c:pt>
                <c:pt idx="4">
                  <c:v>  2013–2014</c:v>
                </c:pt>
                <c:pt idx="5">
                  <c:v>2017-March 2020</c:v>
                </c:pt>
                <c:pt idx="6">
                  <c:v>August 2021-2023</c:v>
                </c:pt>
              </c:strCache>
            </c:strRef>
          </c:cat>
          <c:val>
            <c:numRef>
              <c:f>'Slide #9'!$E$5:$E$11</c:f>
              <c:numCache>
                <c:formatCode>General</c:formatCode>
                <c:ptCount val="7"/>
                <c:pt idx="0">
                  <c:v>4</c:v>
                </c:pt>
                <c:pt idx="1">
                  <c:v>7</c:v>
                </c:pt>
                <c:pt idx="2">
                  <c:v>7</c:v>
                </c:pt>
                <c:pt idx="3">
                  <c:v>8</c:v>
                </c:pt>
                <c:pt idx="4">
                  <c:v>10</c:v>
                </c:pt>
                <c:pt idx="5">
                  <c:v>12</c:v>
                </c:pt>
                <c:pt idx="6">
                  <c:v>13</c:v>
                </c:pt>
              </c:numCache>
            </c:numRef>
          </c:val>
          <c:smooth val="0"/>
          <c:extLst>
            <c:ext xmlns:c16="http://schemas.microsoft.com/office/drawing/2014/chart" uri="{C3380CC4-5D6E-409C-BE32-E72D297353CC}">
              <c16:uniqueId val="{00000019-9798-49A9-A8F9-9F314DC194A6}"/>
            </c:ext>
          </c:extLst>
        </c:ser>
        <c:dLbls>
          <c:dLblPos val="t"/>
          <c:showLegendKey val="0"/>
          <c:showVal val="1"/>
          <c:showCatName val="0"/>
          <c:showSerName val="0"/>
          <c:showPercent val="0"/>
          <c:showBubbleSize val="0"/>
        </c:dLbls>
        <c:smooth val="0"/>
        <c:axId val="471209376"/>
        <c:axId val="471211296"/>
      </c:lineChart>
      <c:catAx>
        <c:axId val="471209376"/>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1211296"/>
        <c:crosses val="autoZero"/>
        <c:auto val="1"/>
        <c:lblAlgn val="ctr"/>
        <c:lblOffset val="100"/>
        <c:noMultiLvlLbl val="0"/>
      </c:catAx>
      <c:valAx>
        <c:axId val="471211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12093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1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'Slide #11'!$B$5</c:f>
              <c:strCache>
                <c:ptCount val="1"/>
                <c:pt idx="0">
                  <c:v>2-5 years</c:v>
                </c:pt>
              </c:strCache>
            </c:strRef>
          </c:tx>
          <c:spPr>
            <a:ln w="28575" cap="rnd">
              <a:solidFill>
                <a:schemeClr val="accent3">
                  <a:lumMod val="50000"/>
                </a:schemeClr>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F6-4AFF-808A-94F66743C77E}"/>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F6-4AFF-808A-94F66743C77E}"/>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#11'!$A$6:$A$12</c:f>
              <c:strCache>
                <c:ptCount val="7"/>
                <c:pt idx="0">
                  <c:v>1988–1994</c:v>
                </c:pt>
                <c:pt idx="1">
                  <c:v>2001–2002</c:v>
                </c:pt>
                <c:pt idx="2">
                  <c:v>2005–2006</c:v>
                </c:pt>
                <c:pt idx="3">
                  <c:v>2009–2010</c:v>
                </c:pt>
                <c:pt idx="4">
                  <c:v>2013–2014</c:v>
                </c:pt>
                <c:pt idx="5">
                  <c:v>2017-2018</c:v>
                </c:pt>
                <c:pt idx="6">
                  <c:v>August 2021-2023</c:v>
                </c:pt>
              </c:strCache>
            </c:strRef>
          </c:cat>
          <c:val>
            <c:numRef>
              <c:f>'Slide #11'!$B$6:$B$12</c:f>
              <c:numCache>
                <c:formatCode>General</c:formatCode>
                <c:ptCount val="7"/>
                <c:pt idx="0">
                  <c:v>7</c:v>
                </c:pt>
                <c:pt idx="1">
                  <c:v>11</c:v>
                </c:pt>
                <c:pt idx="2">
                  <c:v>11</c:v>
                </c:pt>
                <c:pt idx="3">
                  <c:v>12</c:v>
                </c:pt>
                <c:pt idx="4">
                  <c:v>9</c:v>
                </c:pt>
                <c:pt idx="5">
                  <c:v>13</c:v>
                </c:pt>
                <c:pt idx="6" formatCode="0">
                  <c:v>14.69</c:v>
                </c:pt>
              </c:numCache>
            </c:numRef>
          </c:val>
          <c:smooth val="0"/>
          <c:extLst>
            <c:ext xmlns:c16="http://schemas.microsoft.com/office/drawing/2014/chart" uri="{C3380CC4-5D6E-409C-BE32-E72D297353CC}">
              <c16:uniqueId val="{00000002-54F6-4AFF-808A-94F66743C77E}"/>
            </c:ext>
          </c:extLst>
        </c:ser>
        <c:ser>
          <c:idx val="1"/>
          <c:order val="1"/>
          <c:tx>
            <c:strRef>
              <c:f>'Slide #11'!$C$5</c:f>
              <c:strCache>
                <c:ptCount val="1"/>
                <c:pt idx="0">
                  <c:v>6-11 years</c:v>
                </c:pt>
              </c:strCache>
            </c:strRef>
          </c:tx>
          <c:spPr>
            <a:ln w="28575" cap="rnd">
              <a:solidFill>
                <a:srgbClr val="31859C"/>
              </a:solidFill>
              <a:round/>
            </a:ln>
            <a:effectLst/>
          </c:spPr>
          <c:marker>
            <c:symbol val="none"/>
          </c:marker>
          <c:cat>
            <c:strRef>
              <c:f>'Slide #11'!$A$6:$A$12</c:f>
              <c:strCache>
                <c:ptCount val="7"/>
                <c:pt idx="0">
                  <c:v>1988–1994</c:v>
                </c:pt>
                <c:pt idx="1">
                  <c:v>2001–2002</c:v>
                </c:pt>
                <c:pt idx="2">
                  <c:v>2005–2006</c:v>
                </c:pt>
                <c:pt idx="3">
                  <c:v>2009–2010</c:v>
                </c:pt>
                <c:pt idx="4">
                  <c:v>2013–2014</c:v>
                </c:pt>
                <c:pt idx="5">
                  <c:v>2017-2018</c:v>
                </c:pt>
                <c:pt idx="6">
                  <c:v>August 2021-2023</c:v>
                </c:pt>
              </c:strCache>
            </c:strRef>
          </c:cat>
          <c:val>
            <c:numRef>
              <c:f>'Slide #11'!$C$6:$C$12</c:f>
              <c:numCache>
                <c:formatCode>General</c:formatCode>
                <c:ptCount val="7"/>
                <c:pt idx="0">
                  <c:v>11</c:v>
                </c:pt>
                <c:pt idx="1">
                  <c:v>16</c:v>
                </c:pt>
                <c:pt idx="2">
                  <c:v>15</c:v>
                </c:pt>
                <c:pt idx="3">
                  <c:v>18</c:v>
                </c:pt>
                <c:pt idx="4">
                  <c:v>17</c:v>
                </c:pt>
                <c:pt idx="5">
                  <c:v>20</c:v>
                </c:pt>
                <c:pt idx="6" formatCode="0">
                  <c:v>23</c:v>
                </c:pt>
              </c:numCache>
            </c:numRef>
          </c:val>
          <c:smooth val="0"/>
          <c:extLst>
            <c:ext xmlns:c16="http://schemas.microsoft.com/office/drawing/2014/chart" uri="{C3380CC4-5D6E-409C-BE32-E72D297353CC}">
              <c16:uniqueId val="{00000003-54F6-4AFF-808A-94F66743C77E}"/>
            </c:ext>
          </c:extLst>
        </c:ser>
        <c:ser>
          <c:idx val="2"/>
          <c:order val="2"/>
          <c:tx>
            <c:strRef>
              <c:f>'Slide #11'!$D$5</c:f>
              <c:strCache>
                <c:ptCount val="1"/>
                <c:pt idx="0">
                  <c:v>12-19 years</c:v>
                </c:pt>
              </c:strCache>
            </c:strRef>
          </c:tx>
          <c:spPr>
            <a:ln w="28575" cap="rnd">
              <a:solidFill>
                <a:srgbClr val="73BED3"/>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F6-4AFF-808A-94F66743C77E}"/>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4F6-4AFF-808A-94F66743C77E}"/>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#11'!$A$6:$A$12</c:f>
              <c:strCache>
                <c:ptCount val="7"/>
                <c:pt idx="0">
                  <c:v>1988–1994</c:v>
                </c:pt>
                <c:pt idx="1">
                  <c:v>2001–2002</c:v>
                </c:pt>
                <c:pt idx="2">
                  <c:v>2005–2006</c:v>
                </c:pt>
                <c:pt idx="3">
                  <c:v>2009–2010</c:v>
                </c:pt>
                <c:pt idx="4">
                  <c:v>2013–2014</c:v>
                </c:pt>
                <c:pt idx="5">
                  <c:v>2017-2018</c:v>
                </c:pt>
                <c:pt idx="6">
                  <c:v>August 2021-2023</c:v>
                </c:pt>
              </c:strCache>
            </c:strRef>
          </c:cat>
          <c:val>
            <c:numRef>
              <c:f>'Slide #11'!$D$6:$D$12</c:f>
              <c:numCache>
                <c:formatCode>General</c:formatCode>
                <c:ptCount val="7"/>
                <c:pt idx="0">
                  <c:v>11</c:v>
                </c:pt>
                <c:pt idx="1">
                  <c:v>17</c:v>
                </c:pt>
                <c:pt idx="2">
                  <c:v>18</c:v>
                </c:pt>
                <c:pt idx="3">
                  <c:v>18</c:v>
                </c:pt>
                <c:pt idx="4">
                  <c:v>21</c:v>
                </c:pt>
                <c:pt idx="5">
                  <c:v>21</c:v>
                </c:pt>
                <c:pt idx="6" formatCode="0">
                  <c:v>23</c:v>
                </c:pt>
              </c:numCache>
            </c:numRef>
          </c:val>
          <c:smooth val="0"/>
          <c:extLst>
            <c:ext xmlns:c16="http://schemas.microsoft.com/office/drawing/2014/chart" uri="{C3380CC4-5D6E-409C-BE32-E72D297353CC}">
              <c16:uniqueId val="{00000006-54F6-4AFF-808A-94F66743C77E}"/>
            </c:ext>
          </c:extLst>
        </c:ser>
        <c:ser>
          <c:idx val="3"/>
          <c:order val="3"/>
          <c:tx>
            <c:strRef>
              <c:f>'Slide #11'!$E$5</c:f>
              <c:strCache>
                <c:ptCount val="1"/>
                <c:pt idx="0">
                  <c:v>Overall (2-19 years)</c:v>
                </c:pt>
              </c:strCache>
            </c:strRef>
          </c:tx>
          <c:spPr>
            <a:ln w="28575" cap="rnd">
              <a:solidFill>
                <a:schemeClr val="tx1"/>
              </a:solidFill>
              <a:prstDash val="dash"/>
              <a:round/>
            </a:ln>
            <a:effectLst/>
          </c:spPr>
          <c:marker>
            <c:symbol val="none"/>
          </c:marker>
          <c:dLbls>
            <c:dLbl>
              <c:idx val="0"/>
              <c:layout>
                <c:manualLayout>
                  <c:x val="-4.3507362784471246E-2"/>
                  <c:y val="-3.10366232153947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4F6-4AFF-808A-94F66743C77E}"/>
                </c:ext>
              </c:extLst>
            </c:dLbl>
            <c:dLbl>
              <c:idx val="6"/>
              <c:layout>
                <c:manualLayout>
                  <c:x val="1.5477922187436186E-3"/>
                  <c:y val="-2.70482949407860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4F6-4AFF-808A-94F66743C77E}"/>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'Slide #11'!$A$6:$A$12</c:f>
              <c:strCache>
                <c:ptCount val="7"/>
                <c:pt idx="0">
                  <c:v>1988–1994</c:v>
                </c:pt>
                <c:pt idx="1">
                  <c:v>2001–2002</c:v>
                </c:pt>
                <c:pt idx="2">
                  <c:v>2005–2006</c:v>
                </c:pt>
                <c:pt idx="3">
                  <c:v>2009–2010</c:v>
                </c:pt>
                <c:pt idx="4">
                  <c:v>2013–2014</c:v>
                </c:pt>
                <c:pt idx="5">
                  <c:v>2017-2018</c:v>
                </c:pt>
                <c:pt idx="6">
                  <c:v>August 2021-2023</c:v>
                </c:pt>
              </c:strCache>
            </c:strRef>
          </c:cat>
          <c:val>
            <c:numRef>
              <c:f>'Slide #11'!$E$6:$E$12</c:f>
              <c:numCache>
                <c:formatCode>General</c:formatCode>
                <c:ptCount val="7"/>
                <c:pt idx="0">
                  <c:v>10</c:v>
                </c:pt>
                <c:pt idx="1">
                  <c:v>15</c:v>
                </c:pt>
                <c:pt idx="2">
                  <c:v>15</c:v>
                </c:pt>
                <c:pt idx="3">
                  <c:v>17</c:v>
                </c:pt>
                <c:pt idx="4">
                  <c:v>17</c:v>
                </c:pt>
                <c:pt idx="5">
                  <c:v>19</c:v>
                </c:pt>
                <c:pt idx="6">
                  <c:v>21</c:v>
                </c:pt>
              </c:numCache>
            </c:numRef>
          </c:val>
          <c:smooth val="0"/>
          <c:extLst>
            <c:ext xmlns:c16="http://schemas.microsoft.com/office/drawing/2014/chart" uri="{C3380CC4-5D6E-409C-BE32-E72D297353CC}">
              <c16:uniqueId val="{00000007-54F6-4AFF-808A-94F66743C77E}"/>
            </c:ext>
          </c:extLst>
        </c:ser>
        <c:dLbls>
          <c:showLegendKey val="0"/>
          <c:showVal val="0"/>
          <c:showCatName val="0"/>
          <c:showSerName val="0"/>
          <c:showPercent val="0"/>
          <c:showBubbleSize val="0"/>
        </c:dLbls>
        <c:smooth val="0"/>
        <c:axId val="1180043504"/>
        <c:axId val="1180042544"/>
      </c:lineChart>
      <c:catAx>
        <c:axId val="1180043504"/>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80042544"/>
        <c:crosses val="autoZero"/>
        <c:auto val="1"/>
        <c:lblAlgn val="ctr"/>
        <c:lblOffset val="100"/>
        <c:noMultiLvlLbl val="0"/>
      </c:catAx>
      <c:valAx>
        <c:axId val="1180042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800435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solidFill>
      <a:round/>
    </a:ln>
    <a:effectLst/>
  </c:spPr>
  <c:txPr>
    <a:bodyPr/>
    <a:lstStyle/>
    <a:p>
      <a:pPr>
        <a:defRPr sz="1100"/>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Cover_SmkPrevMap!$M$4:$M$55</cx:f>
        <cx:nf>Cover_SmkPrevMap!$M$3</cx:nf>
        <cx:lvl ptCount="52" name="Percentile Range">
          <cx:pt idx="0">15% to 22%</cx:pt>
          <cx:pt idx="1">12% to 14%</cx:pt>
          <cx:pt idx="2">15% to 22%</cx:pt>
          <cx:pt idx="3">10% to 11%</cx:pt>
          <cx:pt idx="4">15% to 22%</cx:pt>
          <cx:pt idx="5">6% to 9%</cx:pt>
          <cx:pt idx="6">10% to 11%</cx:pt>
          <cx:pt idx="7">6% to 9%</cx:pt>
          <cx:pt idx="8">10% to 11%</cx:pt>
          <cx:pt idx="9">10% to 11%</cx:pt>
          <cx:pt idx="10">12% to 14%</cx:pt>
          <cx:pt idx="11">6% to 9%</cx:pt>
          <cx:pt idx="12">10% to 11%</cx:pt>
          <cx:pt idx="13">10% to 11%</cx:pt>
          <cx:pt idx="14">15% to 22%</cx:pt>
          <cx:pt idx="15">12% to 14%</cx:pt>
          <cx:pt idx="16">15% to 22%</cx:pt>
          <cx:pt idx="17">Data Unavailable</cx:pt>
          <cx:pt idx="18">15% to 22%</cx:pt>
          <cx:pt idx="19">15% to 22%</cx:pt>
          <cx:pt idx="20">6% to 9%</cx:pt>
          <cx:pt idx="21">10% to 11%</cx:pt>
          <cx:pt idx="22">12% to 14%</cx:pt>
          <cx:pt idx="23">12% to 14%</cx:pt>
          <cx:pt idx="24">15% to 22%</cx:pt>
          <cx:pt idx="25">15% to 22%</cx:pt>
          <cx:pt idx="26">12% to 14%</cx:pt>
          <cx:pt idx="27">12% to 14%</cx:pt>
          <cx:pt idx="28">15% to 22%</cx:pt>
          <cx:pt idx="29">10% to 11%</cx:pt>
          <cx:pt idx="30">6% to 9%</cx:pt>
          <cx:pt idx="31">12% to 14%</cx:pt>
          <cx:pt idx="32">10% to 11%</cx:pt>
          <cx:pt idx="33">12% to 14%</cx:pt>
          <cx:pt idx="34">12% to 14%</cx:pt>
          <cx:pt idx="35">15% to 22%</cx:pt>
          <cx:pt idx="36">15% to 22%</cx:pt>
          <cx:pt idx="37">10% to 11%</cx:pt>
          <cx:pt idx="38">Data Unavailable</cx:pt>
          <cx:pt idx="39">10% to 11%</cx:pt>
          <cx:pt idx="40">12% to 14%</cx:pt>
          <cx:pt idx="41">15% to 22%</cx:pt>
          <cx:pt idx="42">15% to 22%</cx:pt>
          <cx:pt idx="43">10% to 11%</cx:pt>
          <cx:pt idx="44">6% to 9%</cx:pt>
          <cx:pt idx="45">12% to 14%</cx:pt>
          <cx:pt idx="46">10% to 11%</cx:pt>
          <cx:pt idx="47">6% to 9%</cx:pt>
          <cx:pt idx="48">15% to 22%</cx:pt>
          <cx:pt idx="49">12% to 14%</cx:pt>
          <cx:pt idx="50">15% to 22%</cx:pt>
          <cx:pt idx="51">6% to 9%</cx:pt>
        </cx:lvl>
      </cx:strDim>
      <cx:strDim type="cat">
        <cx:f>Cover_SmkPrevMap!$L$4:$L$55</cx:f>
        <cx:nf>Cover_SmkPrevMap!$L$3</cx:nf>
        <cx:lvl ptCount="52" name="State">
          <cx:pt idx="0">Alabama</cx:pt>
          <cx:pt idx="1">Delaware</cx:pt>
          <cx:pt idx="2">Alaska</cx:pt>
          <cx:pt idx="3">Arizona</cx:pt>
          <cx:pt idx="4">Arkansas</cx:pt>
          <cx:pt idx="5">California</cx:pt>
          <cx:pt idx="6">Colorado</cx:pt>
          <cx:pt idx="7">Connecticut</cx:pt>
          <cx:pt idx="8">District of Columbia</cx:pt>
          <cx:pt idx="9">Florida</cx:pt>
          <cx:pt idx="10">Georgia</cx:pt>
          <cx:pt idx="11">Hawaii</cx:pt>
          <cx:pt idx="12">Idaho</cx:pt>
          <cx:pt idx="13">Illinois</cx:pt>
          <cx:pt idx="14">Indiana</cx:pt>
          <cx:pt idx="15">Iowa</cx:pt>
          <cx:pt idx="16">Kansas</cx:pt>
          <cx:pt idx="17">Kentucky</cx:pt>
          <cx:pt idx="18">Louisiana</cx:pt>
          <cx:pt idx="19">Maine</cx:pt>
          <cx:pt idx="20">Maryland</cx:pt>
          <cx:pt idx="21">Massachusetts</cx:pt>
          <cx:pt idx="22">Michigan</cx:pt>
          <cx:pt idx="23">Minnesota</cx:pt>
          <cx:pt idx="24">Mississippi</cx:pt>
          <cx:pt idx="25">Missouri</cx:pt>
          <cx:pt idx="26">Montana</cx:pt>
          <cx:pt idx="27">Nebraska</cx:pt>
          <cx:pt idx="28">Nevada</cx:pt>
          <cx:pt idx="29">New Hampshire</cx:pt>
          <cx:pt idx="30">New Jersey</cx:pt>
          <cx:pt idx="31">New Mexico</cx:pt>
          <cx:pt idx="32">New York</cx:pt>
          <cx:pt idx="33">North Carolina</cx:pt>
          <cx:pt idx="34">North Dakota</cx:pt>
          <cx:pt idx="35">Ohio</cx:pt>
          <cx:pt idx="36">Oklahoma</cx:pt>
          <cx:pt idx="37">Oregon</cx:pt>
          <cx:pt idx="38">Pennsylvania</cx:pt>
          <cx:pt idx="39">Rhode Island</cx:pt>
          <cx:pt idx="40">South Carolina</cx:pt>
          <cx:pt idx="41">South Dakota</cx:pt>
          <cx:pt idx="42">Tennessee</cx:pt>
          <cx:pt idx="43">Texas</cx:pt>
          <cx:pt idx="44">Utah</cx:pt>
          <cx:pt idx="45">Vermont</cx:pt>
          <cx:pt idx="46">Virginia</cx:pt>
          <cx:pt idx="47">Washington</cx:pt>
          <cx:pt idx="48">West Virginia</cx:pt>
          <cx:pt idx="49">Wisconsin</cx:pt>
          <cx:pt idx="50">Wyoming</cx:pt>
          <cx:pt idx="51">Puerto Rico</cx:pt>
        </cx:lvl>
      </cx:strDim>
    </cx:data>
  </cx:chartData>
  <cx:chart>
    <cx:plotArea>
      <cx:plotAreaRegion>
        <cx:series layoutId="regionMap" uniqueId="{68B278AF-E294-4CE4-B40B-3FC67B5B2200}">
          <cx:dataId val="0"/>
          <cx:layoutPr>
            <cx:geography cultureLanguage="en-US" cultureRegion="US" attribution="Powered by Bing">
              <cx:geoCache provider="{E9337A44-BEBE-4D9F-B70C-5C5E7DAFC167}">
                <cx:binary>7H1pb9zG0vVfMfz5pdL7cnFzgZCzaLRbki3bX4iJpJDNrblvv/6p8UiyxIxjBdF9gQHuxIghz7RY
7MOqOrX1/Pu2/9dtcr8u3/VpklX/uu1/fR/Wdf6vX36pbsP7dF0dpOa2tJX9oz64tekv9o8/zO39
L3flujNZ8AtBmP1yG67L+r5//59/w28L7u2JvV3XxmYfmvtyuLyvmqSu/uK9nW+9W9+lJpuZqi7N
bY1/fe/ZxJbrO/v+3X1Wm3q4HvL7X9+/+NT7d79Mf9efrvsuAdHq5g7WUnWgteIcMYK+vfD7d4nN
goe3HYz4AWdSUUEfL3q2TmHha0T5Jsj67q68ryq4l29/P1/5QnB44/z9u1vbZPVmwwLYu1/ff8xM
fX/37qpe1/fV+3emst72A57dSP/x6tvt/vJyy//z78k/wAZM/uUZKtPd+tlbfwLlt2T9+zpdP27P
G2BCDqQQjAikt5jA1j/HRIkDxRClBBG9fT1eewvNKwTajczTwgkwv53sJTCz+2Tdrcv7x915A2T0
AUJKCkL5084/R0byAyaUYBSr7fv88dpbZF4j0W5ovq+cYDOb7yU2ns2y+9va3Db14xb9c3gYPuCS
Y04p32nMJCgWVURhMsHlldLshubF4gk63vV+orNOzB+2zMxbWjV5QDgTQuMHqzb1NFgfCCyJxAzv
smreq2T6AUTP1k4R+m0vEboMwQG+W1XJOrt7UwUSRBHNH8yXVi89jwQFw0ohwR7s34QUvFaq3Si9
XD3B6XK1lzj9VprRZm+pRuyAaErAiLGtlsiXEGGMD4A8cC24eCR0W7L4QA5+LtBudJ7uZALMb1/3
FJh4nVVrIJVvRqXZAaiNQhQ/KMdEeTQ5YFRjzrnaeqeJE/qt/LlEP4LmceUUm8v9xCZZV/Eb6oxg
B5gxJhFBW51hE53h5IBIrZjA+vF5eKLSP5HkB4g83MEUj+O9xOP6HshaVd3fP27OP6dqlEMMA+EL
0OUtJBNlgRiHMkqYYFsrhiae5lUi7cbm2dIJPNdnewnPmS3r8J23Lm1i3tTVQOhPNZWcPqjNxNVI
fYAVp0qIB4zE4/OxVZ7Xy7UbqOn6CVpn3l6idWqqyjaledyrN9AldUCFBK/C8NaxkJfmbeN4pIQM
ziOtm+D0Gol2I/R95QSb0/1M5Tym2t7ZP95BgqtJf3/TCAhybQhyaZhO/I+UBwgLogV9MIbw/nPO
9nfF2g3W7t8yAW62n0q1gLyouXtDykDUAdecY0KBETxP8ShQJiUpI4pulW3imF4hyW54nhZOEFns
Z/Lt7L5dvyUgVB9QLhh7ckYTwoCxOBAcvJGE+HTzwi916Ofy7Iblcd0ElbNPe+l8lve2DN7UppED
wSClxvSD74Ftf6Eu9ACYN5UMPQQ9E3V5hUC7cXlaOAFm+dteAnN23707ui+r++Hxsf3nvIChA0w1
0pzu5gWSHQipOJSvthRcT9zO62TaDc/ztROEzo72EqFTcxuaYJ29IT6QMJBMamAEu2MgDulqpKWG
lOm31594288l2o3O93uZYHO62ktsDqHOY96QUX9LRUOhB1HY8ufmDLI3B5zITbGU7fIyPxdkNyCP
6yZwHO4nHKu7dfiGNWrGDoAYI0keCwN/cv1gyDgEqgpNUmo/FWQ3Gg/LJmCsZnupG6sEsgLWVG9o
t8CvABYMugZ22y3ICzC1CTe/V0mfhzOvkegHwDzdyxSb/STJq+zOrN80ZaMPNs5Cgtd/eL20X5BW
g8oBFHD0Q4V04vJfIdAPkHm8kykw+5lSW9nuDYNJRg6QZIJLtnUam2Tmc6+i6cEGDoEfnAqaOPqf
SfMDSL7dwxSP/aTHx29dq1EQxTNJtJTf3PgmWnyBCKTUFAJFeWz0gNTncxP2c3l2Y/K4boLK8dVe
upZj2JLmNn7DkIXKDb3a5P0nPl5xMFwAFmNia9gmhus1ovwAkqebmILyZS9BuRksNA0Gj8/rG4SR
BFoEtSDiB3VNjAA0DgU2sGFbbB6vvS0DvEKg3cg8LZwAc7OfwJzHCdDiN20UhGBEUVCJB2f+JysG
wKBNnlJCDPnt9RKZ10i0G5rvKyfYnO9nhfPENqZ6YyqGDrSCxIuAovLj5r9wMRjaBbCCTo4HrZlY
tFeJtBudZ0sn8Jzsp/u/vu/ftFMDQ5smVUzh3UlLDblmaK8FcvDQYAvO6Ln3/6k4u2F5WDaB5Prz
XrqZ07XJ3rAfgHGo92/6lp4RrufaIvQBwQIz4NFbZZpoy0/F2Q3Jw7IJJKfzvYTkAkYNavvu0tz+
NPnyX2yH31btZ+vY1m8ZQkmoIwiKoHi605qCIoNObxrjvlvb5yr7Wql2PyYvV0+elrPZXj4tp+ty
eNvu0c0syYa9c/0ymJLiQCIMXYv6QXcnNaDXSLIbl+8rJ5ic7icm56H5qeq+nHX5q9keqP8wSFhT
ph+C3EnaAUrZEmlI0/1AZ34mzW5MtqsmeJwf7qmOVNX6Nmyq+7quHjnAm0RU0OgORVEo7zxWEZ47
O2izFojDhI+apB1O16+UZzc0k+UTjE73kxte2ea/0/1GoVsHTBZ5JIlT7UHA36GsDQ3XW480Sdq9
Xq7dYE3XT9C68vZTo2xWv2nGm0HvFMz7YA0tBt9eE5gwgrESBo08YtN19ZwSnP5clN3IPC2cQHJ6
vZ+QmE1379uytU33rsbQ7v7Q9TFNr0JDtobEBNC1CSavkeUHqHxfOsVlP2sQm+bKzZ88N4+b9M9d
DwWfT6Cy/VSam3A1BdrCBYFx4Id54IlVe6VQP4Lo2R1NQbraS+U5u/+9fNthhc0QIwzBUSkfuqqn
3bz6ANJKm8zE7jGS10i0G57vKyfYnO1nPLzpQTpcp3kVmrccAmb0QCgOWb3HKdOJx9kMyQF4BGqw
W480sXGvFutHKL24qylU+0m0b+6r+t0nA72JbztzqsD3E6i7PnbATfyQQjBySiU0yT0kAgHK5xTh
1WLthmqyfALVzac9tXjdu9P7/hVJptdHqpQdAM+mMPr7fdrneUCEkTjAUMnQQLdfIrRRpp9Lsxue
52sn2Jyd7iU2N2uwdVlQ27fsUoTMG8aUS/VQRJpMAWGCoPwHTcCP4ycThF4n026Enq+dIHTz214i
tHnmvtgyfnyK/zmjg+YSyKwRtjkPZFcABGdSAJ9D4LAesm8TRvcaiXaj833lBJuz/SzQXsCYYzUk
7fpNfRBk4ZSGYw8e2Nq3wYTntg2GfxRVatOJss0jTIpNr5VqN0YvV09wuthPHTov74M3tXCQ6YEp
RuhYfOgtmcREWwsHiR46MW0/F2Q3KI/rJnCcX+6lSdsmqt684AOUgILNAiq9VYup24GCD6EIsgxi
ktd5rTy7sXm5eoLQ1X6WFT7dlykku97Q5zBoaOQE/pvGPjAOBJ1CWgBX+/aaNGS/QpLdsDwtnCDy
aT9zbh/rdfh2cGxm46CcADHnQyPQJGXw7UwQCa0mREyc/8/k2A3GdtUEiY/7icR/IeiEritMlIaZ
7CeH/sLhQ1AKbIDRx7GfqY68Igzejcv3e5lg82k/Hf2NqW5tVpm3jGZgVARME6dwuN729bJWDflP
aD+FyV+9e7z3VSLtRufZ0gk8N6u9cPy3f3k24zZvso1nXnzy755IqaFpEcJNGBrdGc9AcxY0ZsNp
Bo/dBOzRkG7bTSdHRv5YrN0oTZa/uJP/T+dR/rg556naP1vX6/m3I0CfHVf51+9+u104mHSy9N3z
DXrxXD5u6+ru1/fQekWA/D4dLbr5JQ8rt7v+2Ni+/W3Pltyvq/rX945m0KoKMQ70o3LGNHQcvH/X
QdIP3sIIxiM4jNSJTUfeZsL7/btsc6TJr+8Zev+u2tR34aBSAV3IkP5RiFChgPThp6NWL2wyQEDw
dPsPP7/LmvTCmqyuQH4Gji/ffm4jHEwuwckmCM41xQJmxsEvwpXy2/UlZE82H/9/hV+rJAp6cZyS
XGGPCIm7mcDd0BVeUzl5XbiSjH7TuXFKrX9mswFzr+TIKfVsrCnDV4ktkJMeVZWgZT93xr5k/qHy
Gyy8hra8cmWRjPlZHEK3u1ykZZuy7qxGsQl7dyCyYx6rHFEHi7pKUnHSsqK6jYPuQ82M9D1MHOmx
UMhFAoH9sKiKYJaTcbhy1Djik7EOTe4VGmeocIkm0bgkuKzQSdbjhHtRhUrHlSVUmA6TQjXFReT4
8VVZ+PpLlYw09MqqaLBXlm2UH4usDP25HfRnhwpm4RKDGOe9TohZ5hC4Zi4dsnROrVHncZGJL4WU
3czRtvtqWhZdjLyWC9sM3DNlWNZu1JK+di0NHeXW1smX8Zgmq6hJwq+i4sVnUlFiXWyNvrVa3Sb9
cKZQGRm3jdNhBf/zT9tG0HPDDTqEcSc8ryOqvZ6iFD5DdfGhibKw89AwoFndBa1xWS516trGlm7C
fDG4HebtYeaM6UWDm+pTH6b+ipRDtxxHOXzQFRmOHB0VpTsY0juu7zvmMEwicwfPA/8QxW1L560l
znmYZmrZc1EeVrbHJ51fZ9fhKM1yVI29sCOTXtsHofWYqskp4y25cWxSMVcUhJ5bFjQznSfWS6WU
q9bg8Tip+dDOTMOaOSZZM3fClrid4/cL2tHxMGFRb73BL8avzpDmC2USZ1mYYlyxkIy3KCVyFVY4
vxrR4J81TgGHETtBky7Z6AznfTOKFuNF37KaiNh9/LuOCWvDU4eTPG88g1JpCrdoNcvKoyivgi47
Sv2qS+xM1n4R6QUpnUvlYNUht+2SqhvnKPQxun1+JO8L1by1+VCaIHw4CPnpx/9c2xT+fDuj9/s/
bs5R/v4TTCxvD2D+y0/BoQAbc1RNP7SxqE+/C+zEg4XdWLEXP/zJpP7AaG7Pc/7Bm6+zqBKyDX9l
UKfnK2+s1nbNg0X9ZjaBRH4jM5jCWN8ziwo+ElKyAqYylIb6B6SUHi0qBu+5Ob4W6lfQTQsRw0sL
C216Cs4S4pCLR/rvWNiNqX5hYDcHcWwIMMQdlDPNQIbnBhalYY58Z3SO1fZxgi4aNTSfy4cnbvv8
xVqpMFrKqhaGn1CdpN08SDVkBWqX24HlwRHTvorpaeZANgDU2qnDAEW5q5LSVMsmjureX8YKLIU5
4UHXFqE7wr/6zSHoD1zrI+JtV4yBCwrS9OEJblM+jLHbKem4oXI6z2mFytIjaNeijRfTLjGDW/h+
i76QrPRrz4q6zIerqBghQzRXLOjkBxX2TajPjannXa2Zn7ipIk7q8SajmZs0JWiiKwcwuV7AbaFy
939a8+MTzb+TCsjQEUgE/ZiHPM0M/WnNk9pA7oJTAtV1SItj6MP7rjZwdCbicA4ghb4VoJ+gGo9a
w0FrgHjA0c4wxwncAR7mB14C6d3NQw71w2+DNnC28N/SmqnSQNvfpm0GAkg4NgUqzC+VBugGNtwv
urMmvQuqZBYmvz/bjR3EBzbrpVZOLrChRc9oT9nTJM17uICKBDz+qdvotWnPjPbC9O6vL8VhJ19e
C46KhbNHCIVeIL6ZDnt5rQFXwEQShk8jngwbnU0fdFgrEhf8axX1gboNra9qtEQ5qZwRrCIfTHaE
KCqC9M4WVsngPGhYCOdkLP0yQMtBZc29UUiZ9KQpgUGxYyTycZVUOvLLaxWh4Vgwx/rXQ1EvImL4
UVVH+CIqLBCMIfKLrPZIRgJX0ZLXLmmF01VuB7SinvEkLcL4qtAkaEtPsKyVdgZCpLVrxEAqN2vI
UYlz83Hok+Y48YtGemM7JN0ibU1C02NZ82jGezGeKRzz7qtjkXBjJwDiAvSg9CCvxug5c2Q+Hke1
Dp2rDjmGZXPaBr52cq/emjT5zb79z2q8xmoQBr7h2cP7p+jleafzxtE+LHgwGdAlAI4UmjkIgIM3
x+k8mQwFR7hgiTG4WDBNG4f63WbgAw05UphJwJCYg4F7CGseYxmYLoaebAxGBqYqJajJ37EZeGMU
noUycILMZo6Mc2gaAvMDc80v9czvnKANM85XbY9yfwahQHwZJrl/BJFY69GBVzeaRuMih6OBF7jr
/SOV1PkXXaH+I89U/oWJqLpBNKtugh6R+bOd3GFxNn5+Ih2EdjAYwDlEbhBHvpRON6r0cafZKmqZ
XfOQ9RcFCrOTjPeOcQuTDEudo9archsz96+vDVnQydXBlnMIKjeHIcvNwfwTFuKHJMlFY4qVH/if
08KnXtM1Rp/GurRiJnIuT6BdLhOwTUIe90ybjzgqzdd+zMY72VRFO8vHgR4FSVDNY9Ekyzopm3he
FlZ8kKHKB69vJF/5XVqf4JzmC4Zy5o5l47tRn2rssbZKz0MyoNyTuMUeUkWxiU6knDXNmA6uakKn
cGktereNBPkSqCx2bRUBkamUPZYVG+dw9GdzGWZVtgBSlLXAgqiKF0GhdehpP4w8ahi6ccrSmatY
Xjf9WCYeG4s4cKXIs7OS9QGEGU7XuqWl7eHgpL4XOyN1o7FuBneUwJzcwBehl4dZ6KWkHz5nkUq5
61Qan/Au8meiHOob1fmycg1KICxAOOxbFwAQh4rGw6ILE7HsNTGewwjYVPDAxaVunOgDqozBsygo
0JcEDOLMZhKVM2BRet41tDSLlvZqcA2o0mXvq6B3/aIQiTuysL7GjQ2BucuuWWmlk2CWkay+7E2j
Qg/TrvLBNmO0SHHsKzfz65jmLhc5duYsGOlx1peoc4PAEIjlQ924UTkygDVy2CEEa8SBgFGUbsf5
ZxkNah5ykV3EWdkvqqAgpdvwcHRZWUeZG6AeL1AUlYuy7vjFkBBnORIV3BUhaRcxMgtdt+0MNFWv
BJHp5UiGlkII3ERHY6SimYJAeR3KOj8cUzTOdZLXh4Mp7bioSR2MrozIILyiZX3ttUVWLRW4rmPf
Uf0RDJv6n2hEmkPVhV3uJpKH96xD7Tm2uOeuyWR6D0cXxdYlY0HdgpssdTUOCvB67cipK2Qpohno
3lUYOBE9a2LT8NyN/FR0V7hMTZ+7hcxs6/nULwIv6v0Muyqv47ssCn0DsXwZLQmy3V0ctymGaD1M
29DNs7xFp1WhS7MGJ5jkhzprGTmvqtI/GpuRrhJEo/az6E2gTwZO7Hp0aN14vm76ErSicOrbzG+i
ZFbqugg9UVtm5nVTZs4c2MFw2g44G7wKyRrPm9YZzdVA7TAcDm1BGs/xs9R3bVamwaxswiD/ynRX
JuB1M565euBZ6QVdjA7HIgjBFdTZSRl2Jp8ViNp1ZSVdYZiVgke9R3Y1xFV8iSUYzaAP4f7j0WTn
0djIM9LYQnsO0XC1cnNvQ+jzq9IfcTcveOVXbtiy6qY2ImJuaVqQvg/keFjYfjw0tsu/VD63X7qW
6MrVvM3bWdiBIs8r1EAGokF98zuKygadRgYSTWfa7yAiyUlu12WVaD7LnWRcfDPlGu489FjUEMiM
KLCjsVO3Z70h46ekoo6xXgyZhLha9j7xk3EGngAPa940JcqPVGsQ/BUHcDwzPEcDDljkWjx27ecs
6BNTuY7Ds3Uz1EBahnKsjm05irMCUg7trLWtdRZdU5vIZU6ZLwtFkvMhC9veFdYARapw1H9oTEDO
mbWgWMZXyXnJkyL1skBYPlND2656K2viorYO05PUKWUEJnHs4NlNc7bKMFbtGSvKPnJHyv1mllWl
/Oq0WTe4sDmx9pJgzPDMKjEgtwkHVbphIbsvFjv2LBSDTmdKRNb1oRCzCkhP5nFX2d8rXH+kfSdW
rdYRX+Jadx8akdBk5sTMb5cqVAVzMXDL1iVW+x7jkb/ADYpPQ9r6BezMkJ2ESVdek7jphSvDht/y
NhMR5KVwuLBdPI+IBSabYN6fsCSyx37YhieNHMvKrQuVrHqIB/lc9SU+pk5SrzQho3ThAXKuY/Az
I9yyHmZMFwnkyIpUEk/wqlJuYwmJ3KGW2bDMOjqA9WtFVM7AjgceDzhb9D4Y/Cql1c3/iONriCNm
wKmeUY4/EccXB4x9y3pvVzwGm5uIksFB5nBaFmQnNknrp6w3hu9DofBdAXAKOqR/n8Wam+8Y2rQO
E+gyhi9MAXL4yBuhNRyyPVpAJAoFKg7H0/0d3gjn3bwkRxDrQhwFYkHEC1+6AgfevKRmMYbwhUtf
nAErc1aBn/XFcSaHgcwdhQcuA7cnaUyzox5pkVyNJuf6d0zkfWhHfsVkTLmHLb0G1tffxNIxx5BX
gsRvQlTig1sQEF/qsdJ25tBxqC+dhASFGwZdV3xEWeE7brYNmmINuZy2TaLoTJJQF25XJGphqjBb
pf5APRk1hZeCoZplacJmYB34IjSYkHmkmw9xruvSjVDnnyQ0z0+qhtTLQbTFEdFldzfi5CtLa3XH
gPF+STorIdg0+dcyjRHodypWglZrWkYY7leFQwSJ/zI8HoewP0S5ZQsAyjnLIH/ez6RsFyFUKUrf
K7cxoswbnLYLXiV14xLTRedOGJKbdgDlb2g+w+BVvcqE6HKoMntZN0U2a2t0k3CjP/a8h4Rt1tNl
TvRN3ysxb9EA7rdNP7DIKQ5ZU5KzMk3LVaOo76EIslxpa7sVF6E51U6yBofJm40LnvNcxMdFGutl
Yp329yqW/mrwOV3EGU7u08SUc+Ag+B4idlV4qirtIVC1+6Yh5Vx3pv8MX/3SAccxUeAWuQq8Ik3U
V0KA7XIJbLRX9iY16U3hwKWzIh9dFHbtF792+JzSzM5ZbKTHc5lmruyytnKTtOXYpUanV3LsmXB9
FOarzRP5sWgrsQBGY0LXb5L4UJIGeEooZQ3St3KWOZB/X6KWimGWJ33XuCLGwSWLcXwxDNV47nch
8sKRFSchJc6GkfYcrkLtHKpQbMmipBwg4UDNVSeq5ISn+XASDoKebmolCxH63UVXFuUiq6r+tlYs
yVyMaO01sZP/oasqatygY3iZyqg7KUffHPY8q05qX43W7UUX3EFo4XhJnvPDENdZ4A5NLo9xrkPr
mlqisy4D1yRKPSZumRGUeYVotRuoqvlE+wEKSwUdyCKmcQExBJJmRoKwXbQh4cDMUwdcckr0cZum
4ATrnDUZMEJbLnTXn5gChJKFyI+qcag+BqUEqtfGJPzDNqOdK5XoQ2licVJy506MHLk0DKPIdfxA
uLR0OuL2Y5B6dBOwyAjpG9MOsduW8jj3M3ORQlZ2kQQc/d4KnCyIweI2LvzxaOyB8HmiDcWyKx3u
lrjuPmvL6IUT+3IGMZi/aGqrAy+Lu+HYdg6rPaV8e6RE3OWz1HfC+dCQ8QLSIHY+FjrzhOizWd1T
sqpIXF4miPOlSrrmEw+5/WBMFoLP92OoZunAHDs5HVyeapV6SsMtCQudyS5JdAUFlq6AyKsd5nhs
o2Vf+8PcdGr82PYFxFZdgRch1CdnoR4Akpr5p6HKygshihn2VXltYkdcatoclhkdz7sGdZ7t5RFv
QK3dKCH9yvhpB/Rb2IsoJc4cd7jqgSCr4Squkvw0rVpyTUgRfTUIFzNHxL7bdGW3UoMJ/VUGOayr
PiqIp23l0T5Hp6l05iiz3YcAyM7JEOWRB8YTnVUNwG05RGJZaqAOhQo9C2iHVmOB73DHxVnOimxF
cEtWadUIiJyq1OuznMQbkJcl8cOZb/JryDMNPlQbaX016nC4T1Gee6MjgTtHKfsghwI4XonDdgb9
xUAoDI+XsunzmfHBkCMy1scmbPqPWYLYosizwBOqFaeozxzXWjBEOgi7mQ95/C/UovBwyLvEc/pE
z0tWD84sqrj4Ak5wPIQipnOPo8Jx+y6k3iBY80fkA1tj3NjLqhDYy1kKsVKB1sGYBvMCJ8mM2BZY
WVs5pZf7RfiFjEF9UqbJZWVtcxRqkXm0LPNjkgT1xZhxu+h6NV4gbPR5FZZx4daNP0IgKMplyqzx
CASasypW7ayRIbsPhqydd7K/hdpk68VgMxPXjzsojwrunIQOK1yb8+4m77XxGM7HS6E6PaupFV8g
/gTdoCKfjRxoHTZxf5qFjQMGK+ggnjTsa5y0matkYc6wn2XLEVm87tKAzfp6/Og3YNJJNxAIQ0We
usiBcALi5H6Wo1GtUp1cjgivgD0gV5dQyZ7HaACAM8L1TJr2Q5fHwY3T89SLmrRyB5GFF1FSDZnr
FEH3CQWiONK0kEeBCnMFFtTXh2A3Ha+q0UklHXo5js1FA18G6hYJSo4b2DCPw7N3HQ0kPfLtJq4Q
ZplBlflEjEEI8bdzGQO59vqutMql1A88lgXq0PSiWQSqTuYVbVJIcvgnUZzHSyuqZuWjCALzEZlZ
l6dsBQoVLprUmmVQN5FL+qSY98pPTwJegvnu/G4dGpQvnRaJ47Gt5C2WSfJ7WeXOGa/KDxVN+dWo
oLQzsOos1n5x0nVUrsraGZeqkQ1EY7L9WKVhc8RFuo7GqF6FkQwWRWzssm2G+LAZEync3gmqI0P8
Zs5MwC6rILMXY8HjmQLP1bpR9AEHOfnidFl3osErhy7FfnuDjXEOk7HlJ2luoiNIMS8sjQoPEojn
sWCfeqdjLlJpMjcZ9V0ZtMm1VkG+bGpVnOeqxl5f5XSBCv9exQGYwCAMl6rSuduFVQJ15mQ8CRnr
jnMeB59bXRlXVq2FVFRSzCDZNf7Bi+QaCtOZR+JIXsU+iFDjuPZAvsEVET1twarO8xB/9SvmuKll
4XmU25Okc4bTXvQng4/Zx6SIs6MiomwOoVy7hOK9Xpg+9r+WzdAvWW/Kr72TCTfQjZ7blrQr2UXN
IhHV1w6DXdEoxQsourkxC9J50oRrp+HDrBwocqWKxiNoXHAlBDXHfX0sLcxqucymENklNvBChawX
Ipl8jByRXQGpio+zQoGr59iXruliFZ1bW+OllkF+lgRskQqaL1WPytOOsmyW9dxZhhFLFygkwYmM
MjA7JGoOAz8yHCx+JC4KnverkCVQEFdNORuiiHsd675CMBt5VpY8X3YQeZ7nnYy8mJf4yI5ltuCq
69eNgtDVrYoRSEpcCe7GSVBkrhgKNuN27G+zOMy/iqH1ENDcdRpofwaC/JE2abGI0kxDFT9zytVQ
IeWlUewcBmMZC08WcRq5mMXZad6T2KMxE/OuhdIDJM6CO78uyYxlYwcuTUA3Bdeov4zj6Bx4r1dD
6m3RETEukJ+DB+18fDSCHfDACeezEL4c4dCnDvpjMwLs1jDt4DZ1Z2dQxAzm2KSlC9SjnFdJ/IHL
MaZuhYb+2Pcr5BUZiVYIoP5qcRUckt735zJr8soNhio+Kqum8oLQqWZFlzQMMkW+/FyEqNQQH0vI
P43og8zBIbndEERnuKvxbZ/L5HzsezAILUk86sdk4WdjkuEr1UPCx5/5rQrtrWnSVjA3zRKdXss+
jGN25HNl4uO6V9ped0MLu2br/+Pu25rrxLFw/9ChSiBxe4V98XUnsWN3Jy+qpNPDVeiCQEK//nzE
njOJeyqpeT1T1eOKzd6AkJbW+i6Lbx71d1VOyJSB4mVxoE01xvlaT65PD2nZDflha5vpEFne22pt
Nv+3ylT7zQGqr5AjpH/iM/Jz1Dh+2pJVXfONe1PFa+EPZC66m2Ut9L1WOFrOmfxEsfKAbJoTzhgB
NC71YWm25NzlqZJVo/z0zXAS38vOF0D84oAVDBLgki/Zx9C2wNNMmn1jowJIGfKgbnlaumMaSvNg
BEC6PhPmJhJKfCCubQ8ZUK2mkq1brthoiz0abAdkfclBMqQwwFTFDmQOV5kZ2TEf0+SWTDO7McQg
BYCs7liMrT+k2SZolUc4HxmUfPIQ6fwxg47yFezmIgdEEyWVJuNQE4zcg6MFlDuj3T65lL9r+gLD
SsbSP3pXNoe1bzpe2yWQ+001Sd3beT4YOnpdzYB+l4o3qnhXYBcGBuL1ct3PMXLkWYFU96LvPzag
Gz5ZpJ6omeb1sk2heRRpmE/FPthcQAAQlRbVV5qI9hLx1RmgeX49Zosi11s/60fOBbGHTuLQJZTp
9TCb6cE2pakaHetniI7iP2NV6D8n2TxzkZM7lijXVWEi0RXdFS/VVBJVLSu5hU5IPa6tn6cD52rK
7yELYB+mVn8BRDMOlQpQ81RRS0IN7Qu2/S40zGFAeIa2iNv4R09U/1T0jp/xKs24qbclTs4ohezT
YBb3bY1iCtSONbezaNQBVzSdetNjEXozhcpkUP9UKD2Q60DUkxx4m7qvQJEJMv4IqjEj/fZe58XQ
HqZy7B5MUyIT08Fo8AMA/GaIco5JHsprN7Duug2hv0vbtbsWIJ0uY4rKIfcZJhOJvo6FDE9tw3ha
ZXGGm6MbggZJh+2PAaEiwcx3pA59Ht5FmwyHcVH8bJN1fJj2PIkGzCug5RY4FGlueDJ0tULmW3dd
Ka+mnsd1j7JMov7cE9k4NXcpRXLdTSTdI1hzLDft8hbTrhf6T2ldId7FQz/T47hlKMZ0jF2gWuXc
FvXSZjOAekAi4RtQNuLex2XUX2XoqYkvXKPtDzt55T8GF/XYXyOLgte+X8hM8+S4LHizrKpKKPHc
LYbEFMVJNroFsTPHchmq/yNAxLTMRv4SGn/mUa4/jqPwzz/AP/+F7Yrf0F14zQmIbnQ+h12SAN1J
3xDsSnvXjzR2lyaaU0jkkraKkxVPRFxHRXHgzedE0PPaJzd0SE8RM6e0jY9Fzu/VEo5o03HErZ7L
0B8G3Z1/fXFviMKXa9tVDyzLYXVK3hCFIgalQHjiLkqZS66QK/IrkP//+0m+v20RyCqa9r8dgBSC
HBS9q7t0Can2/7JoPE25PH0/zasy63WkXySdPyq3fhRy/f+sG/vrR631j0pc6EJ+eB7/ACTfyJf/
o4L5/rlXWDKDljanFA3J/8Nav4hxIYfZzQsQ2kJ78go+vmpg0NYAOq79NXKQmv0gG4vR9Y0m4MVL
IH9owwN9zr+FcT89RUiP/8v6oT8TtjvcCbsd1Gm7Qgc6m+QNYTuCfZ1iN6R/AxyyyDoTxUB71ESt
XXhO00UNX5CrpvNp0tu8sYNNfNr6GnoP8rWZDJuiWiZ+yG/KNt2Ww1BGk75ypRjn+xEgENIHOfhU
fU0HC5UlavRs7GndADOK/8693JYH7KD5+AXSFsX/ooLq7NJknVa0EnE341KYSg0Y3ZhYNx2aMTWD
qqRLhbiLUU7jkhsh4u0Wy3zq/xUhbcdnfnik/2WQfsZt0eaQYO2WEPjtvlIM15t1nMeiQ7Bsi7+5
k1Ovr6xgI4NsdAVJchXmxnauBliLd3yPhKO8eVl6L3b9/3L675T9fyh9nB9vE9ybdFO4vMCslm8o
/dDTYoa8qvvWx4CvutpKmtK2QsSJdH9CBG6MPZjWNgz7KEMaMr13jG5zUscsZI7e2AxcNkhuqamJ
L3gdtcbffj1Ge5z94RoRfCE7KjCFdt/zPi1/xrZ920VJayjgL1Q2JDk0IW9yfRoLZlGcTMZm2ech
JdzCm/H/5Gb/ZXDePJv9vBA75kmSEkgpsfX8fF61bDKXES2+NRvmXFatRI3zny3jCSBC13dL927i
rbW2alvwOdlvFA+Q0b+57XwX0SPxYOjrhzX08+mbdO0i4lv6LcrHXNM6dSRLv2AhRfZahi4fL10E
vvh+Rx0XoFaEoLhBU4ERg/LrgfjnlaDE2DWo6G+891F7Qy60ecvHfiPmG8scltxpi7MQD6fUuGVm
x67gLEOZiSFAGpnB2/ZZkm015XHtJFHuN0/l552P5QRCHAY6pdibG8G1+OapQF1K+m2Y+F+8BEhk
zlIrEAvHiIu53CApM9C9HH59/ztR9POjQF22v8IWCxUq3X+wKw328LRUNvqK9jS5iK48lKtYEMLL
dpaQofQssLoT85aoCqIJioGA3L1dHoXK+q2eothMj6VohZkOOpUmeYDEbJq//voyf85XwFbFMNEy
gg5pu7YJ6v6fJ8zigHwiufRfvbEGk4AsA8HzId7RFFCdoWv0CFRR74sGheT+o1PN8pvn84/Bwuv7
oKwER7YrLxlC28+XUehkthsqrq8TEljE8B7RK7hq3Yjd0lvKU8T9uVnwCm3RpxMiqlHCxOlVEfXR
OlS6RbTdI//W4lNTF8b1lnnUPuI3YWX3qfz0VON9kHLYQYoEsyrb31Pwo4DSUzepcgr068yTLBJH
VENqXN7rYDs11U5vGhcX5WLF3yTQVbkdiiFskPkpxa/n0sB1UosA6f6taCFF5HthkkFmvMBaMj5k
ogT4CZSy9AiJSdRD+XBDQjniW4eOO61/s0xjUJA/3RAUaOhPAFIRPT7wFqW3+Rpm5qTXaVWf81Sm
AEcUHDyYipwvZWnqOAAmBPyxvURPFP742/I9nCiA5viTh4Qh06fF0d+voTcuHYRRZBslScsYKtJ9
7b6ZFoMfZsFbqT4rg1WkjxTILbtP4pZut3ReNgxHydcxPIvWb1sOJYBxQFEQ8F320OjAoysjWB+e
TbTM2aXoIOmMas9WMZbnYUn3xyNnWmIKbWuerg/K9EN4DiPYigEl37hvWh1Gf9eBT2WLX1J4HMJz
ITz4BWif+g0/5kAaWxxUOtP5lAE/x6cG33RIMPT30wP9izZXFdL3+AqJ5AFX3kXTnhtYlYrhi58z
cGqncjXx+sioDIC5zcDhZhmFSUQdNVz4q4Zhc/00FRNnzytZY0yyvGiQZyCzl0hRfh0b3kZNjH5O
cugTKcthk4rfbCaUb1MTw7vyOcRiNjsbTHLAQU72crymi3YIFL8+49toBH0SI0mMfRs1CpSTb844
GzK3TlD3iYZln4xuYXv4S+Z8wOYNSjfNPvOeBkxClyx2bu5zBBbM019fxp7O/rQoaA4bO2oXWNwJ
FJW7VePHVR7ouuiozMSzYJOw3xVcafS31K1GNGqHeYqPhueye7/ORYOIo0BVNUfg38kqgffnDrib
BdkNhXCRPXpqRqjbZhdn64MtItLVOg1e3mISkRbMNQNVU8G1FO+LvYVj4UGuLbKLa94Pdl/5K1xz
7+DvBpsDPMpQv/6mNHwb16CTRLkPH1yy1wSQA7zZroeMt5PTc/60LhNBEpsakyCJXWFkcBVDksVA
czqPaesHcAoQC9rvmW2UqX1K06V3CX/kPtundKK7IMxVpxK6h0gdZhKf9LiqGa6pdBuw6iCY3HPq
eCsEVic0YFhGv3mIbyJbgQwI3pMEUQ1PEF1c34RqTScRZD8lT4VtKdaWVc1+ATaiy750v69jdM7Z
cG289fsSR6zcQ4pRGhtN1MZI4yGt238lNWRhX8ayz9lV54B9wTu1OZlduPY4qmvpfotbI7L5NES5
oSdVmJXO9Yb9Arf7m1t7k2Xi1kq8RTqBKRN4A8Qlb27N+gGUyCK3J9qse6SyBuTyQxhDJ/+ypBiS
CTohqcNznoBJH0CEyxgPxGdibLZjEFkM22FJo8U9IUs1GA7A3xSzj64B0WTqohJTjDnoExHdFoTN
qw6AGsKaRUaCE3aWE/wLNVaMoQCjhaGwNm8jW6fj0mNJtODZ8a+X8dlD4fDl14PwZo0WSBeQXeVJ
WqDsJP9IdWMXWLZlOvq4ilwiOrykt0lb+BWQepEAB/5dWNiX/Q9FxX5Khq5/0DOj2VKGrOnnsEB6
iaxV+fzjvICt+GI3tI3uztj7MT6sV0ymR6ixpZ8raMo2DPi48gkpC4IeRskZP9r3eTYXvD9xywoE
AyzI9cGgfQB2ABFh4Vs/YaN6fWyNdqABKj8WE9YKVtH+OJrB7w8i6sH5gkre+nJ9IFJIXEk6DNib
hszudeqvRxvmk3/c/L4JIEjEEAv9s6JCOjhHEMBuH1voKKDvsQuEtjV3hPeXLAnMbEfdmgxEIwRt
JQQjxgDfvCHjQiFPVch2olvTiIjtkG9Oa+2kb/4i3UiuHF9YdhigPR2/QbkRzIOQQMa/OGh33Du2
xsSHQwF6J4XlFfnjvJycSyERNLrlXlaZABF1R4mJy8M0Gaiue28XA1GoL3Toq3ZaoYCuGw9XJ2QO
wTiAlD5Ke9af4FVe2GMG9Js1NfS90IefVenaeDfE8sZe2zZHZlbnYXQhoKzFVFTXftj4UulZ9dlp
BT9FD6mIfPgIbUDSPS9sbPiBwoAZ1xvqUwlOrrFzeSghQt4tYWMDxQu1sJYQF255ORFyhpqgTU6A
DYuWHNUgBXva0rUZoqdSEu8/emgk7H002yl6wI6RL99Sk2XmKeQreMtKSRm384fSh3E48w7oxilA
GyFkVQ5y5/ZzKDl18TUWfTFBvKLk6g+YKpv+uwRFBBh4GB20m1eWTzotDqgDUsi5uYiG7FLGeTQM
Z9DUyTy2f0M3QS1G2UNUZtg9KJUVUzrEoGjbD2i9YDNynCamVH69lND4jLvaf9DNsV8b69Y70AxN
1504E25JH/iUUH0N0WzbFCfMlYwChF8DwbY+gpNxEM1ELNP20HIT+u3aNTMkSGfXCew29VA6hgC7
KoiZ/5TRAq3kNSYH7LS1o0hb4suikHWVIMNo4bN3Y5IDHn9nX34Zdd2Iv8HyxXC6IGemv4YF/p/1
ps8M6I6rGJxTntdbnw5LfvZTH4sRIDXwaHACadThdhqaYlP54vkG71jdp22ZNu82p5zK30Pi0Lvx
BK1clKjrYdnKYn0Hghbyrwry/R2TyI1N2+E5b+BBDreMjbB6H6NNI2TfI2rrNr2NKDf5eBd3uovH
933v+oIfXY9A0Bxlh3dmwKwEGRQuaVujER4O0rRbpw9EDb0pDpMlUPT+mTTJhPOJfizLp6UptIbM
Ic8xskkBj0S21nHW7l+C60fKUmld7jk9Awu1FwZtPNHs1LduHzE62gE/gNzb6HGCSgpxiq22KfK6
dFZiAoQJ+cbZlkbgOPVyq61N4QSvdA8vdI69ZOY429jGKDKnuNsfT6xgck7/iEe/j/PEyh5YUrRE
Bo8imoYCmg2tUdDok+k6ZFq1g1Qx13VXtOkS4QmyRS/PEOsv3YTxitogz+0SWOzviz7fL7nDk1bh
McPMwhko/qS/8sjvEywzAOzXm3SL8DtwkfvQrGuMQ7HFFtrhGlb0K8E9vt6PMZTqrwDcWvwu9Upm
j0PKeElr5koAQJXK2xhj8Tp7OMSQ+Mq8j/ab43b7PhgLZo2pX3PcMg3p/i86p8M9JZ2JHl+HOno5
/N+D/HIckIJkuM8TJXAB8QQn+dehy1RnzpAebLhpnUCzNVZNQpuOPKIAb2RZpS8PSobVYqqh8l5M
A9F1CblgFQ/tumXvSrFIjNKaiBGHJAoYm4HiinJo2CBD2ZPeRqQQWNZj3hD9tXwZQamwghDXXu6p
TTrUaLWSU+biqw2CGXyMvDzal+mR8WHE+GSswyegMxz3m/fZ1mKeNrHZT9OiCQJ+uUEYlLdPAWa5
xd7gTuk+vC8TKSzbgqvETe7fEndmxufQY4Rids223S/9ZUCj4MC9wmVIJcuPEUmnob8OcFB7dW52
EIkcXbdIrOmyb3bkY3Z4vt2aJ/prnDUTpg84T7HfvFmR7L6bgWXvX5is+w+2NgV+jBPZl4MI6X79
0wJ5h3taRmi7uxPEMvjeVtO4oVfDvOWxvaUvc6Xr59Lm59chL/vV4HJ8Rwd8CXYAiZP3qhuwz6+x
Dhl5QubWQ8ik4J+YuprMMBCaOu1biZLJwgBmr0cABoBs8Jja5TqXu73rsGB/xe+Gbcn64jQgWfTb
DS3n0csryyQRoh5LBu1mxecGsCGM5AuOb62e8QNJYzpeBITD42UTDrhdSlwMqAg+gGK8rIPlAAWc
6XH2uG3k+pxN3KMK4FvY5z6cYBlAYk91gghTmHZciuMIxhaHQGvCy/k6LbFV+U8k8z3iTTNKOQxX
r3Byb8fW9KelHVHv/gX9D/piXqm+xXCc6fc1A7fmiAGbuRt4eKZtIZ190hSemezKvty6Lxvwxweq
fBhwR+i5MafHDForRDlr2D58sVf7rAFetU/xF/y0mGGqIFW8JPv92q5L8ANKGY3jdQf0Maq6MQBX
xkslhqmsAFlsmbinKjY4ItvivYZdU3QXeXwFWUKcjgaKyUkbnkCArQO+I7xAbxxlOVBDnbIBECUH
e599FgK101TbEcBEeiuGbF9PlrkOIHwzFBahkmZ8w543b4g0/Qm13j54S0d3qCBZigFYfD9ODT4O
ywvu8hP8V55HN47PxnQXuEt2kBKGJYSffOA0sx8YYKyNHz3vo609ZU6l4wxaO0KTlioHCJR9Zg1E
xTBHYK/Gww8RC7irbBL7tiFSvk83k5gYk+9lJHsrgUTTjnR0vXEhFTz/MITFRWhQEixQhaB0mX1G
vMX8ipwKGIGekf0ewNhHCP4oL3eUauyQryKzLgXsNZ+zcmt1/JX5MRsvkHVC+nhiiZxt9C/XwZXC
j9jRKIw+8wj8O6oLaEfMMxBJN9iPpNF909Q83WjrHyAJjKn+Vq4dLEbw7UAuTc5mWFaxO4DCPDwH
tiRMVgt2B5jgbBxL5JRogFOi3QhmuejLpF7xyygH++vATPnD6528PEutoEtLa7RigBnvyL+Hm3Fc
9/hXbs0eTZD974u3m8V+xPQdved9sv8ujUmEI7Zm2w/kdElxBCr3ndvoRq6wlBtki/wS7BarY4+F
uq9KKB/wl9cpi5wSkQg2g/1PLxD8Hk6jpjZ+MzQHb21I8X5p8wa+HEcmAPZsC7xMrp2e9lXeRGGH
A2fwRPjBkJbZax0I5jcj4B8uwC33Kx86MI2fX0+UmhJbmsZUiR5fKrap60M+VP2kFvZheAlYwwvQ
qNEJH7MhGvUOQs4mM4wdRCO05LD7ZEv0uHSpwj1bBxZvhZSv2dM4eExxjnwd98tavi+4SA7YRyqe
LvsiV8lOMx4m5/c5mfMAYUOVtvMkxLHtR6zG08uAAAfeg95QZHuKxaCb6W/bhI558Rvg601BDyxn
N3ugNQeCG5QYb2Hl1oJDAF6dPLbwTOGq86bxWA1OIsxqqARwEeMK4KWtVoi/ce2/qe5+ru3208Od
gveIovMZej29xVnN4iVM8DmgqpfQ2AMDxlWgDsBK+vWp3gDoWE0Ejb1wLkBW+P9sL+t/6EDgikEX
HKnkv+cIGbyUtVacsXd5Cc4KETlr94e6dD2esGSG4ZG9BsdfX8vPEAKEGpg/RYwGUBnocMzz5Odr
4StNAN/2zSPeLoMw1qXxno/Da5XTY5BInX83zv88Id7bAOAgK8oE4GL5BlccWkPiURD+oP2EjaIZ
sONf59uAMPe6sn99g/EO2/0HsdjvENgtjD7wdCR4vfhbINOPPWsmO2YPrxHDtWEH7WGE2NL05Nlc
rKde8WA+LI5u/UEs0x7PqUFoiObAsB/95op+num4IpRS+4tPaY6mEIDo3gCNW0kil29UP4wvi8oh
r8Ma98vAEdc7mBPxCFq2bFiZJcXmgNQiavcL6RXVS4ALApX9KUVXLvgaPELLViPUaxyO9cHjS7dR
1JO1e+Gz1EuY/fVNvH2MeHCMULQRQVdtiC7fsqzYd7VF06j10s7DHpnC90RIzem0fNiiYmF3//v5
UoIHuf8v+0ezstwjG4FAbLm8bnsQqOm+IhKRVcKK2jX/E7SWEkD+MeRfWBjwh7F/hAMKUWkMa1Z/
edmWkCTvTyMfRqyLadb7hvHrG9yBsx+mKSYE6CeGFYguCgyI5hs8023Bdyak8AFBLzukdS5ETj9n
Bgvmd0vwn6fCoyvALBUMlX7+NtQJnohtabLm6iUVWVOgI5hHiRb48eu7epVi/HBjwApxqhICGYL+
QUXxNq4TAl4m79r5bEJC2vmYpH5XIyx4Ac8i/zWHCRx6LecG2GpZCR5QLVY2bWwsbrFbQ0oKYe+g
gPzcJQzYA3kveNo08gqyOnDCF+67IfZwjCWgnD7NWguUQaZP2KSPYlxCYmsiSTbDDWtSQG131MOw
l70vX/i8AWaOiL6DfzrW/n6A/6iEZGZZsy4GJtJDqnGFQiPvxGGMeoVH8Zqg5BE+1qIzntunAjL0
AptF9j2MvZQagyMI3a4VCUI3SsM9DXArOiRFVzKBPekyJQsOQIqVwVhNZyhZkT6+5DYK5ChWO1FF
HGBAmK2IQwX/bzl1hwyCYjiz/g15aGybbfWayHzPoMCsOYxv0MW+ied6BbKE2mLIkqMqJE4pBlQV
6w0BW9E19egFXll0Bp4/9uMTRdpb0ku2oaWTuu4zEu1gwLwa4KzbSx1Wum2m+tAOiwDsCgQmB8tQ
9a0tJK+jRTaOiEqj33uavC91qXL0s9J4P5n+mG7lGuRH8A07o4UcEAbQi7QzSISPnQLa3MBdyCAn
OLVGx3FfixhJ5782lJ5zAR+Dd8lnWIo3W1wAm3H1YYKFeYADcpojgkoYgQNNA9BWEVz6cZIbnu3B
+STABkciIBNrjdQsTot6Yxt3d0M52xlq1LF3HarpsjDgRWFTnM+MjNZ9zYgYNniIGBLuqRIwmJk/
JyAv0VKhO+NOub3GIg0+vMnuCoG43Z8mtICAJf81zwLwveeJ22T3Tedlaozfs8EpHweUbKaEIkbB
eEYy9BMwcyNzXEYyDFCRD9FafkQQl8WjmmB1PIkOJmfYRxv3iCZBaLOzddDgdmylVx2h4VoYv14B
yZAPaHSQ1L5M20ve2RHSdraajxyT+oqhHRcaU7Ck/dobNf7ZkA663DKG7acYqT2j2AWklEzpbaHI
ZzlgOU5OZXfZ3i8gZ22Lp4sWkKc+9+zYy255F/rRkiOycnssNkLRdmDOxF+tWh6TmKlbw6LmVqyz
PaYzIGhoX5qrVS4lXGiugGC+1eD1VfetmzU/jK2Cj5BN0yHlpb4pQiJOG5/AAk8qZfjqYpvg+p/y
k8NXXheox74aL5czdA/8my6H8Tyg/WOotrKHQ7Yn8lExYPPVCIgGtn4qmyfnQ/FlRGsElPKL+OiK
pDuSxJIbRsq2gwQ5oncMMN3J2Bnvjetz/gHgISxCraXltxhUD+qZWMUPa9K33UnB4XCMZ2Ef5pUB
cEAoOMybX27obGApTIUrap6jR0nxZ4fGB9s1FAjLX3PC+vgoF2VR5nQCDr+VpsXfhU1zcYh4ZG5E
CTnCgcW2/+BXClsSuPrbdLaxrjksA19IP6s7nzNyO2fxPkN5unOozepuPNLZe5IP6zXQ7+imG2ib
HApEPzjnHNqzhVDELcpmFX1ySru/dRT5Gh7H8AW2T5lAUaAgHwxhxsxFH52xgmLKLDDfuMHfZEuj
oY5HC6jLFucIxCip6tXRkd7AiDiqG+PhKk3UktyimZSvgPQ+p277iyycX1iM5bPOiz0AWiRd1cBO
mR/STdIjy+10US0znzblkZMR0NvNXC0DNBBDnXcNOnVEC2VfwEzLiibjdJYACqqECPvBx9PwYW43
O9SDtc2Tbjf9p/GQalfaL77m8S7O73F9YFwLYG5YeL4NNfOFe18mczvWEyyTX3oBVy9IHvE8SXSH
VGqNP8DdWVyrxECgbQi/Yd3EvswFHEQ98P4VtAND1zzLLXy8kUZFujR38EvDOjbGQ/nFREhqDgXy
s75K+1m/z1w2oCuXzrK67EJ+ZWPZvodOB9oO15qnRE4KDi0fn3u1Zl8M5U8OdfJT0CIUZ60YvKBa
NH9vGJBza/NlOSIN3B6tKVN05WAajO3QQC/fosdEVg7oT4E8NK6afC6fysmWX+G7pB97w+XXNazh
7wUT/IAuX+jcCWHBmWCnOGiv7SPyy6hK4WO+i8w8fA5ETmc6wl5VT4CTL+1GGPYyj4gEV3YBPCgd
sqscxEyt5qk/D+linqDtorj+NbmJyURPPYzmn4DL6ffl1JqreBvLR3i7w20z97DA5Qi5KINFd5kY
sTdmYe79NKOnGcTs7C86rAgOid5gn9oEFg8wrXcx2qjcepO76855KoHbFNOZZ4IdUB5DYQnYo7wO
keF3nLfmA1wG7VMB6OSTDoVFt4m2ucJiy+9DHFlomLLuNJY8vQPDDQ+DhQPxUIRtopjv8ESFJpLv
B0Dw7xsvla6hDCEn43r9SdmFNSiuQ7gzJVtuIVQagA4I+bGhAW1Z20b4I82H4ioG51evKrB3xdpQ
IPMm+hbxBBo0NIZhAX3oNuGR6x7yBZB2cTekdM3tkeCVOiMaC5SK37lINe+BsoyXiG3T82jNF3ym
AdDbxc+zQAbTL3l/8WUP+WWq4u6mlCr5vETorlePrYONZc2Xpy5ZV32GiZuyumzj/JZxaYoTLG1T
eSPQ2ekAHpeFagXffSjKANsMeiWVayUony4yAt9/u0U6x1hnxFlzpyF6H08x2nq464lp8Y56Fn3I
pxJ9ejNvWnlsS2Ue4KZZxRGU79beim6Q3SEyUwoRIudxdM7XeQ4P6HGHRjbnPfUgh1J7OcoBoyZd
M9wMqMnR3CnOkbnUqVj4eg+0pIeheImbjy4PcqslGbM7yPV4fHAxUsRbi0LcPqcdqj+DOGKURQOB
ijQTZEVXq83gck48mfqPgW4cdoXNa1IuNwmCHbkuGBiBsx63yRzadU6XxzJqBjRsSZoRDhwDwzGc
RBGDYaijUM1UCfx2H+QWw47pUGj2aHqnE3Lnyt7DsGiA49/nI8LpAQK5gF5QobvpE9vV6JU23Nho
83P/btyirER/qlVMxIsDcBox7CotlaTinbWsL+xhy/psTACwzxLroQC9WS8xnKtHFsPOewdzHpoc
igkwbx2sh3OPig3ET770w9XUsVQeGxCF90MHmPTQ+85f0YbFxSErSAuTFHqrxNdDYxToyCXNN/iv
wH5nNrGXKC19DksfZ+jyzAYKKA6Y3XOsIvNtLZGaUKNgE5OSo2UourMlS1IjhWsjWYObhxTNoXNM
9rBFTMK9phcYxMcakdTiAIl+gHj9GoKQRj+IVo3oZgWXE1plDSKP8/aoEi/T9D6O1mx5Apkr+FWv
C/alWdfPIbTNUwNXYlOqFM1itBOPDtqOIy+4ORNsHgRBIjOgv3I0It6S8WJot6DtgClrhaYOqkIX
WjilhEjFo5nG7GAM2q4uRccQX1cr/rIND6dcjqDxGg/byoB9pY797PQhYLNh78u5pY85BETm0K3A
ejAfMGEq6OHct1iq4YNCZyt0Pcrz5m6Wk3xc9Ax34uKblV8DNW7yKhK+vBay14dk0uMJvQfSx2kg
8bG0rbwdeBrdJ4Nnt4kCaSkbuBeHEmXRIUk4Xu8EC/A5+CQZK/hTRnEg5arno4ozeYF+0NlrZRzM
q7MjvkaLtL5m2bwq9MpCe4JaQhC5XM8Zbu64AeR+DNx03zh4b33uwa8dDBalq8I2/F/2zqPJVivt
0n+lo+co8GbQgwaOT3/TT4jMa/CwMRs2/Pp+uFJ1ydSn6urxF6pQqELKe/KcA+zXrPWs/oZTnsM/
d8sqzgvqC36F5IFTJ99LL4AC3ojsuchT453Jm9oj2gkOrR7Ue094xZ1W6H001W72qjf1U1WgBEtp
3PaemRRv7WyObehYLR5EPenP0rQSFSYAkXycehJ7pDB506nOhDtXU0Sza90WtCXnCYTo1zKzvPcy
SY3X0rDmq4nNbeyIrj1ZjIyfGb6beJyDFeCXVejdtZskFnUrD8ftIrS/2jDPdcr2eju1lTl8thOQ
qV3l5ixCGSa37gm0FpSpoc/VyK5pbRkW4g02InyB4MJdLS+ca2yP5meWZWMJoIHfAYgCyLyo5M+N
GH9xTWSLcE61K00vHjOEnD21Vpmea9GOL4KuLYtKYVn6OwcvpsBA8+fpqI2lG4/g245555hPm25g
b6xTKcN80cSt46jiExun4Hig89y3MkEN1SaOdcXqrr+IBVFJ2KeUNFdqkOKzNEeVRwNjxinMpwoa
yLhwr3BT0qdJwRTz28TWagrZyE27ppisM0PqFMlUDkTjuMlGv4N0nZJ97WXjxV7o30KNcmSM4YMC
R9G6Gs2vjl/8GdJ79eaJSUXlYA1xpWudfiNnz/jCds0PUAVRw4XuCEnvMFNUnXn6NfNOdeA7KOUC
Sk9UHEATrGw2tEgmmxJvqXVH7Hox4TBAkcJFBDceV6VdTvt0clml1CU+PYq0fre1sfDdli7Hd+xY
TbK+NoNsyluzNeYhpqvA6Qxpw21XEfWGTMEzarpZNPatC67AD0ujy62PCtmoBpAEMB18LBZmpdKv
y6x12yCi21ZwxeSaQaaIPA5cLOEZ+yu81BI1t73EzbQkdXlZ/MS09GiQNGDirpqYDlmhQuYdyH0v
RZe/pmlpt2k8c6uwRsGNYzV9OCngi+M+pVZrThLgQv1j6AY1OTuMw3nd7JyOXduXRDfZvRwEQqmx
wZNua3pxV0hR8j3Ahx1y2ANgNma2N6rn7X+vtcDT+RyHollAtmfKeXXYMmVffh3WamJbOIxVsI1G
TSNR4gIZeFvdoxfY9iDch6v3DbOlrtwDuuqV+60zhiB/kwLqQhY2PoMujc42KWaXI4LH8fgsMwYK
/tVIQalu9CIAahDJdJBdeVjZbvFtceQVbfFp+bKZahC1o1yaiyV5e2uYt6gshg0QZtXJF2t0RO7u
XISquXXWpeyWFh1SPlLj0Duk3V4IH+ICMr02LlEhXZuIuSjdRcATcwlyiijfPoCvqZdFMIWdmKTm
EZIqWc32Lm2UnVc7MaO4CZgdNK1PDoG0/V2iVW7CFmxKAqy2ht0F2JOX1bIhkfT1s/Bl9aShrgG3
22I+C23JvbNDbVJ/05uSKgv1O/CJXesOQRZPPToVFa5mx/JxdeXyU2V/DvJ0unNQxx6ZA+dXrQ7N
szRdeV0Yy1LvhFUj1poCFsFCq74UgZq9U0cJ54VWIxY7VM1cNod+1FExKl/AOkJCXX4Tq56UPFpt
sH4u56iE7rEuD0OuzYoCQat2VKB0iEkhHOfQu/ZYx0ntq09tTdQiQiOFLPPgl3npxDMh5V97OC99
OBQTrUGzahPdCHCpbEc50Q9HmTnl9C3V1DZxoaI2m2gts3SPT2tKtH0tDR9xjrmRcRIdgt7OXvTh
aIApfKsmaMpD5CVm2kYMFHOHDtVbhpvad3UZm7ojx1ekD8gmwl6gsovQdHQTBZJhoitiuHWT0nnX
od1Rh18rFm4qnK3S23mlW52BYWDbRniNuQJtnaiRbpiLHGK/cWByeaDXIZgsfDGeSrUQg3B37ETV
FZFkYPa5Iljg2kiCe6npLe9zFXvXEOpu4cuON4x7sCvQVnzXEC8xPCxEeqXxGB7eaS7n7N4r6n6r
uiwzP1LBuOfe9pz8k0ektRwsYiYe2tlKrpFJpt/S3uCT9+dVIVcDIAWlcc1VKHJ9fvKVI+/gP2a8
BWxsbIe9uuVp6tWYFUoneCB3wvDioIBeYzC0gEqCNuZltmx8hE452MfGLgrkib3zpUvSFjRno7+6
/WCEgYcOMeurFYX+sC4hlqPlBk+lCbxJDhOmrqpBIB/kUzCdQM6gThuaFTlomsyAguag2qQRdMMR
hmngT2yI2LPiI86HOJ2siUcvYFamMKPwkBda6QDOPm2W4dqSQl6lpjH5se6kwtsjhBCPs/JGVMdj
w7tEDeC9233mp2FNAX7baVvFO5C50oTU1Ev+k/+CHAVfcRZzoBcorxiX3K01E4BwdYUAMDMhsIst
YjZgMyl+JnWQ0yEbqUU8WeLHDJJtZyaDiubRWd48nhYTbI+mF3HVTf7D4PRg0CCCOR0NQc4UqDbb
a6tKzAuwnNJDJpQsddgbSXDRtMz8XKq8PCtNDHdo9Qr4Q775gStGNuwZvGCJcmcoQITOdr7Ecl4K
oGK9PyY7meV+xfMXDsGlMMwF/Ik7O89akgl1w+QKsgVCDui6laiNtzxA8RDWCDFuWhQm+s6bCQGI
1sDE1dAlulPvaqPIHiEk9HPEuUlVR30eZ1bf/eTmuLezBSWEuQtRMH5VW68dKos0nGQFI6JuX/ux
bUOyeZk9oqhEKJVOXPJV/5Zqs55SWykt0qg8rnuJvWdg7vLepFI79QU3ddznpXc7As46jw6YTDry
8oq5gHfUEt1/ZmKce1wGqfspzNXaKVsfHqZ+McEgtCNAhmnL6MAxXyOdaRjxeMPgHwcra9x4DTQK
pzoP1KFxNl8/btk87hluxT2Xuh11lgP9xgqMS7O0GdrA2XjNkkW9BslohGKQOtZJp9zVIP1+ICvW
Y9uxxyefcv9g2Inx2aJAfyUZZNn4qXxwSP5f8dz414ol/0EA+IQcJz8QKI93QupQY/yx1Q3ug/Uu
SDWAlb1h1wfOg76hzRisGFrihSmadjV3Zv9SMOyIfUWj0hH2s4YqM9pnza/sL0Vm2XVkM9U/CdEY
rMJQWpaW9XWRTP/7XSmYB/WfHFBlPcXswHExvdLRtrV46O2htZ3bscg6nvID+axok/oO/zMiAQUb
q2PXwMKxvbUXpDTLYTbxapgxkCs1ZiddZnWxnhByL+NTkqsZCGhjt+Wx2FjxdpTYvT5qsT859tzz
8CpRs7DTQh9RBEbu6jHCO2OlbPT1JY9gwvS6OsHcYYoZuqZy9rbdzP672zQjD5VOlJWqeI45GVwF
6jx0CrG2uCmQrM5GY4UcmTIeVdWCF5qbBhm77SAFzUT7Xe+0xRtiFpoI9XaDmJcyY2OZpyVqIZEm
m4ica7BjDZIW6ap395Plj7QwuaXcvn9uIT5PRcwi1qfvwzKUq+KmKNpBtvEwk6pq7HRhyaH7lOU6
GUvInyLyJZpbm5IsXEXGk+GYYJMsgoiJ9fZObDfVg+qQpWryuheppasJQIacD/4dWnjPVRdtHGiY
L8UyJJULHy/wQS/+m/XcHw0iLP8wUBNMQo3JVpqwlD9t4xudnqNQIviqF7hIftt6m27psH7qrTpF
7Tn7UwO9prZ70wu9vsKIFFbsUYZotBrlPRU/F11//3v9cbvMr0XSiItdFWQ8y0N2RX9UJeQO4VBO
mnvfylZsi5b6V+EHZMeKC1FrWZf9m0XlH3fy2yti4+bT2LzDrHw3xMDvNRkMDf1Rxy/xvf71Fadf
VTUW5GRW8wOgNIkIbtKVhuUjL1hW/vpV/DfN4V/me/+TykCaABfl//WX/wXn8L9xkTTDx/B7AsSv
P/OPbILgF7aHmO1hNbuETm4BBL/lqgVEHRoYO11MMjifnYBv9TeWA2FqziZd5CvXTSwtHpcgu+Sf
OWsWUScG/zVaXqJQNgDDf4BzwHP+x80+tiv+h1QCozECp784ODfCjS1MCfWt8lkhOIgm+macDiuW
qzM4Lee4ai1253ael2/s5rwrp7Rpc33DmB9g/CEDGoT2UXkVDaZjBzcr0rNHt2CsErrChcAw2N5N
Vk3Dw1JM+WM9OCzB5IbDSV3jvRUJ8tLCK86EwO2wGHef01AUR6X5fR7mxQz9iSEAqVqiBGsDpMiM
ElWaX1BVlGdO0+aSeFZ1kNZAwTs2160D3j6oEh7ARZ2djWlg2pvXiGZrzbViU0u9M+pYtkZJpW5b
4VcHUflgz4d0AszjKvNeaTJgMVnq18aSM41GADjBwLG6vekZ1cFozfTVCPLgxtDKO0PR4CSm8Ujl
3caGS1nYdAw2Qh373A9rWagoa5jxvjE1ZtTX/chy34BhXaDVwGlN8dlXuTw4lS6+sf7q9laPv6LL
++rQyLZ86uzCxdRH6NhBgBo9shdGpWvPjM28xYhGw5QvrZ8n1CfZfD+2+fo1WGbSAXpp3adsJI9M
ePsb14L67bh8OCgy8z0DO3mhD+4+a0uqmNGEtxdTNR08o+RtpEqF4M8q5PSwSLvSlt+0wArBni+R
FYBzbNKTjSh/J7EHoTdvm3hwkuu6FBtGRztRSpYxJ/n6wma3O3Td5PxIqejpusacabc9HxDVE/iG
ff4OD/Nq7mEJleeM40TbWWshL6ySiud0yYM3r3MxKaKaZ6gGCV9ACn0MEju/XnVXv56JyQCixpT0
Bc/WcFVIvfpit7aAJwmGAVRxqx8dVUEwLyvLul8XL79OU3vdLx7YwlATvveAZ96gDwP/HeeDNW3r
ZP0u6LlW2nR0k6hY7eqrROZzkwAkObI/tS7uKKpDLVzGB76Xv3b4L26aVDj3lGLrUWUL4wJtsi7m
7Gyazja9Rb09PBbrlpRXD9Wp1uRJNMk26mwc/8bshPkGytG97lK7PGEkEceiqGgHa0Z/+9nOnNtK
zBczg640tV1/1PSRQjsly1hSp7AUKAFPicT7YPX03elAGqWLYCGy1M6p7RJ778FCjRevMZ8tu/y6
zJZIIy21zTfPbx7byVqfh0EsNJGNft9mrttQzaE9xlnG8HNDKNxkk+EY0YzE94PNV3HnpWVHvWBZ
wVfqg+zQTPxQuubVk5/rdTRZWr+jia8vRcqXOFtWfiKkw419BOxfPGsYGZvgqQ7H0ngc2wYU/Oye
W2rXBp1bhLYFWHFeFeU9BtLqwUmqo7vM49lN1uZE2UiJI4BHSR6Wb2Bt85OHVnnPEK2LySxjINuo
4kEMuv19ZSgFyK/IojVj782soHxFeKKevEZo98KsW2INBCTPPivZMNIY32lETMyV2126nm4sCoK9
Mxb1gRA+/ZqCtGLlcj8RRPaqwXnBqmUZ94WOa6DBFDpEBHBMN40+9V+tkZ48sfWYebZ3YI6ndlNl
SG2Hy85/HYHSCOQha5VTQS4tQuIlvV2HtjxoUEgh/C+OF/WTcrfyDKVvChhDNutAT9hK6cdBMD2l
60JGQFUG9Hl9ylReG3JKNVmvl5Y+83ppEnwXhvZagPD1YdTRpuRV4EFK7vQo6AlYqbT8heG7ThgE
DVirF8RWFmX7WSFivyRtFtw7jDFOw+CoOmTVON7no1aiiWkih6b6w0VycSh0x7/TEViMcMgs/Wby
Wz0CHQpjGfeBu2NpGzwHnBo3K1qNl9634WWv03uARfPIibhGtJDTzZDaOZfSXFwNBQRZQLXBVS3t
/m4kHuoaknhHJ5lXbAtqsdtoiHsjYAy5mhmY7aGzXsq5No/uyLvsE7/dZ6owvwOYkdczyI8P2+q2
w4U18WsGd/sJG+BUhW5eBnurCFIQdhmjriUle85IsjvDgILNhBliZdqpL7rko28yZ42XZRS7QZn+
xd/K51hVbXZrAaTmQjNmdFW2w5Jel+thSS15aJjFn8pgFU+VRBcD4HKHS3G9KyfL3okJEg2mYH1l
XKM1NjsltXe7droxptQ8w7Er3+m3ynhGORdOBsdtzi1+AXMhjugFcVmWXR+8la6bx3Uz669V0hN3
irjtlIxmvJiuc7fKQvsq0DGeBTb3PZuc4dbIm+rk2BqGABTi99Uy+0/pDCfa0Dv9C9w6xoGTx+Jl
YeO3tzKvv+mX7rNhvvJVXyWPf9mPK32/stMD+A0jXpEthqSFXZxGN5muNSwh0HlvDCYtNBqJsKIu
c/2eSrfn7C+K9FE6FCJhIVliRg1BX/dd2lXHNuOWDoFUlmW4Dj0DQS/xux/Yw8rTVGXAStWsXeUs
FFnI1nfT1JTH0ZFvTIVTQKbbcMbHLvpZju4bu9UPPZE/vGp9A/Pw0Bj0+diNBK/X1aeeec8OP+yj
2aXiLDLPe5xEaT6Xxdx8hbKkXsgReaPZcDUu9XwZ+/IsUt6FPIuOFCKw6K5iQX9NqcUggNko9sxd
brajzbg3z64UJiYmJEr6d93YLe7r4CY/JFpYHxPyzBeHVsgUew3RQ5S0+gHHlFgPhDS217notPZN
8ACl9gomvC9JCSoXM/vZ18qeLq8wWcBa5cUAl3yWfe69OYvTvetekhZ3icqqi5c5Rv/IzC9LDtVa
VmsD4nZm4gsnwCm+kfQzaE9OlyhnB2w6YSGjsfs+dV5uxY2mLwhS2mY/ucPLgN0g7FVaxTjzmYSl
9gttx3x0c4ELsx7lDf+l2gdo8CO2vOe8t69kQAgPMrcWRCuKg2fm/tqRWuSpWbNqlwE9OHOCYLvS
8hTRUGVEaWMsN1OWdjc93+Z5HfHRZPn8sZltzn3gaiHYXHkwGrUwPt3KLaATEmOk1V/y/FQmezTb
uE7bZDwiHLMjVO35YWDPR3CrfV+v2RDDuk5Pq42FGO1Pcu5rMz+POvIYwNasxA1xlSUuW2w05+/S
cquIyeVyyLspZ7o3BDuEOMmuz6t2Nye2UGBDSg6yRLD252s+Sl2Y4ViZ9QGMlf7DlgwjIlEKlsch
ww7jG7GWrv8y6LLxhq/ShjrrPCUd+5Qxyrsqxz73szX57ybu3zRxLCA3gMh/3cU9fm9Qyg3fv/++
jfvtp/7Rxxm/gOPzIDn82o39o4fTfwEiCY0E5h6HNX//fQ/nYl/YZMxItFFu0vn9o4ezf+ELpiWk
gXP8LczyP+nhmHH9sYfbytgtLxZ7Ct7tgKbwj+MBDzeQls1OcwIlMRjos7b7fmLpM1O8jzUWixBJ
qDlfjeayRPXQLbExEGqBo9k7AsDJkQYlA/4zusSbobPdR1Xq5Q4oF+1b6g5wXnprR7+mXiGidF28
WI71EXCPnkyhV5EMnDnqoGftYA5/Y6s+nkBrpAeHNG/EGmUXGUlJ4cUu6rBMOuxpPAhtuMJQ2jsZ
A9Wq8csqLJb21Rad/8FUoz4hN4ChnLt7iRAh1pluRBNN5S3ZHv6xQY/xaGYWwdLTYI8pg1+3fc0M
2R1M8qfOw1Sxp0pN1/1MfEScoapZhIR1n6bXbc9MkBBH/0oVq/4gZ2jOTeXdT9IIrvWC0tGv0/S9
ytAXBmxjj6snp7jMuyRM2HMeei9pjnPOI6W3lvtWtJDNSTzbu1pJUJucjNvGC85pU8KgVuWd5pOj
wkqohKUy0+tuSxxZdgRTkei3mztbZ/Vs2xha1XCSw6qh+FqNs11m2rkayA0pzW6NMq1Y4wHB6HXn
gm7bIfSFIzvP8tHIhb3D8ehdQSByDrYw6j1qV4c/dVjvxWQO116uJWEpzUdX1errUkp3x5nBINUr
h/uVbSdIaLfau7LFAyfU8mDnhfcpE8UaZHln2TAcDGEVR0klcgAIlTxPft7uiyJxv4FsKpdruZjF
dQonKax8obJIqbHeAVgnRRvk9XFgULnveODHwFzMHVYrk6CNkTX/0gef7PHnH+m8BHsaD+VHXbLt
iDHO3NvLTDYIsQtPGb4wNkft8qExKrOg1Tv6Naax6QKuxySKQ+dLzgPqP5H64D3MhByJtfTPie42
t5YxtdfVbDyBkREjOlu7OxIOXt6rttPOwBKmW7Pug4vd5aT8CXrtPspxM3pHqXFG7xEYrugLGFSX
0SrVfHZJaoRcg9eaVHmLRazwI9MgvizsWrPenNQFik1s+qFpS6JFKlPWMWaZyeTUSb14ABGJp4Hw
c01zjoHTlWGGy/S6d82PtgLdfdUh1MguwqheXPB08DYcmLi+oZ3YiwMrPFSjVZReOAVzE3xdsYDm
OxqD9Xad1HA3SNOvvwbA7dcru2Ei4Y/yyRHKuutJM+zljv780U6GYhf00tilFZI6cndM4oCSoSLR
JXPFg8AVTCmbL1N6pGYsEX+yZC7BV+tlMwI/dsG6nBtEG4MW104BXJ8HJZ97jX5wn7hF4/a7Nk30
t5UhPkYHoaU33eLV3gtdgtlBOYdOc9+oQCbfqOs5NvM1CHnChZlhazDuZPuFK9cpQx+3O9SD3jbK
SE0VQmJ9DIpPj2WVdvSbiVg4pwWdH7a+lGU8waFD7qgyaV/PxFU/18hYPkoDFxZG7cVIcT6POv0+
u4U7ggvtb4ttjeXBTNREMb10HhlAWh4AFTCSJNg1DhLwcK3SHrma0o1HK10h19GVp7h8ZpEzKbd5
xbFM0KmTHldnuCDzAnUcm6321vMXs3XhUHeZNV7AeDh63LaThupVMfMn8c+9VQQC7NlG8H/1iklU
7/AZo7hLlscKDfilp/Dsw7JFnYeyP5jx21rudRPY3anMA+575SSxU1bkuZjS8g6slOnGvck/tCzu
7xqzulpTxPNsc5z2SmVOdkngf+xxX+O7rGwsdVvakwCgzjo6HAvXPPtef3C0ptju1YLnV+rmO+T7
lrYnDkf/gkaw2LnmsKIqmhnJu1rT3HiZbB/8yQM35HbTG/FsJsI8K7hQ6Voh1k0jRn6SHvBC0zSQ
b0EDUW+9BGS+T86obVJlu/t56zjyn82HufUh6Woke0VOxZOzdSn21q/oW+dSbT1Mu3Uzlbbo5wmA
8td163UIUIhxTKYnHp3JETSj/lp6Rh6jQPXfMOjTMI1b71RsXZTHCOradkxa406VMUuY4h0fqXF2
tg7MphUbt55M/WzPRisziGXcurZi699ccm6QtgSHge0yuJd2PC3uRHEKTvzgTDVNYIGyPUIYNEXz
1iMy96Vd7LfOMUf7sAtMi71Rj/Z93jpMtfWa5tZ1puTE3ImtE522ntTeulMQhP5eDCUtq8FQiEcj
faz1s6XFnSw+Jt8crw1vNb5P0myZWdAFEyVmHN2tM9YIodmZW7cstr65yAXSJByIN+XWVYP8767p
5/o7fKjBle8ZqB+ypkCrqQApWezsy9ZZI8es3C1h4x09Rn61bL18snX1aGQD/pDBpRLYmn659f/t
NgkYVMZQIN/mA842KcB/2X/4DA+6wS1jS63jff9ztGBvU4Y6GIL7zT5/MbYZBBgVGmlV6zTMrX7K
9PQl2WYWRlPrFA8egkRtYaLxc7ihM+ZQ27xjztruWjUBKMKf4xBO/y5WGjEMtpExLlHG+KQh44el
M6T09LandqxjGVL+HLZ0+PBYQSP9DJsUo1ZHhLznhqiajJThik5ykYVbRyK6jFsCPj5MhSBa2VlB
Tqhe8CQAEIi4mpEYuIwvBJj5KUceSdNp9ji4i8jv/7u+/39JAQR4tRl1/+v6/jr/muGxbH5f3v/2
Q/8o781fbLDaHrTmzeDNHPyfaxr9F5sKOWB3wR4HuyqG6X/Ezvu/GKx0CAgMKLytnwvK30p8ogDd
gEAHz7cN1HisxP+TEt/44wKQ545lwC3m+MSjAozszzbhTjEK7KoBEYCwWU1HE1eROvbOlB+STG/c
muZzqVsyfQxtfspVY5+UWDLB8iTg6COMqDENii+sdQqfh7suWJaAUheX1ASIyrHfcH4h++2Hw+8+
6btfrZT/o5H1Hcv9cfhf/5Mv4vfOURM7ub01KJ7u/5ow/cfexB/kzCBq7S9WqqsHIwPv6cwF+5Zp
i2DTFm6Tv39Buq6/vCSdkOHZ7LMAVf7FQaoBSxab1e/iusFVO3oaoV0TgFuOTCR2rCs6kvsMklbf
grlDvR9JewIbGLgSjaiTol84JZTMpFNMZOOEDTud9WCS/3znNzlbm7aR6g5tg/FYmca4HuykaS+E
aiDfTFFATCB6EiqFrscTs40CGpKgZzRLF82d1EOF9zE2jRXqM+TBAbvMlg8boK7FGeolRR1D36JQ
mTnw/cjlGyFacST0aZ8MZAMtbm4+9vhKcFCDysCBU+cHtJMB6YGjMG56H9dx5KX5koLKCagnjO03
15H89zE9mvnIGDhHmOgNvDcANd2bxqriLnVnfg1lAnnaWY4p3sxpLtcIXFqX3fLs5jciqdc6oZHJ
1FPfEbpMOjg6y0dsZsZwMQH2mDdrOXsahNXFFa+mJZvsPPJU//DSoVrhciDFfUBGYj5qFnFtLzhI
lfZumZvwNR8Uvw9QRNWekLexr5uwlKxR4mq8dCUm/i2jfn47s9hW/mrtqOCQjBbZXTIZWElQuVJ3
2ejlctS0jfNRzGnyLBc3eP61IAxmo68hwbj3GTuINdJphNNdvjApDFENjmDAZ0C7R3uFsbPjcyTd
18ExwagYwsUcK2fs1i8LpR8md9MxjUsK+Dc7Y8sxH73twwm6vOT7Q5ZyCZB1GHFejRqHyDTN18Rq
rvcazgU8Z/+0MnQAw8YdVjxuwipAWx1C/Jo99F9mtQMil8aV0xlIQv+ltWF1ZPuRFqNz/dPeoE30
7/MkqjvLKtMPE1XWEdynjSQdweZHk5bTi7B0yHPGyiWL8lfdTeSi+FFWzNuGtErK5Wwq11E7p/WC
Z9Y8w3hv5qvmxs7kcdkQQcjHO+cEH93qoyK9cnBSramiWoJMwthow5Cy4oIr0vw6b1ahMLeEPf9Y
Cgaab/xjXfwQalYPeU0hjT+kyjeDgPMxmHiOIya+xiPILL6eqtQ6N2S3wndbzmtV7yitxBufDDcX
WVLclACkCQoadPRpr2Q3qwefR3y/01aPpyNATPhmZaXjSzRXsn4SNfRHtrwtBrfEVHe25XSbDJIo
UKuRfPReK3kVF7HOGhrcbcFOqYLPhXEF2lNJ+tmlYTvUP6Jm1LRnTXprx0yl1/q7RZGLtq8Wi8cv
tIEleMpt7GIPSHPAehKgjC0S/fRpnWweECuKMSSgIzIepDNYV2Hzp3wQQodJmVR+pRAYJdw9okOA
Ev28kEul8cW1GqK12J22mwIUEn8KJkOeoYibzMdcbtE2SEgy9xUmpTRviyTgQeGnLHW/eszmiV72
iQ9FIcdrou0q1JFZUV+8I32dU4wsMh2/ISMfyxemyINBJ5+sTn/bEmXG2gFZKe2QV6Vs9czS4E9C
WlCch87jOx8ruEYF1aZ68WXSld8dFo3IrulN02RX65Np3tacPyuLJck68ARX0McBCVBFp6YzCbOB
m0PoFZyiVH9HcEZqaJ76N42lB6/OJJOoXQ2wMamaI6Nu5dMCvWdXjkMWc2FsBisS8CwMcrGVJBgh
6nyaQ8MiKTfOvNo5asih5qvWZu6bv6RoZoa9LQiTJ9dH4OLlIdMiVPP158ERZmTV+rtGRxSODbk8
JR7pMM8ILzwapZl+VkPifVcp6XENZf4tBI8rBkndsiurXt27rZe+O9bU7GoOKRxUg/Xgd0nzbiD8
3yNXTRN4lTX649HrUdktOEgFDHeS4cuKeX9aPZnF4IWBPoz7VWORqU1KRQ3C4d1Uz+IWpDbLAHuS
Ozl71T2PdfFeBDL7MtnV3ezpqjj0SKv3NFUK/yPWSLD9+Zd0cKunubYp/Puxaa4CDrC4Krv1XGlB
CY2KUeAE05Rtjufx2Jus9pFDR7w2RHNkcbEOzZ69bvvCbnj7aNEthr7rkIWJaUvdCFdZ5NMigmew
OPxgbtGTWASZ2FyLlFWqad446eBhfmRJspB0RjkQD705XTo0moSKdksVkc7TnrxMgdp0WKgmrTgQ
mCDjnvf4WpS9gLcKze3U0OBNu6X25E1HVugXDAHuASQKEQZ43MCvaqu/XxbXvdFAo114YC9HvWmW
06xtnkvoiLtl6JFNMaGJOrkUxwyy6yNAqfUbLXhxQYGzXnpopVX89xXKX4o5G5AGf8FohTzxl3Et
+kbLL7CZntUo+iOpB2wbZotDyNZgQRb6RCQ5d/nx71/1T1wNCjHgVuiMCFogCMb+cyiIDbsCr4cT
nIktF2+5nfNgEKNJjfH3r/NHdRylKq/DMJnwE8e0wDP/Sas2YTKRQ5DiRC63CsPTe57ZBEO9OQDK
0n9T7P2rF/N05t4eBbKPVvCP1aXBPaylFIFnAmlJQGwz+zRkbGq0HET237+vvxayBGWwx6UW10HK
/JnD36WBJzSlu2cijxF6oGA6OAjGowG57GXwWv/fXCX/4vXYGZgMpRCN/ZXDY/hQ3JuqZveFBuP5
1yOoyXRODHKOqUaGfOHj/fv3uH1cv6Oh8N3x5nx9UzXiRzP/3GYswAPggY4E1rkoF3AUYHWkLEk4
gRuixhOEofxUpNUT/6xrBcfH3/8Cf71IfYhTfM669zOi5U/wobaxO11BnjhLmffHedaskzLm9vL/
8SqeASXINRzz/7B3ZttxG9m2/ZX7A/BAE2ji8QLZk0x2EiXqBYONhL4N9F9/Jyj7HIl2Sdfv9VAe
dklkJjIDgR17rzUXJ5OfVw1q97EME+Wcog6b95yUyZ4W3fibD/OfroUDJc1sJj3ceO9exekss7Hx
yJ0k1rGNQ7ZLYE7ob359Lf+wTFAOWjp8Mr4813v3iWUQZcBTVPbJxAa5JoSyKIZ5pJUxIxA/d8AK
lt8c6f6+f7Gnr3c5mkaLf3t3YWUyQIXNHXEi1Mn5bPRedFp04p/8Pq9olkLZMH1HLSyRX1/q3292
qFwSoQ9XK8GKv7tUaSLKWmrbPGU9d3dYsU92DoaLJXW83wCd/uESWRw4abETk3vyfrN087HlpQoT
VkVcMNU2qotFdfVjLlgw2XqCm9ZV8++vj3GhZ4g1uMR+Tzsb6GdaMYO+E5qj9lAWwkKLg6aKg85v
7/Q37fTPt7qkO2ELIYC2ebb+7sOsYq/1dPaT09IqSVqnUdhk+7l6fgfaGRtGmsclsSKUyUQJc6qg
1lLnoRkmDK2aEhwuKvspj0z1CtXaoupcyjy+8TIHUdyvP5a/r/A1pwdKEzvSGqe13mc/AOnKxB4x
joascOyFFhrQpH5MJwyCxC0KlloqKet//ZLG3+9dovG4q3g8M6n9G0AsIhbaJD+GJc6crSX92OL8
0DHVevVag0dmXIfregfxfm76vHkcBnsxMPLJ6a5RZoM0LOoXAjHQEe4hPObxv77rceEh1kVlC+8e
4P3PnwmwmHhBW2WfoG5QdOt2+sWINOsEOLNERgax7Tdfwt/uPQeRC3cDrRyWKCPtn1+wSZh1aO28
nAYRwhfRUyYfc1OyTCdyRP9tCcGL0TcCdkzcEI+Ddy8GVkdC+0ToMaFDvUnLTF7qQPnBehPWlfzm
xf72Va8vBqCDqeH6xLPNn6+syDSD9Fd9RlNoc7CMko6VxY3IKfHXi8r82c5AZeSwXa7Fg83F4ed4
t5BzKyaFG+IUFUQbqxudM1wfaJ7qso/krC/qok4HOiEiEt5lDJtr4kTiWq3f5OtjsGqmuzjJ6BNo
I4elQBlL/bi4bXvQyfh4lHS9SKwGnMrxvMk4HIN/mG+6spLkc/76Sv6+GGyg+DYNU2lbWPTXO/aH
OzIpZ69e8RYnc5mBWCFTvihGiO+RPv/rqgvbB2tAQNaipYfC9OeX6iLQR8MUt0ToOtbRI7ICrEHV
IL4BsnAhyum3/cP16fXDxih4rJEdxa3vQp7U//YtlUthGU1ri5PTTOLrmv+A0TGUD28NEXCjdHWa
Jbc/VtNk/uYmM98vEcErO3hL0JSg+6cSWpUeP3yyIg+7RIxklqM5zIplw8DLydR+dpbeMoNxCr1n
xyB9GWGTMtRZRhV3oNVGycHs0Hj6ppnOd3pf0EVcsrVf07TuerBAE7ZgC2UdtSSgENLL77/BCacx
6KzGhBH0GzHEyDyruoUDROTLurxyjYfBHrGbUZ8wtGGdNB013diwbPoAJzp9P5SWPOgRRTHV9qIR
2Dk5WYjSdCMrbrEfpefW6bQ9xmTn5jtypHLLzKeLjVfsO3eEtjQjcuXaPZNf0daXXSZcI3iPIBm9
xIDgndvYSXsjxoDr901id/S+9WGsnlCNlxX3jEFARdAzOTdex9bLaIoDrrMCOdVrM3SOsvhmmCf+
3dWapTo6FS3KvWxBYB0c8NigD5qFP10a98/ic0AhsQra1rqmqbnXYkLQ5m90y8lxJF635eA+t5PM
jpGnTczNlyK+sQqgMJdZhDTwFpQAX4iJZ5SBuFHU2V216Dwv2h5cFjpLh/hw3fQuIwca9J1bG+p1
UjpXMVqpvXy1nJJBdtsYaytqzPmaJz3hB7l0+wkCEk1JYNgC/oiZisuBT3Ogo9HTm0uyjmQ/p8Yv
t6EPQueqWwmGew9HgrUdrJDf2DsxLsEF8NaxmVag61RByYa7sfDUklCFaeHEuaXM63Ic7O5uZfar
TQZgJkYh7VVkkM0uMkoN8PtxGFocWJu+G0D912U9bnDLsWCWiBVUlgMHCdMdE/dSDCEYHuQYa1DJ
ZAzJuWpzelpejQRmj9uBfzcTSZcx6vWp/WCQCpjvvcRmgZWx55hnLWl5NrzVAfTsWX1L5NBqiJ2K
vhlyJxLIQhohXkO3rZq+yW4JbzzUETffW3Ck4PBmQEkbHwTusqckjONwq3o11ofvtxUakhVQwj0D
RTFFlWQntN4wphofjMmIkwPdXnrzZifYxlvHZhUBhOFkFhNkSkScWnvmVqr65zmpxmE3oS25+T6a
MaDBALxYC4k34YBXueIJh+vaiW1pz8PN5/gzGTod+LfHnwvaoL2J6V3hv8F6vOC5wOe3q7xMVxdk
0nGbFjX5C7QgBR+sCAcBz0qaUXKryoY3Yuj0TnZ1bqq7cmH6/aUHjYivJXcJpbnzKjn1V7gkjNW6
U0IjaMNk/oq8lCWbQiwUt7NR0wWOZ2pji/tvdAuex4wBYny1tCtYK4JpDjoW0VnuJwrzDFmWje+2
ZuyfDGAeyKxbCnrzWm6np7xdVRJzTlNytw7KPVoSqQhPha5PtNrokHceDTL0VGhQ3h5f/9VB/kYH
SfG2HnX/85z0SLMdcJz6cU765w/9NSd1/8CFiOeRw/PbXJPf95cU0sCzZjtUyzTGUAr+IIUUhBbr
DhUrqFp3nWC6/yuFJOrYcV3Iq/K7Pc78N3NSiqh3T2+P3pbF4FUn4xVdpuSVfnyAJg6rKDdUfJoa
gw7mWCM5ttPZuaCTriksMobYrKCFe9qtGFc6qIRhoA+ePWFU66rm0AIZCgOvyp3Tsrgi3OZDtUL8
WZa3IDoKsce5NWu3GcEnnxqY6zbgLwtGEZNMB1KmqYbLfCzYdnIsVqbfF6j7fMQRDgo/FFOkzLXL
cTGWTvhlynl5Adrbbgfw9zEymio8KRXWA+gCrXmW6ey+eJASNh2O9S3uXyQiEKc6css827Qxao3C
vJQmciwlC+dqFLrrF0N/p3JT29HAt5ip5YMOXcgxkvs6TefbKda7M93U4q5IUYNsSVXW4iD1VlRe
aesRhvq0vsvtetiv6IytAbHsEI002cy6TS5IhN9PCUMPP64QAdql7bDXxeg3O57+BlOysNmJzjU/
5RJMaEJQzb3BTGkrY/ElGmYIQNVMDNRiWTe9mbbHoSImOjbMm9jB9W4jK9tqc+Kg+9cYZLkaQQTl
eGfrIwKxPCeUop7c+MVBu7MXbmUFLfXEBc9GGE9I8DHec5YkaDKJrtjNxXmMS6CfXb/0l/q4bcwK
Km/dFt/SwZG7IRMzE6zEC6LWVXecP1/sMMQAFxph4Ggx1FzFPzB7fGJ7g4CKHymocxuKEwIwF3XX
fdrS3LcmOV1Y1PY3idKb2zoDX2pa8ZNdOSMPpukiXyE7IAfTVZooGPJhOhqqqbjP26wIyixXZ9NC
I9vxiQShzG4Bv4Ixm7I+oHGvPmbTQvdNmdN5Jm9gU0+2uTVs3qlGJbPRhzD6sHiuVqC/bHgcUQlJ
fm2a4r6qa+PCihv9NOv9a87f55EK/80dOLBv5imUdy524lvPBKFELkQa+nW0LGehWR0xr4TdZ/pU
7RetL++AXpp4JPvu0syEuJiBu6FaEjuDZX9VTdbyyHzQTrZa18UnwVx4U4sM3a1lDWLTZNm4R2AU
7bSmv+BUpshSdK6GgfEReItyLeyRTXo80w9WCU3fZw4zbCbwCn4fElXnLN2DBmc2hsDnJbO+C4EC
DnLyVVN+nsc+ZSjfXmtd/mAgK93IXNwZjZ7TkapfVO26xyKtHkiPYNID1KTALb7LEurmoEiAgRKm
F5TrNzW/At0jMtzo0Pz1+ifRS3ATswwP9ThoV6MnaT71dUSnXjyyGaprE2PmDnlexcwyso8zk5cH
4WhjMKU4+4uw1ZGc0hNLtZMbxrZP5vcjGu1m27tFuycH2jymCo9DctkV4BiajjlqCWUyVAkdV+lr
rSg2eD8x0CE23GVgjYFgpOrOC638tvbs6DiQiuDPS8YMWjrTbTHly77scLLVdd3ul2xyrkQ7nFCK
j0dQSyE+IkONt6PoHkDyaQetme3ziC6q5AYjZWvU78tUE7ncNEZrpqjpCOu6pOdzLlrvuWpI0nOc
RX5ILThEwqSij/Gg3iDyS64JangiXAxLMc1JSAbGk1NTOfpxq3dfVMsl6/haNi3FyAXS02KHfJ8l
rUc5uDWRb3Oorjcz264fT+x3edUSQOCiRF567EA47sJg6FmDyTzNX+Q84TQuEr25b9rpvtQxy0a4
gRhZxkL6g8z7+iZCUXG0gDypfW0Kt/Zze9BB6aQM/LIhrHy0LfmmAmN816Xut7rSxyAyJ2M3xl7e
+7ZHsJevOZ3n42guIEmLpECfHlS9De26ThyNiXq87FDeAQSOm4lbnOI3n/qHmIhaQxzmoXyDhcU9
zxatecm0lNA5VGg9EULxaDrX+PKq3k9JxDtkyIcXlGStc0ubsUI6FnKLZCNL79h2g/1ZEaF0ipdi
Vj7zVvu5Y/UnAer3KA4MLXQF6pHavaNxAO03NPT2VJm6d2pmAEYIZ0uoog0ixcSKrsn3ye9JaYZz
0w6au48zbAOBXMb4sfaE2g6mKA4GkrUnmihIcwuvBb4TzZ0gVq01EvCKNaq4ZezD41B73B/WMIAC
mxZclWzt38BH6YQ9CXO86oBnMik3G32DOQdn92KUMFNTm4gbvFxL/wlkVPPUtHryyDM5Qg5Z9FfK
WorrEGnjt3UOCN8nD607nA7DJw2ZwLnQ3aNrOPnXorCcV5sMQgaXsdX0DOyHfBtJkSAOHqAVToBd
qB9mqs7WW6XOfIo++hHvoR9m+zJ3VP4K9C+lCO1NE01InYy3GHKcB54jcsu5Ltr182zCIHTdOgyM
jAClI+a26SVLEinYjBCcyKwcbia3gSpTzLF2k6SOqlHAFu0jatHsbOV1RIser7IbmLJYjhKU2Kvo
muwO5NV9rvKRSGNc9MeMI/SGuC9uVnh7zfXSWE0YqFF5KGpVEmJ7o1F2VYMFfLTHefyKAbf5Qvdu
2JVaCvlTi2Qk/amZtVNrpMNNabPf+ICftRehz+p6bksweRYtqEPvzswiXRJwvshoKtE1LiHuZKOz
xk2apM0MW6lIP2GiEsL3Kqu7o1jnIK5NVnNendBH7rmExoKp1zMI86lZg8rk1nJb/RERQii2ZUKU
yIYoOXvf5yK5A0WmIymdXYC9PUN4pKTpnu059ZABDAUeStO9xOzbnFBrO+BecNDOA7irfJVhrt2B
YCLdcNvowIyc1ITgHaOH9g1V3xq96nCk2/Iy14a+wH9RdZvJTesj42c4NkVeto9Zm3aun0S9MgIi
oavP2WzW5bYTckZtSiruV4cC6ipE4b2hNf0solh+dOOyeEKwUmGFXNFAbPFhAcolq7RglBk7Igx4
/Zi4unslF+F+GTi4HuoYEW9gRvZC8Ks1W8/u2MYXHfTRB4iZAKW8wpoE3ZqB3mNlkg5EaJGCmoXi
6ZBa8Qy/LGwG0Oux8QS8ysSZYQMRFWF3a8sOFllK+PNjv1BAbiN97FlLugIFX7rGq2zMBsBo4UR4
Hao0/JzIrvw4Y7lVO6uMp4te9fN+SAE+bZgGIDdzreyYRtkN/k6M7aV7juZhU8XFEMCZ3I54CIIS
CP8t00LwiC5o/IgwvmSD/Ni8dnJqQ4+kln3jUFhwBhzEs8Ti7+DJrKOHUsBEWymVAjeoRlsiMFSi
72UeRWfVmct2NBfIAICX9ouwu81SW/mu1/X+0tDirdO3xdc4NQGeEEnnfnU4KRO6o8oYB3bXfow4
Hj87ogp3Q4Ul0ufbXFRQt6K/is2JFg1lluIkSisZnEGUCvJaRfpawyAt/Xb9R63FOVuLNV5VYRN/
ysMp/5CAv9vriU1cuRH2l20NvZgF7ngXWUviVKRTIxZjBBG+0NSubJv+4CUS/2lpRtlnhY665ZQ8
DjEMKhs8Vo00aduEy3Kxtp9PIzP7S64wJ0UiSV7CJemg6XfdoagbGJFy7c3kZJia2fKppnfVB4Zp
tE+R1bg3VtNoXw2CCI//PSX//6iJDV2n6/qfD8n/N396fiqefjojv/3IX0dk8QdFH5MSB0yLwQmV
7vifR2TP+4PGpYnygzYvg/11JPwX8cX+Q6eTjiFQx95APsMPR2T9D9OE8IX8mKkgo0/j3xyR3407
aNtzRF/fBQ1mk6nx2v7+ocOcGhRAyhIaHV8NDXySzsuhl0J9+OEz+QfZ77sRwdvLoElYpc+W7plQ
an56mcVA0oiVWTuQUWR8ICwXal2ve9cFJfTvxhHvBoTra0nmYKtkYVX7vm+a812kStLMPMxGJa91
px2umCrA+1/QN9ZOgY/i1xdHO/5dm0HadBkQD+i0RxCf6Ouo54dPccoUqkwXf30ytyFWo6bqLskg
iCC8Q1W3A0+O8kH3UEvs9B5y4IaTazrvHbDB5b6xI4SlwyBGv5+YIr81+2Q10febZas/l1Oy0sqV
3IM3lPtxYbBfOLMZENRYUsIbxW2e5XKfa233EXVveYKggXU8hEwfzl2CXyW1iU+Myng/N1DnkkiR
/dyp4tYk+u8rmR7LQ5yJ9sGtoyu9n5MtIrKSnjlRzwv74xUDQGcVhVr9ran64ttiLdX1Yo3pR1NP
Uh+PTb6zm7iEB8gzoa/K8aBXHEabpTH3HnYsvyV9HSc5AGOMaurCNbrqjKyXRgoEuCedYeIhd1Yi
dauNB2RfLob9SYZwcjSzelHofy+dpZhIN1ji3tebEf9464mdrsz2kSmYHLMNYyFXNb47j9GoHpEj
2bO6jMs63bk4MMtgDFnngR5XbPW6VZTPfesyOiZY91NKa+JOAjmLA56T8jX1SIr2SZR0qQ3MuUKD
mCbTDu4HZRwZXvFzFueeHRCukF/jz/JAxgN2u3TBC1zMQGofvHnJgyxMWhjXa9ZEupAOgY/Svk4s
4w73jA63iOEMcwvcl5Tkj6SiD7tq0rudNzia7U9Ear+2RRHv4zJ+mdu03kSoPi4i6fVQTBc7LraK
DydGMHbV5AVsHcvUbhn4Lpf6QgKiryYjA9A96Bp21TTk1FkR9cdD+Ah9RABLK9XWmpPskvFt/4oY
sHvOjDnNt0vE+ZtTeyJPfASKIGfnpenyYDTwY5U58wRM+a+6NY2+k4kLDuOTn2XRR6lACDYhI38o
OkDrwILDThxL8laxtZIsTZ1WdxcpB1jAwV1EEpjupU9IO0L+svvFCntrg2BsJlzBae5CJIKXDqNR
expHw/eQZrC0uXvodgxXViZI0zGGr1OBxtxute4qM8vlucMVShOotp9rojiu6cmQNLZ03V1jd1pA
tM0dqZLJtreXz1rfWme0wObWnBd11tyFakPCFCpL2QeRIYfdXIjbciw+uVZYmYcEIsoggBwM8fxS
Qggx/ZCzZ7VxenKKcp9BqJnCpkgxCEdFxqHY7BFzznnjLJfemM/TMWeWPRc0+huMz6EGS+8hUyNH
BWSMTBsiPogK090M9uqD+NMjRDPQG0Y05V28lQbEhY0NtRqGf0iiGF133fFl55XlfhxA5HyeNEEy
tztnJrBuDyASunNt9nYqVUlDgVN0xLQioY7uhsxeM7zrZIjOiEx6kkRJOxpR/yOjszjdIiy4kKE2
kA9CQqv9aNZEQGByLENqr5Ehl/mQ9qNm7xrie9xXl7Or4ccdIdOnbK6jvr3PCuKqYE9KlT1qdp3d
ywGHQquXbMNV4dqHQadD4+LcXIMxzXD2x96xTvZEvebjkB05b2ux3NudBcjbDJtLY5rsg1lotDan
bAY0WiyIxM24QoOgmvX/dkMnvJ/nfnxxzBIIdsm5cgf23zpWOaFJfi8gRmecOo610stTMiEW7Ioe
CEbRhMws4JZXF40Q1L4uGvqd4agKkE6CDbmWXVAq3UOCOyMF0vCDfnkTBTU4Au8XpeOetkuth786
jMXtZIn6q0C4cckbSaJdRgbpRT1zztsQM5zH23YeqyNBL/I6txPnKUe+FRPWPRjYO9ziVhshZwUZ
EcZlwFifP7O1rvhGAEf+YOnddJNnuHdI/Siq+6iIUXErHEkGm0fm9Ny3f2pV/zsr+c2shKMhPq//
XAUGT3nyDUdJ8lMh+P2n/iwEDUP8YVieYPRhYn0C2fc/hSAiJkxlTCkoD5l8GIL64S9PmQnfj1A5
piSGlOZbjfgXNoIxisUvROTnrVK/f1cIGmuN8oPQQUf+yCkBAKiLnk6YYq1xfqhhaBwREtMj2y5H
S26HETSvX1lksAeZOw63PJLmUzrB1NnqetaB1xLDx0woTvZKls2nHz69f6gX3zvc1ncjdIiHwDX1
VWT0rqLiBq0zGfcDGLTSOEcZDRC/dysSBqYBspc/jKJ/dBkjJn5beEzpSVlFFUdiuysot9zyVXad
fs3vQCtu5rnxcbHxyyOdsMOvdDiN6XdynneV9Ns7RiK4ahLRxXnvJVEicZlDy7k7WxORfxtnWvKP
g0BOtuvAeAGLYtiUbhKQRSgvHFykc6Zb+wIdBZP/oepe40nReUi02t6QjVOBZy9iHrVua2fMeirm
61lP1A3EdbVBBC0fGEW8uccn3FKac8XBdyj2v/4e1vnYz4tilb25fBFIjylP32mUmGxF5PcwjSg7
NC9VRL8MECBcLb9eXW/gGBmdhUb++dcv+66eBqYDWwWLORo/DjickH5ei7Y+RaJWUXkuvcU40znq
z3gRgwQQ+cOvX2k9ePx4gesrSQRzzCFBprxNKX9c9TXdh6Uh7Ofs1bp4akZkB/uww6DvZ3W81VHz
LYGlz14VkAw2Fr9bNO/mk1woCwVvmFhPeewO75Y5xoAEjiuF+kr7eSrSHi4BDe58by+F2kIkr/xZ
56vfjzjOVvJi5X4l0kAdiaAXl5NDKAFTQixMQUrk30errU0qKG+ev9baUG90jRykwCYTrD3YFqqh
35x83h981vfvrtsG9Boa5dgIfv6idKdn4GeH2pXRh8VTAsk7oomTdZjjYV2W0QkdWPYceZLwt6WJ
dw6U4QQ0xuB+66i2qmBGqhGIKh2+JgzqXgcb1tbp118x4vj3XzJeWRYRAmX21vWs9vO7dFpMKm3c
WVepILhYeptOxqhKusmSu476jQTtRr8ditnuffJPwOsZ5Z6TRb3PgaEGjKyKO6Z8KPBQO0SfxrSo
jrOC9FzbTf2R4C5vExKxzckHzqlPfAOs9jBV5XmsNQXZHcd9RDWZ+kQQoI40h7g42E6X35lpdAOj
i3Z33rvNuQubDx2VjYWjy+SDTGb8OLSqFqRRo5de5rHtPYZ6L074tgwADtMgObDEYLVZ8wmozZbh
2Dh7y8YYbQ0l9PRSq6a778n3XsGjnUtZ0fToQUzzQxMbY7YPXY2uPTSB8FkCYCNTpWy0L31BsF9d
K5jlJLwdjUbmr4g2mGjXVpHdJzKcgI0Asz61YdsH0MXqvSFMed1g8tsC0UbHZKDj2eYwhEgQGyMP
l7KJpKZQVrvpa3kNSTLSN+SwdwceNeYYlCSYAht38884++MLs5X1vU1Exr6XqWbulFMsT55TwQnB
z7Qwq/UYHUL5fiLrZ/xGJmttB4vZ6fBNInOIdlOXgngcR4w90dB7u7YK4w3Hz+JQ8ldJrRYthftA
pJ+fwpjVCGoYqR0re1p80eVhYFHSFfvWybaRIN/4drRQCySqJb4zZSV1O6sbpQJy506XDh7APLzt
x6Yr6P8ma/rWaxzGprk8qlGb1jQD2bKVVy/mXKSd1fp91/e1fu6yjpBT0jKaZU+eaxcSjJlQyKVm
Xt2/6Y3S2UJf1/MdhIhsdSacZLV43qYMQ56HnKCZyjvZGOlBm0MouWa4i7LgkM3uuE50c9ldOqqz
WFFjCB1xDHqehTvG2Wl4DbXCcqKggQTKgqMXWuzKPGklaA4eXuF2Ii6JKldiiPfnEPlXUKlVJhbL
HoPjCOeXU2hIVcDkP8II6y02O2bJPLgPirhFnjmoOVI3KtEw0VZR4n3Teqyj+kavzI40UK/3zjaR
ZOGptNzOtQHlTKpZ5oNC4dnG8Htit9iGakA/LVtVJrs5dwq8W0oVNeAJEgkCFxBbvm+TJtECvlbz
k1YXq/7acpiY8D9duyavCb1Hj8vtExZOWRytVnb5NmOUcLf0nC12KdkeBibYWHHod2Mz7vZhO9Tl
PQ9j6wRq3cx2fc072FZdjvEOs/ICgjOd6/Gq8Aj03GrcKi3zNaM/tZZt59jerKjfuCtH5U+Ddbmk
1vKVnoeEecobQIc3F3FzpGErDjDEM8QTGc6/DVP+cLP0YQamf2xreZOGYyoCizT5hWSEdNEu6Low
aq9DdBpuLN0aMWOMgDFODOSKmRTxyNSC/JqVTUw3p6E9HExjQgpNNyXal5YAgVnD1Jd55hkDcIKB
2xsY83+YGTn1Z6eWEIxLQPtXOPp4JEVI+fgBucrud2FCJvwj0Uyo65q5wKGqRntBDtJF3XcFHf4u
lKCeweLd9bDXra1yFmSnJKYgP8ytJlMBrPptwjD1MeeAj3QfTNm9sp3xuW5j6zC4OLa3XoY4FmRR
yO+x8wrpZdkOxnkhF1Lcqs5GftetzKfxzSDfoT6Ep2oWaXJoyRSD9ozb3LxONFc+lHqzLs40bdTe
zRWdhWkWiOzoJ1E74vbmjVWEQBoXPMHkA/JjVnfBLtluIELgRO+UDM2btCXm8870mC4dJ5GO/VU3
dWvxuRrn7Uxzpm01Frx0VS24e3FKQQXQ3/S3xfrWR/Yn3hdJF2dhl1xF34Cp9eOsQt8ns4Fbp86B
Sd6Wrcst3/ZUBRF/xp5qdmV83RiCUZ1v1TGgo5hTeH9VaDFqXPCTDblluqtb23lYhR/8N4dYrogN
hNSmtU7uyuKBHCc8ckOSeL5Hvg3rgji8p7Fcfc1TS1vK6iaEhBFlbnrBHDxL7z2eFntV6jgcZNQ8
4rRgsh6LODFPlRfJ/iLkAD5s5tZtSFsjMZ7ROh9rgKZ3fsnyzL6ZekXOTKMzHPs0OkWkDuS3Fd9m
TPPsISAO4w3nAG/ltsyx2tGplZ80PSx2OFzhvbiCbW5ux/guqTp1QUhWam9sszUjtj38ST6xffKh
TTXACblZcpssWmjJoygro/lasCHPJ6h93BvIlVkjqU3i0w471LDlITM2F0bbmw5im7xDsgVLDi5d
22CFluQaazNl+mmRSJ9fydll0F4YhjsQ42nyq6bCWNNZR2LKjzVfC6BYEiR2SzUM3dWERPI+RdXi
e646iIKUhcMy0hgKMt1A3FrnWVVdlc4kLrWOBKFt3JTFcBHNYx0Hno0s8gOViHrVJVRq0KuJGvws
Zuzry3HwGp4Cc3MPmd1IPhsVCBpUO1Rg88e6I9yRXwaXGbIw5u6TFtbjcxzpYIdyF8zOMSHm/XZS
Wrjs275RyTZhwAcLwuxS62Zimo68AwMPSpx60FGMgMmZgpnqRgHTqfnWRggYNGIXt2DvUCrfGpM1
tZshp0GxX7yG1Z+JCTHuHM66CmBhOs2nN8lsGresNZ508oG1XqibUpYGG6xZy3TnFTF+4ql/NOG1
QivMssH9aJvwudDbRp0g+zX3hrsmVLj754gVva0Ti2+TgwPu/QR4F73Yto6tG3MiW/MYTmsAFpN5
LbrKWg0dcoHHg+ZdWfTdVQ4enmOkzKKdir0sJocbB/rcCO57DMPoBkUYu1dvVel/Oym/6aRwknQ4
Rf7nVspdXL1+/T9HlT+Vrz9O1f78wT+7Ka7xxzqz4kz6l1L0f7op/BHWX7oHf5F2fuylYBvhpPd9
EGdy7PxfPo9BZ4YqxgL5828GaoSR/HzaEAhfGHIxoRNkgmCqe+cgalranoWU1UFzFRmKc1zdM17o
APLBrWNzsz+PxTBcYaZIQBzXn/PI1o766J5NeBNZAIsWgYcSxS2d0vIm7/UHO9QjROBEd+0qMeJw
7FfnhoGDVMwa2VKMgLn93HO9quTQKaGDH9snKBVXzphfwaDgSFuHm661ZdCPyKhz6mHYHcm3Xu+T
c8HYLmjcGgNFSTCkrnlgJGxz5HkCL1zqN46hLKrX8amC1OHbGTedmDOAFck3BYx9U1jRvMXyfHat
aY+cn7ysqPyG8uVqNIY7IMIxo48eXVgGGXK5Eel8oUf8LTZriPLJ01yTb1c1y4vdZSd6ny+V63xu
ZrWrcszwbRFbn9DdHJLWc/x1PrOlBl38UvPOCFI+Qz57cvFP7PRovNPb7Gr9BGjnehvEht/SGsSQ
irp0Z+XUM1ZB1HEfcRqCdELc8XjnlRNjJpOtu83lyxgCbmOfO0TRfJEBTDsuK5JEG9m/dV0PhJ2c
zJh42CmbPjgIMcYaariVnaIpf+Jx8VSxabqx1Tq+g1xKcEFgV75V3Xwjcr6r2ep2jayRj4nstAAB
Zg4SAwUzaV6bFR+UGbeARRHK+9LU422S0XDuacBfdKT0bCNt/Szj4qmHHurrKPyQ2TLvWF+rJnSL
8Mrlho7/TWcirlx5aV5El3rQL2oXRcqQxd+snL9mG8kVUeUXIA7tA2p/x08xL/iVmB+WsAuZ0jno
Z6XF5EjxQkPipZtYCvKi0epXM34gAf80tqcPhFluprnk+BYTUBRWyROgdskTeHrxqgXOQoTEP26T
c9a4n5NJf/Ya61oSdB04SP1nsztArWkPzTR8WEgX4eRDQGlrHSLSOeH5eEzROqDhfb9cOGQwI3nk
+5TY/0/SZSUAiiNwCSuoTyv/oYyMF2mNHVhGCqQuyk88pD8w2PggpvxboUNc1jH4bPpi+mCFpMpn
SVfvckIOtwvnoQAbFGkh6+dulM4Zv/PnqinTHUPmc02JsevWn+M6USKiORot53PitvPBgYpCEirE
C1MDvBFqMnDTeN4QtTzcwgdgeDCB+OCJYv8/9s5kOW4k69Kv0tZ7pGEe2qwXHXMEg6MoiuIGRlEi
ZsAdgwOOp+8PVGW1ROWf6vzXVZvMSg3BwOB+/dxzv7PWUa8OMtDqhGlSHbvKD4+TMozrItXlVjJl
fF0bQu9M7ETkWoPBtI3Seemt7kmr1j9bYUEKFAI/rRwywchM3kQVB4agmMfnOGgw2yQCHB90K1k/
QJN4qCaDXsDskmxJMxPCTEqyfV08tY5WayKcMBz6ej072Ub0ut1Kl8iuTYv5ADvA1GJiaXpsysgT
pZHe1A0Vymi4D0TtJkSBet5WUZ5OtW5faog9vJV5SvLsUu3ofCVm6qAKd+SGLmp8Y/X4PpOax3/O
7ZeGdGE6NpVYpdB8/cm2dk7QcN9oopNHymMoMStuJtsNrzGyD3usgpyAi+AxMPyrgfLyGKv2lfPR
hesXv1GN3rsISGywsV/QmrF9jBjvw6aw6TEXMBbNwVVGsXIG2a/jcLrKPHk5x5b/GyHtneDJnoFs
zIbmeMjdFvGPPytUkTsOtU8SxyHhVd9QCZ3oGqcrnyiy33zSOy1s+STH8XAYweJYMGzvPmkMgsnJ
Y9EwIVg8R0vw+7IcA6QkyYWWcXPk38zfyJyLCviDyPr9MxcaIgJntPzz52+XOHWUhh2YZN17KYkM
6h5bK1QOxz3QO8RnzfctS+gqHavbD7XDXzQSnEXb++WzSQuDIEEUCTLvz58tCjhbOXkAh65qAVE1
VYh5mTB1losLYlqLA3rKy9hNCh+1UicKdd5bULkEf+iX1I95XOcLPBvsug5zkVFlrPMB3FE4Xow+
yzezZ2JdELYtm5wqvt1VQM2mKnkwadDTBXCvhrA01lPT0MP0QK0kACLWYLH05u+/6V88QgxkIyZb
vmV69vv+g11mUUWfvT6kNiCjxrwxo/mmmlv5myv65p95f0VdFF+gJyFMrPeWIbBp4cQv8qxiqT92
zPNpKwPPS8wicLwo33Rhcdkniy1FaaZKzQogEXuoOyevUrEuL6VKXlBAMAdykRgdgTeAq6H0XDmt
2qchyz25uNU6SUD4yMmeHhN0nj0Bb2I7ZTq7GMyWsbViephatv3BztxTn4UcR3zYK26dvYLfBFFC
vg/JBGGzB5X1GjfzQ5gMu7knQA/t4JBq75CmdbZGtsL1KqaLguESaLnzDchf2Es2f3cUIpR4hV4H
FjXW39+wv1hhcF7Ri7IWwsov/ArGbxuJ3FJzGrTeyomJlQ3UFJCz0Tn8/WctfZr394zGI9J4SL+D
fsPPb0Fra3gjrq4PhNneuV12qprfLZhvb9K7z1h6AS4j04yCA4/5+TOyVBZ9aZr1oYmU2HXZZK+h
DL0sK302kwnbt/GJ/jdOM/uK2Nl0G9SE2E7xJ8TXL6GP1dKmGwaMLEf6ydnEU1w9K6GrS8tKXmd/
dKDIZsWhpJGBSdzBLgXT/FySoIwB52PY85/9LkyOLqaANSO5IKkshlZgOoodOgF9dayv+2EC+W3a
2SvMqSVYq7hUU3HCCKHXoZ9ToFocPT2LIJA6zda4E+7IbE7J3Jx/h535izeWexExAcc6TMKj/fMF
q22xeFWq+mABdke+YBgy64kvso2C75xyBQjYyjelDq8qzxfrGOmZw31FDCbPclxg0WEUeDfGy0Ca
bzWbITUfx1wQyWkGjIQq/yoeAnLtY+8qjex8g/XYWMPIazZBrh9Me3zBsIAymX2YHKpDDKqEWxrT
vkjNB00hthIo83unHPeRGO8Sz2cgoeX5dAULX+crGNyYBplowX1me/NDJPDa/f2D+xcvCXvG8j/L
oU9nvbtG8I+Dsh8VhP2wxsbD8SMY+XFcVP5YJL+5I9b7JviyU9GQQ/P2LMsGzPBud5QuZmzbHepD
ayP0vvk+CA094Rw7RDDa13PDIznTYGGyj2Uqz6kAk/LSLygAB/A3q6aOxBoXnNxGGNbIquoIvNHh
l66wzoYKr8uo6hDPqfanunE2juheSCa9m0p9UQXLZsxjljjFczwuVSrWfzIJLuVQb/KpoROV9VvV
5+GOQUXsSjw1szshFnv8xqgtTr6x5Msyl7QT8UC68Uz26RQyF70cguJ6ajYj0sipHsb7rOcgGRZY
DzHpgXqZx/sWvALExoiYA3XP7N4NYLyT41CtWcGwyeqCnAj+xcCFjO1peSDFoHaW23bb5TXqJu+q
CcZ7P1kOEOigvE/CWJeSaglbzOUk6ZMFgt/dGt6jzD1eMTpe58ibXtolxG5YpoHL7JI5lIr5fEpx
kLSPearuRtqna6fBLFRXJ0Plp7mSctUCylv1fXniULxnrIposETxYPJ2+COyjuU9oZPVp8LyrlSn
No7daibqxv20WChHCb8Ru8ZV2buPdouP6DdP7l+83tQ6eEAYg+WJ+gUrhVDGoLRXHboAs1in7jqT
fW8RAmOP13qpv96O2k0fWYzhUOm9vfN12u/IORhXMuePycrZIEZD5i8i8mnpkdLCShgzR37eMqSt
D4y3GhzQCmariMnayrpMXmD4RpeiJfNiTtgXmfKPzjVr+XoOMLwZrDF5rx+UQ7lltg7mRTNDH076
Ja+BypqxN5v9MHUabkhCmR3kw31P+27V2v1dS+NiHQ3lJZ3TO9cbsj3TsXgQ2sLZyHG+qNLxPidx
fVNZ9BqY7nyB/iR2rejvAk4HhyLzrxSbCIfM4d5hCH6p5vvgz/31Pwrb7xQ2l+HdH57VX1JKr9tv
SfMz/fr7H/m3U8n/gzlC9DMOCCBqFrf2vyzri1OJpxmFC/41nqQf6df+H7a/sK/ZzGgwLDLaD+oa
Czj+AIfzFPwsM/pHCpv9blMwPdZnDmU2jR/qz19wR0U3ABZm+O8mLyIS2taOZWJDapPCv45i4bq3
LmbGjsfSrNsdDr2leTkujcwiBm8yXUnHh9gfFMRs0NwreueOuT6jnD55IYc9jqJMcazIbS4OyVyb
401fSvMrkSIjk2ssuowHt4w9m3BLrYaMjya1i1Dtm8hNtpzY81OV19br4rduVlEnwy+GvYBdfcBo
QeHKVdMkzCrR6L7zaIDtCY+YN05U4lYqsP0QQOYPA5pGS3zKXIoW6oHjGh8D0/hC4U2UhAc7gVS0
4MpPyU3N5jk/TwVjbYHyhqcxH+ytawokHZD46V0bLIp210z6Rg1zHG1otVft1iHplLEcTtnhtpOl
AO2RpheSJLFEZcm6Z8D7Szaq/mOn/DS/8uzJADEoguusNTGq6wzdbl362lv3AZaJVRxNkVp1Zp/p
D4HX9/WGO6EfY8153mCYZmDWPk4+4DaKI06ZTL6tNT/+MfPj9IJtfXpk0sXy9r47mceEBBb2z6Kr
1ybNQmsX9H4KOzJzxCfIKi0nA5nTPQwUuwE9qWZleJBC1lU8h9chzOkBC+Uyc5bPGX5cXKndvMm9
rgOVWwb6cz9o6d/wTWyTdquqJoaD02lD+4wmpYl0VyFivDIQ7G7ThIqzy1zKrMSBeiyzYTM0aXAr
2XmBgcPXQ9roG9IJqvakGw6CZiWtW8OLxm2tKv8Uu7ioVrT+/a+jiBiIR5K+CiB+I3toplKLVaKj
0NpJZJ+zm6BRXZqE4gXiRBN9xFkeAXgMwy0XwhWES+Nov3ELmaJM1pnlrkwHtjcYAJJ38BRUnXtG
w6zxdKQ1bkIKaAvzER5Zrt4twQZLmDj2mw+VqLNxExhTJB7KVgWSlRqnsIY4R8sRlzwTd9O0JJHb
TLed8iZuo7NPN/5rhXol2KiDImC70JVxVh4jBYs80lx1RpidGW5NL/y4Hp8JdMUzUnTjsNWAwfRx
SnTqrbvGrplHLH0zPWA4Z8AtMt2SmBFL98SJLnGSB7Otgl2dZBmQFG0ReSRVCpq3jSvebFKcljOb
zkiBz5thXAsgCeo8z9mwpF26zrpJuZuEr1fKWpu10XJkMOoouYFkmXVoyjhcLifQzFdl55n7tqCw
SRN0bJ44lwZZHoBmRLDNroymKdWOMeMS863FOMmmKsPx0c66Zt9Hk0xOrtndzbhN5ttoMF6MOap5
pwy/mWjf5dq76okAn3e9JPFilwykWk0k+jE2qYf0fp5Du9m7IAjqPf8RImpkECJ/YCXSH1y5NJ3J
Oqdvm5Ul+OrSTGkdB3nsHLFrtq8ocR+9wQ/PTuZ18wdV2ADLx2Jh1rexnjahMJj27zoT0Sq3b0mp
530k3J3Z8TxhNfMGswZmLPP9PDnhKTdCXWxC/CrTeVpAm4HT1TOT0G2xD8O425ZWEhPEwr1qdomY
qWJm17lFrzTVzhnScsP5375o/JpRzzCn/2hkYqGwp5N1L2Y325iQ3rnPBTMpX1oZ5M+52Rv41kr1
eQnubbdt47q8a+6kSGzGOFVZFLVHgrrcdekQJbJlICBpL/gN7oDVDCjEyrNBGhEvjQsazEBneDaM
RjfwhEn3pXRhBgA1AkrhM7zh+W2yJNsIxYx76zTbuGdQr181HoGilxg4aIyETFTcQ4ZyHtTIVAWP
MCexbqLDH5FgefDDMbj1vczaUOjqTW/j32C+JDCJau3tbWl4MaPgdErumNh3r8rKHgjdBRVhXY4Y
+i7nfvbzfSgb51H2aBsTLi7ObxmOFSujsbkm+rPHq6Lyicb+4hKYtdVB52hgQTTsX8mtNUGGwy/h
lhqnTPUv4wwhONhooA2M4ZUbFtburUj4Tz31u3oKAzIG1P+6Y3n53OpfupXf/9Cf3UrG+Sh/ABia
LsOBP8a+BxEIHdMDUoNEiX2WqunPGcDoD6C3lFoR1BhghMsc4p/W7+APhBzHCgghJJ6VcuufFFTv
yik+3sRfDug3Ii3Qhor1Tocwh5weWzEfgsTyZo52bn1OWKg/Vjxn7LWet/7h8vyFKLv8hT8qRXwg
vOsQlZKfPHT9d5osBlYGRGZfH+Dpt7f4EdTaX9CYf/8p71VnPgVxDXQxxS18sPeCaO91pgJINaE6
S4579iRvyctS6wxEwdY0RvKSunbcuDI37roxmD7+/cdDQPrla1o+GjvzlcBSuLbvtIth0GGmdNAf
OB9hkJpGkBBlkJoHhU5HAiwYwymfKFR1zOKA2OLEpL8LokbWHZ2CD03oWcmKvU5fdvhoxSqx3HIV
zmNB36zg95aoR2zTpbG4jETu1ytyG5eSDAPwq+x1cQeorNjMUzgfUtcjSZaxqlPle/IxzqTex6rC
Py8SC9doA00AvI0dzAdTslpzLBBX7VgwWTNBSeudIT6NoAuemcVjeK1rlH4lEhEfJmyWh3Ko9b7L
p/ocW4io0MJC9nF2eTJTzeYpzbT4bCUmf3CcsujcoeqirvjxXaSCqt+oTmBl4lLhjk2QSy2KCdd1
9jbn+Q7oWmdvA0q5exxrSAgTkVmenGvY/RF4EqizQICCrL1lowZwhG0MUk0fhEhU6XxJAEF2iM1q
JAYATAY9XXnbVX18mgdyp3xplUcIK/w4Tq8ecrNSD1js/A/cHXuLPGZva5sWxQBL6EXDbVsngcUz
NNb6Y9rHzWc0SO6MFLV58MeId2hE5nSwj5Eba2QHKVP9Og5CfzQx3H3UZtt98huCoWIs7keZ9NY9
FvPuU96P9XlpEpyrKuSKRLlkHNetRsZj/WEmpaYsCZcW9MMJJbG3DdnPd8JPI9hrib/O7aZ9waUS
Mb6O6LlOcntODsbEFGDtDvJl6nidQ6Nn5jQbymMTcnN1gA9mGiD7bjqnbuutCfGCiagwhCLiEeXt
IgWSeF3cJSPWHB+axBVtOG9dwpf7VpjaXFGpFLsK0ZdFw2rIaJDqIWZG8zKSir8KUMFeVAw8WBPf
OGKS4CoulpfdkN417l+1dmEXbH1yzFZYssl4KQoeRUpc9c0qMr3Xme1eJy53IlZQid1aMO1F2wj/
oBi4rkUinoMy8vA1xnm+6ZmZrQETxPGdb8byBWlmvqzHVH/kzEOCOHg8xrhksTNILPyK3di6B3wP
oS8p5x2gFOjtCfcxH5ZLvTyiZT2pb0zYFrsZGASJSDN3wqUPvXctnv+2UEAxkyAmmbP4PBrdcEqz
trpOwldziEy81EZFqwnDrH1MO+/JtLV8tON4eEioRuj1G0W2t01Y8a5bPhHvor71biCuRO7xUBJr
QK+WG+UHRr/DACGuReW411E/etcDcQf3ddaJz4PnN08G1EHyUIp519px8+RUHj09x/A+TCEziUyv
hlhVKf6eE0xo9TpzFiMnjif8enw5vH3lsWs6426iSoeMkeUzYCPdfRKdUdzpprewiyRcHwt/8Wkq
84ruvZkd+saGzDnFhMF5TCm/CCp6blNVDGQ/p6F8BFsanXNT4/70bdAgPaeJ0P4UFmTb+J8Vk8L9
S9YO7ueM7LYiOShnrjF69LNRb3HeYK3UcoT1zOFrcO+cQusV/Wn90Qp1vyZZAHiT5eE4k3L2dzyH
nrnqbRsUaDP1LE1DfTU0EdEoPGEn1yhuerMzbhuo1oY3XLkUV3z3wLudiVdceXRGiZdOPpB+e1UZ
9NRR0ZNDwoDosbKLj53nWtuhjAnZcPUX+k3D1lXD1yK1q6NRJy96cNNjOvucCq1BnJtKjdjfFSOw
cdJ/tfBXkAfVXUy9JBkGiPZpmtH0YFMF2PE8mBkiYVab7M5LIxKKGdY5Pvl5eDIKIZnglABSRRTL
IzTmkjPO5K6ByniwjgrVQDApXynIQRI5Xk3cY+fqdeTWd7oOsi0jBdFFnibisvPzceenvLCSc/VF
puNpO0T0TGbNjWQuwzxyWFIHhpEJp+6dECerAV3EAZCjaivfpxxMcSRU5sXoZdFhSKwPmEYjLBJB
d7bqyCm3NtcewNY4+mtPRkiA1cw9XCX4Kg+2yIKdb41PNefJ89DZNH9tczgmIydj6gK/YAvzSRSO
uxenGYd94iXseWzg4U6lbHNAO/otUaLyDomIHOO+6FAsBlKUUhhKBGlPT6FHXiaxT9NFPSWKflJR
fI6MuAmwGPh6HxEjOa4Dn/Nd5IXpOlAulmfhyFuqs3DnAkoNjoL1lcMwiwj8rUJA/xG8V5du2YmL
cY7nLQAl+wi/v9s4acpb1THhUUhgLTyBnGG9k/Db6eMMsRWXE0PxYUcLo9w4ymhOVuvPzwzXe0dG
AeZ7kYsmAXoSHabZi47VEOubrHDmjYoHeSoq4a59u2TEwy/gc45Jse040d8GnVtQHGhrWCXtWK1M
Ee6koaotkUDzavQcvXFRxx7JvMScaepx58ZarYZIGTuZlg0uKDq0lsFenpnjMcucyYHDqzYJnKCH
kpCgfZnxxPtOkx5DQO9bIo04IjFMlAGfMu6qfsKAhVX/pMOW9EnXA+m3lT5AFnLVrtJ4Ds7R1OOp
dcexTWgJQCis3LS4FGSEHkVaBRxrU7+9KOfY+TzAUXRXgTcGS7xV2V2ksHnDdW7l5jdRLTw/N8Al
CwPZVMeZGe61IEdpP1il93kshywDcZzlZ9Kfaak4uW9eWp2rZqYaaivxPkfKNA9jWsBQMwngYRZn
YmghSD31pcmthjGKcakLhLwF6845Vqq62YbMKl8YU0niT6yDPODxq9Jj66j2HMmucdctM3vlCg5a
doCSFHfrPGu8a23H2YGcTPHFBoGF2iB0sdwbGGNLiZTnDvtQac0HNClSd+wYQgQp2YQnx5Bzk9EG
Nm4WHRuOYBV+rcsy3AiY93eiCJZ3oKBMCGITS1/iYXMLUprlMhXe9Zxlxp3RCPjfKnPS3VAwsb7B
xu2tK4o8DuL+JL5MYpjFNvW4SRaggJUeqAq/F18ys0nhsnT3VeRBHm5s4G3UyXT4sBzButpShvof
pgLr7WopGOutrdxik6d2eWQAqz6X7TwfEERw2DYji3G7kOErrODxJvU6NndMCsZdjWH8IbPhjSUV
lQbMSHGVzG8/RSQfHcOnLI2lXBZlqGavdLzCVYbfqyRSTVo3LIP1V0f4DRpB4it2bcVSmSzu9arl
x9Gd0PvUMsCtZSb3zpJGiJRYtXqfQM64MFXO9x/USJw5e3lDsfWZcUN4YHopfyO/+Rz0U3m0O76C
k7jWfVhN+jUko5PeUdxs65ykIysbO73SmDMJrQJKdCzsSN7+/SHil4YkDmwfSioU0yCApfq+/9na
UdEkixyWGLY8xRGLIeXwkpOay/a2XCqa2SF/QnFjnjpNYFANAToGuez97kBjLceyn49t338SJwCX
go1gOUf+MCE8NE7D5InsD25G5b9mnNC7Dnwkj6Qf4xOWUJOWPVeWNiJNnaRBY+o85zD3zVMS1zyY
tSNPnaP0RT0K+TgMrnutMnv6OFJxfxcrXqb/lXxr/uKIab33/SwXDhaLjU+FWWIohz//sCGyd6AM
pzsYmWMuQCj/gxa8aAjK6bUx8NSxFfGAwaoESNMTyWKyT50KmqTPuaBuDmB2/KaZ/Xbk/PkKOl6A
XW35oQL3l4NvAtrNjtBKD8DpJAzyyIlxywzyPI+G2rcAGMhkLOctMzNsPPFABZULDq9Burymriru
8tGVJ6f0ofTEXvNVZGVwG/oJmcG9nImKbzHwyp7Zv79/Dml//3LzAxpBiBccqh2fAeefr6eH5ViU
egRDLdnTdJAR9iyrSO8aPbE6ZfW4iVIneFW2VocsdJjNs+znMBefGHdhpgN9bWt4wEkHUTWXqrXd
z0qI+hJrSHFhmpXzZJNxP12KRNTqok3T8BjDtt+YhNrtsokXumIpwXOUedemRbB7S4weffMqOlNA
zrt6cvQF4yjjppXDuGmWFYZOvnGnktb/YHiBfq3CxCRIuXYhjTkda6zv+tS9Y1Meh4EFLEWW5SAN
FXztQgEzaK4vT0ibVKzEb7X6VM/yti7lsqZES9mOdPoYVR5oFzPzP7hOQZjyFIurwrHCcz5IalAL
yQFeiHpIZoNmEeacEuvlQBBQX86BOsuYpL1PI9F2bEldT9QiSHpzPQhy/CCfOvngtMy59UbnbhZr
gv3QxK6Fb9IRxTHwiSEn8Vtlm3he/kNMQR9vzA4H/BreisU4CIgP+wJ9vfsalM4k2I2p6VH483oT
kxarcLhFzXZiESb4e6KUDyCNg7egyOc4bR44fbPEAn/8BCeG+bTaQsD3DEjvVSTmyzf6RUjk/Red
D8WuzfpsPyiqKxPEyCGeew4UJJoPD31WPgXwYNfzZInP0FBwnLY6I097uXZRAdAfxjIXn03HuGtz
2zlabBy3hbPE2hYpi17o9eWx98LmedJG8+wSpUK9T5Dcite2YB4zbJf0z/DMmCSpACOHfr+su090
HrpP02Q5R3NiNeqXs12dktaFJK9GnGnlpAAjjwPczqQ6th2JtHlNBDq1U3BbOe3wYFr01ezabp69
DveA6XLCEhan5w20cnaAnsnKT3aOoARIWtDPhgeA0s5q0sd1uHHCnpNR7Lp9sCYxm3ekM4caUIfF
LxIjLl/eQtEAfZSrjtPhysvc+VCn7IlSSFQ50o5gN0bLFpriGNl5OkAAqmz5OOogPFsjMksn6PMn
lmhPGV7Ss08rb9+yge6Rrb11E9bqgUQzjvejzoDnowBFIcfNqkAfCjKOyeFYz68hb+m8zcJZfKap
daOmQHzph57jtukl11btMvw0pqRtu/yltbEUzstPPbkRIlaYNTwYTbncA2csj9byqk7L+m7C+90I
xJInT07Dbmorxn1zc7S3ZKehjCyHV/zhHODTyZW3tG65M01OKfK2F4s6AQGB1oMtnzYzWejtiK7j
+FyqRZRoaOxdwPzXlwxYhee3x5BBAAqJpJbmYRoIy3UTFA+n0/L2TfGpHR6fCtbV2rdQTmTFKbik
c3YAR1mtcUKE5yEG6P0mDxiJwWVwJSdbBMclEREhb85CvSsEgtCYpq9tOOvLmdetXubpKEZG8gzW
YYJ6ZcIiupPCnSrc+wUOGxrsjIsH040cFOJc3XOLk9Esj9PMNzIZt0fEmXkFG/yW9zaOVeS/wvTW
YjCaLbBx5AyEO3qMFW9MMlXetV343gcKHpOUZ191n/qc2DbWsEI+0kBGKPP6Ub4wYmnT5Oz1x9rg
NY/ttjwai7iCNZlljRN9fHpTamgFmYtVs27X9ZzxN1U4VnZyZolzLD7+Tb952ySnAu22XsL2CIj7
ZprzUi4HBrevrCiWZGcWu++PZoZ0KcjsODKTF9+ZTI+eRWMXG0mq2DnsO/nYWGhoJNGjqQ1LrTxW
TnqtXE5aUBV7FneDiKmmjJqnKaHYaU0ZnceAdbYZoXIzkSDbF5P28XosisHadhyfth3NmkOf804v
z7Nsl2W4i5vuArgqimSUBdS8RcsfZxPVFxk22/t0Ub2pS5ZdgAPakxXySLjz0H0dZNw8p1acXAeD
QDZiRhPDANG6HHUQI32+DmjO8vhW3oaABmAt1cUdpDtUJBpwGx9v9v3b3mD1SMDkpaXXAUs+uhMi
qjI89zp4m/MAGhcCfqMMkbqw70cQeuuoctHPGiphl+PwOvVzGms+zu1s4EZGCMRHje3hPJO2fKZr
Xx7JY2GmkPLwcwdrHh8OHrZNxbjt1nYT9aBHymRRoM+ZTWnfGxUEuph17LHpQqJN/BICfcyy/yYJ
qh7RMrTJqsTcAAl2ovzsWE0EnLYO60A48YQ0E8VJz2GnWkIRGa1GBW1KXgqahM0TIHoE6hHN2Mli
jgo9hbPjM9lnIy5v2ex5eN6W2QnE8x7lSF/QEkw+carXYqXtajlPdBMqVOtMNy2izUdY3vPBgHWq
19i8uJgmy1uqeI+wh7Br+UpwxnN41hgnvZtG9DK7nKrsWLuePI2iRERclkrH5KLgYiquacpihYKU
huplAEmjD8uxC8mEd7JFna5BulwS9mfdOzIYvgWQ+PY9P/qqpsAjkyziECLI1fyC6ZySQ3Zzecxr
XjKy+dJrO6ifSAjjquEBdo52mPKqqIJrgH+W05Aa5SNVCSzSYdIxm7LZYGCxBy8jId1kkR0l5UTT
xFSQWumNool71mExA0BDUn/7v28vJqABthjDGtoXb2RPFWwqR5qU081kG3pXpTnerbHhhc6oKpPA
Y5FRdC+vYTjP2E68bL4U/syJbAz0buqK18GdG3+bdhxg34TioBNPrs3JdGyRb/UkOZIJex72CAl8
Y1rVZT4ehtD9PLcJbrSlEwPaWGwHL+DDimYIT33cN9+t1f9pVf6mVUmsD/3D/7pT+X/IdWrq5x/H
Kr//kT+dX2ZEo5JuJKkewCze2Jl/Or/AVxFF6JvMwtjMNfp0s/5sVAbASvlT3ylU/Mr/c3451h+c
GhaDM2dXOmThP+lTItT+fAghCBR4CyMkeHQtfrz3gaQ4Tzr68P54tjJRThJcyNjDbl6RjdeYDKqr
kNZ/LoOeJ7Cwq7IyP/UcxqxtwbR9d29Xbk+qNDPmtHXKNm/FmKP/1VKEH9jhmE5m1i7HVcMA/ji5
9c51RjpS0AD1ITfGkQmxmsmLSh1bksE71a3mfqh7cVmXmmpaMSbHVHYoWHmJiDo1BKOaxzyjJgGx
HwPHl6QeGf6jQfdsPzYqSNbmRDKBl4tzXnUZR5xpsFaex2qfYghAqE+h66GZLHwCRLZoOyK6jDQx
ZtiiPrbLu7lQ3rOJOlnQjenUZWamDHxDrwCc16plnDuiiC/3dDLKPQYLpCR4QNmRAXwZMOLWqxzZ
w4TbaOB0WeGk6HHqFxi2DCxxFMhucRBxO+7yucVUHhg1f3Ht5vG0rlSsrm0vrj+zBVh3o0/fZs+w
GPV+1wE0TIS2Ub8TPa/Yh1scWFI99i0zhvHcBP66TaSYSLJj11jFrccXdYHb2I9xmcvz6FnlvrN9
AvCsQm054koOPVZL6EBjCZpTwUjDaslhzIrRO/pxFzyQjzKd7TcoS/YGaElxzEMgWbgthrMgXCQw
F45SYF2chfDiv8FeFM1CDB4LAsZ7w8HgYgQNA2fHWwkAMWxfkGPQkoHI2AtPZlzIMoyjAJlhgBEr
evsGn7EWDg0jCubzTON2V3i8jbuFAbqFm6IJdKL7vovaCqJNM4kPVg3zG0h1+dgs5JvYVBY+JiPp
D6ViSn9jt8F1VWloOQs3B0YVcqlIceCgYSxonSQp5U4Tf854fxtdTx4MHrnQeIaFy5O+IXqahdbj
l44HdzsdYHZCOTn2WIGO/UL4wV4QP/E2gP2pcyv6EuOWAkzW9arYJ7207+MyG47j4sSyS8WBJsLS
8iF01Ys5ojGohTQUv0GHeAOyYxNAB1rrZMESJQuhqPJL91SkUIsW9u1edctAFUYly9p4C+Goe4Md
dWCPKD7bKxma85eyr5CvZKIfBrxDHCAZ0idNzASfJBaSklqYSkR41VfSywEt9W/QJVsR3OMtJCaL
Y/xHP5H9ajSi+lijt3zq4aNOsIXi8q5wIToRCy72qq/2fRPyHAYxXiLPLcxbL5XQjN7AUIQP44sP
iYqIL4QIc/IDenENtSDa4SQqvzG0po9geRuadDJfqUlHqzruX3JQLlBdxnHtQcc/5GUUrRvXfp5G
/ckrW45MRRLhOFR20FL5OsDiSkgt6LeDfzMCYwAOsiqYtdDtf3bFb/8/CG97MQz/3bZ4+dx1zy/p
0H3r++7HzfFff/Jfu6Mf/cFYExzvwKMHZJEp9W9fdOAskVZAfRgawUADReDfuyNpV4tXBzB0QH4k
WxfK2b9sPK71h+2QD4PxB4wBOb/+P9ke2WXFj+JiyCcsG61ncVrip3tnN4kc7dMqNASo+fIVGEu0
N8KGLMYQn98PV+fm+9/5P+qhumkIOun+9//8q09ifHQhA/LaIrL+rAWWtVu7i4hzCG1GjzBGP4kl
ahFk5PAbp9BffRKfAXnMRTd1w+XXf5Cckx42SSsKcehHoo/iwbzuVMU0spwf/vFXQl63qWL4OJPP
+vmDVFAi6LWzOGiqXHA1r7GRveb887/zMcxNWgF3/Jd7hI157piaFyi1DMlHIZYb1kRm3CcGMP75
R4E0xLsG8Y5g4HcCeCLMym1SvpGKq/Y8mQx9xA2pkm2d/+ZLLX/TuwePKdclkJm5ewam3107XNg4
SyKCEtORCSYWrju2gAfL0A94csPfKNHvmxA85ewVTJ8v2agLBP/nG2VYXsO72ZDKuMSoBxywDnnI
WHhjZM9mSA8nc1tnZZF2/t+5ngweYKxnhAEB5ucPhsWIRkxP74Ag33wYlpRPL/q/7J1XU95Kuu8/
kXap1WqFqlPn4s2ASTZgzI0KY6Ocsz79/jV41ZiX2XDmXO+bWeNlFkrdTz/hH4z0zkj4fx9/Ov3C
3r1QBgVEBQja7Oq3l1r6BBF2Zi0Ho8f5Owc9tE0sM/j28VX+zd7CTflfV9Ed/7/2lsYdDgZQl4Ph
Twq5veluyGFLFc3/36v760pHr25M86gEJsYCyfoZTnTyuJTklv8P28t8/1CYLWj7QN/1besd1bwM
cuXlJXlDNVjlpjLhc6xmeJZXi53PWx8w2gZZd9D24DGBmMOISzLkbmVtF6egBR0H1BqKTrjfoQoJ
POXpZbj6AriG9wLZ2E2fZ2jRJyEo+vPKhbzcVIv2MfWZvJQVP4IUXL6l+W0BGoMy7k51fj03vvU9
dZEToTIIHsgy5w1KieoQuEh4lHOBrn/Cek7dCTW+du6BfTGKYq5X03HBPq3Y9mmGGQ29g2+dkdin
sLvHpxdDAKEl/wcHvvWcoC49ei0pfeR6UYlMS2b+TNIIyHbL/RiWj68oYkibdED3ovTD6hJ4S7np
FBhKuv0B6tWiz1AYrGXn752AflFtghFJaubMRgOdL0eRa/tCv8sTt1sD2bOAFRJcYEoUmIBxBBQM
EHZdVJXdeoDWeWrnNFcS+k5nwkToxUPjeo8UDoKLmWl9D6NBnU2hSB5Cr8zunBFMVN3K6kft5Nb3
gGeHqjMyMahylDC5pwEf1sjVQtxSzuz1ybHp8hp0OO/aEYF8WlEIZxtx9xDwas6ipK4unT55NgXf
tE8c63vuxc9TOwbfoAyXJ6MOjVQspTawY4rQ0IQBKO7DCbmieJu+JhNtEyI6ChADMLIhhFdOGoAY
d2b1yIeHEq10uwe9E0qELRMH8RvH8BGuLRNeYp/hvmAZIzPsl2WftaF9upgBrt4OryyNeQlBHyXr
xY4wn6ur8AbLc924duP0wV8gxuUI024CFWnhvA4ntHW5NE62j8HOVEivDpW/wbZ3uI+CCsw9MB6s
ZIsypfhz6KN/Mcp4+e4ZhboB84B6uBuVpzzjvC3AIiFr49UHm/T/rkR/7UYWJetH0beCDAxoNF2h
oTyUu35i1NbAnF9RxvAJumBCnHCyKipR3KJxVkgcNIlhVW4q21wQm7E54ha4LfQAK+pJlaFodtcV
Rjjse69IHv0RU0q/YB8hVwnSNfYpUdshmOgm+cP90izpXlV9l+1Go7HiHcxmtWwXIK2QvdqQOtSZ
UryKfdTRrIW9BQAeMeVsVO3t4HZILSS2OnPnjBjKeEihpGfIUyDacD1x1TZw7OJLqChMH+rQKk4h
KBWMFdEHSJsEjXWGKSh9yFNuBA34EM8SY26pviNAfUhS+0CnwszfJ3gornrJ0ddLXTF79KUV5de3
ZEAocBNVU/S7qHx1KFKHKZODr+UXW/T3VTsPe3yh8eDyexbCAsX5RSyoBZy7qhGDW7fUwH4T/u76
xqWoxs+utgDdDT/7aIbDXzgMT4LKOeModK+jnmwCCNa0pbE+nA9d42/DlH1uU/isrMpNv3uiWs4Q
vNhBB8roZUKFX9NbaFOEcFCupSZmURMVp6soA2pZ4Ix6KUkqAa+w61HMp9k4VDBv2mTeLg3RLR87
fEH1uVvZPDe6i4+IUcPCGhP1mE2tdy2HTlyUQEhvEjuQp1PPikoJqA+9D6DQ1KJMQ6Gl9duFbYRT
qn/ZQVB+ao0ma1ZhS8yJ7NS7Fg5SFraZPSpFoGwa4ocTGe71EtM+sJpm3gQuIrwrJXvvOijThpkY
Vo14LLAMe7+pIc+gQ5PMlPlQMpB+Hbk0hIzmELdeB/hNjE+RKk6qgo5S6LcmK5g+URNnlxKBql00
So+PkFeXLQ2BVYwv11kmUGXa0I/t0dYRNlLpvJ048OmwO4wfXqIu0O0fXeqJ3+ZItBr0GlHIVV2k
mLtfYA8W7oYZZpM7kkmsDKNTF0modi3wg/VQNtZayYWI2EEnwt2hvAVk618ublBsJtNt1rahBV35
wgl94qY5hJwGNwMSQbCvi+I0WPr8uu2JPUZI9EA2elvAeOOd+2W/w08c1jD6pBcysMyfvui7MwYQ
5KNlD5GuzQ6UusM+iRAvwVXaOO+a+FLGcrg3koQqfIq68yBZvsemHAF1As725jLe24tA49CPF4as
dX5ZGU2AUcEPt27yDbCk5zKEIWN38S37+a4ZzPBgeaUB1y6v150pq0t7BhnIsRjuCe4/DYUTouVy
6KU+p6ERR9ldXRB5ITj6d2buAeM1RVWu0YhgRvASZBHEqnYL32BH7UU97UwgUj27wLkTG8ZDbim7
2TMCXlkMKGkitNggMgHOCGYJRR6mZ1bi52sw6+lJMSK6ixU5QoAFzFBEAYeaNmJWyTgHHlR3JqDF
sYYymlu3bW7lp2Mt89MS6ZOKqSsgPpm10AZFPlsZw6GJ5tfZPFoTbn+M/BriH9z/4Cs8fOALJk7q
xt6OB8hMYwIVf0IXIxi8U8Cmmrzl9NKVa3Lxpsdn0W/c53bGtBDt1jT/XSngp9gzutD+3QoIPg5C
en6hTMZwE3F99hBxjdcdhPsrrHURb0zsHrMTdDOSbVdFjQ2eqBf47bUoTnkpUv9wmbJvYyInUPbC
YfxCcg0EsNIaVoWWf4sr8yc6vgfshIHVzZIZJ5YdO0sLXxE4hmvo7iiES8jfm86lEWPYyLmwTy25
KhMwVH3mdQer7jsmxcEj/aJ062IevLU0NJq2l7jPO6xue85oJuZhY27ozfQIVmRyuWC7hk9h5oKD
TDUVPnMnn9TSME7iSZn4oKAuia4CmsEbHPt66JQoia5G288UCtdRg73mCIvCm9XwCQHlBZz1Jo/X
FBSPFN5XAJFebB3+zrDbZUE4ujWzA/Ma4o01Duji9KZLK5c8AeJsfDFLA0amtZBXpD6CBGx4ddbJ
HMwmguGfFGpaNv/d/ejOvkuHgmL3uFALrZA9wP00ubjrTSZrKTF1dNFsy/qvwcwx93GJ8a4y9E0Y
kRZXQlufPscRaAj8pcpDBmyHoSYJKwJkQ0TBcYy0Snlm2HN58vH1xLv0X1/QVUwITGSuEOh9W9MU
DQkOWmAZAaWmn0yUKFHshu63SZr8sTMQekvbiHwQ5vXVy7Ezlotw9pGFGB0oeFQy0kwh4lcP+6n9
R5Lgf0SlyX93fwrLN+jrsMHeFeXVFJeGZ/fpIcpz+7Qf2vy5lDV7auxQ7ctRcCDZzjAHS1ZRIrqL
gd7tCv8DoP+CRBtywSOpTHHqWWD+ZovKE1I2/dFs7tWZbUGtKRhrMOdGGq8baqboHTixQ4gu315O
FK5b282Db9LG7EA6NmBSRP2GvWcI9xpGAQcwrNHszozj5OHlVCwKhjIwcvF8+KTIFfpbHK1GATVT
wD5zFFDro8URIiDOeL1ND50D7VUxFEGYOgnXiH3c17GLCTFp48oDW4q7ExyPsOk+0Xh7V2f76Gx7
FjQQPgnL9OgOutkZ8dQB8OFTb++VEeLNY4+fhYF3HQuuQqPCcqRrY2hy3Ijp434InKKMD45N8uyE
BK6iYtJUg+2EtZqWcjUnFA/gQob7j/eD9f4dk6KAOURDB9qPfay8NovUZuQzRgcba6kAYAvI4RfP
Itiu6qwt0eK99OGqaxfOuxSj02fsR8ZtNw8KEYASBSQdbxE8rLMeZeawq0gn0cU9kH8DkQJI/QuN
vqA7MYKWwvXl7v93ivvJFJc5Kr2Y/3mKu/mdPY6Pze+/O9Wv/83fdFNfS87YLDeAusxR/4xxXfVf
rgdt9MVm6HVU+88U1/8v+k0WnpPSVvAy9Wn2D90Uo0pbCDrcDrnPCxP1//6fN0GvPfrz391j4cuj
na8VcYTgpBHILTFKPorSaQKTXyx+fZidObpnYFhU+PlKCjoY+cxT3AamfFXPV1lJg3mdRcPaxKQG
w0Oz2iVDjDswFoQCEmOPrUJBXQXkwhx/T51jIJJDKY1aPACOkBzHMxBf6GFXGZQnkpESmgKYNszS
DKn1fGde8RIBkuVKfXsl4cEcusgSwFLIY5gA41DQttdBgrwDsSxF/SEgg3FRAwC9U6+IMM3ZVGOK
5uRSGyCrZD9yc9YKDdjqBNpicFIaTfcV8QH7tGnjh8Stjfs4y42bsC4Q06qnYt/7VojVAfEB6HF1
uVA4bfKpvR688JcyUh4y4ElFZF2TOqU730fTY1bSQDK/6PZmmD5XjYxRhPVpsBTmgvlxxfDRqin/
yFW7r9FgXTty0mpf3XkH2XPVW9Z1LLwbDOzORQBlKpqKb2O9iC/TiPlhhm/1CpVD/T/5F4imX2yv
ug9IxNaL6Cbs3cIHpCJOHCAfq0zKawT9HmpNvXHL8tuUGMsPGlbmBhIgVryoc+xIOCBOxsWaJXgz
yWAbuIw908DRtwD1VPGr/XqSe3dxzUuZGpiT46P8LWz97K6EXXWHunixlzQS1zXWCvCIsGGDgogO
vZk/ozF0ZXKkHQLbOO3suX4sbdHc0CcCuhOjeL8GwIxiuVVd0SE4BN5Czqzw0Z6HqLmnwrxx2rjc
lxPYNoFnxRcnSF04db6g1ex4Wybnt9lSGRShcrzloEb4IS9bd42/AE6aftA/GWbdFGu3NuU1WDB5
kcd4rGxGK5o8RGLqZUv/+JtEKHYrG4a/G6uUX9usY6DoUc5JGYHZZeegxQueN8Kqeo02Se3v6TUD
7Q0rIVZhPFOhCAWIE5vI8sISU3+mCQIIlDSGuiW3jc/s3DEfbB58085dvMaI28KMmXdZ7oSHYctK
4kl9Ns44Ip6UCQAlEnTwnTSIFmPvURIHz7PvjueZ1SBCGhZ2us2QDwE5kYWwbhLx2on+30D/SaAX
oGY+CvR4C7fpW7TOy3/xD1rHYiBJ/94BpcuAzNEZ1GuYR7mJiE0q7FuKuczLAfAnzKOOzixSz9OY
pulZITn7nzCv+CvFVNMjc3Z13mD/J+NIfWb9ld/p2xEWo0j4KwhFYYqqi4O/5wvuMOd5b9q/IxMI
5TMOpYE0NyNNvxqJ5y6x5rskC7G2bmcJva2Fua6epiCrii+iVBDwdpVhg6JNa8/AgbWgeQ8YDjpf
NN02JhI9UCRt4GkODRfAGTQcJY5EA3x4RMYRxUugF15i/1W5tJHMyhghbPdgYzIsXzuw+7MfWwgR
9wCb9hLEaU03E4NWv1lnAHe9YFcMSVvF67mNYK+85jZvDsU3h+DbzMzWwz9Gp2SfwmE6Tfr59u2U
LYKNXbuo31U7Dj44ZDTJgT42tsRw1w+VzyUnERf5c+0gTnfDfNTn1tAeb3ieAo+Xz/g9R8kitwSn
R1D94k3oMJY+TlTdhI5E2TbhLwE3EZaeHYcvGuU4Q+wjwwG8u8LVPRIJ/hOVR7mdTBDSwHBXZYo0
PLjqeuX2qFOdYhHbIqK9BOGC8nQ28Sm2HSp0+Aw3TmBMW2dJa+diWVLBj+X4TdOHMsO2d/1Pqoy3
KT7aGLxkpMrQKlPCR57saPQURExWDQ4imm/G7HxTRWyUX/MMNdirv3bm1Wvd8vcHfQtN0xdCVtm2
URqmSiKtOcppZpw7/QUh8F+Sry3ktsqC1EYizGSHT5Lm1eXYlopwOjsqM7p1JUJ3+Ip/66fj2Lc1
5sudKA/jPA4BKHf4Hb1dWQIRI1q8ifOLKUDjXKhqTtBIp19K3+g0xIQHbdyPn/1tma+vSDChxKfA
ID0kJL29ohUXWVrFyvo1iRCtrN+YMrlRdII8JGshLGv92NmMqpm//fjCR/W+vjIDJAvTTCRtiXLm
0VtPwIIh22zlv9oMpUX3gDFZcZtZHZsZYTLajNXl5C+oP3wpY7qF5lYNCJ3cJa1bkWvlGZGDAQhq
hf41Wp6gONbRUFjZlxTWkDcf+tG2GTB/fNPvlqTS9C/xAiEBraGPgL/jIrrphgtbQT5lTHfLeVPP
lUFPfPCWAMna//RaLHwwm+iQeKTux0or6Cq1jZ+k7dNk+j2qpYmrjVMCpkssiY8v9W4RKI3wtF2P
lQD37jigCR8fqckyi6di7hpebmP4afI84LWp7ssyd1A7BV5WMor4+Lri/fvU9YSFhI2wbLr0R5E0
gMYwoZJn/FwUlDMclFwV9+3a9WjumWuB4BR9bLZJ6j7OURYy/aybBnO5dW4gsXAT58uIdGjkYSXw
M4Tj7u8kg5X5TOWzTRr+8d3ypfm8/2p7UJBRkcFI4cMjNQtO5+jzK/phqI815U8U25D2WiVIGSxX
rTNBH1ktM+7Qw95vq9a5MBAsYX20ENY4DNCHnwmWPtJZ8xPfMk+endbkzXD82Sk4nEHgo/j8GoAR
FCO6qKkPnXsqdZ+R/pC7KR99yLqWr1M0ncMxDAVm4ItEeaBDtNFGERe0aAExQokYm/9YZp1CrGpo
r7wLC+oyQR7JEwcvEsuutchyHY3xdFWh4pH/dsZexIJBUtAuVyxoX90z22HHMf1NuEdRJX6BblfR
i/u0LauEubYzZcvd0kmcGoamdtBJTfg3I/p1CXsCQ0aU1MoNSfTIpaGDxMhxJ7IyCCqBx++giWwm
qBsweC+cQq3aMbH4SQcxLX4kdsCIOHt0GKLuuhtdDbOda+qTbt026K0BrQh9Lm3Eo8+PL3LUVzPC
uUKO3E/j+kftxWqgqqCddp7ZhTfvR9FOxVlUG3N/2k89EnrryQv0XiZxF/OZB9CRw9JkwMM/ai+w
CCKVV3eMFktETNL08OcByLsjHhXxMN9JNqYZGLxQZRYsvxYIAgEzyxF+zOneBw7/wFsFUP+6rdIE
3MvrS6ir2kDQMQ5UjGEUkxREkmW0KN5BjzYgl56qiEA8y5JnCl/fqg0bizenZRP5gXHsopRmPgNS
ND4iX19RGi5ZG5xZQLaocLs1j0fo0sul9FGkfZZYQ7JoksBJ8q8QmEoXKxop9XKpVGKxp4bC91k1
IRwjvhnVJ79Qeq4IcNJAbNaTpwZ2oPNTjSkW77BkQKGHY8R7EXzzMtoRyWZx0c/H6AEfe0Q00ePU
uVtCJcjfzQ7ZIg+R+JUzndcSH8JwS7Gtv7sLIpS7axYkFzAeRHWFO2nAefCn0IN9O5z67WDzW0pU
G9kKfQKtLOHLdy7RuLGQ5a3WWAXoC43ABviHDcMVIWJ6u2zB2atTVopcHMc+DI4nub0kjz2dtwWD
mcYXLf5A6j7ubf6AZcnscluJjUZgtq6x9kme+2nE73G1eK5ecxkpIHjRbkIIZheajl6iOrUebiqv
4H9r4WVsYDfpiA2kjgtZBtUe+xxzskUHD+0g9wgcqdFb2vb1L0WtU/AlVEveiLNGJeRwA6wABY8t
gGJG0IdhMtskPx8yOkByi24qpo3rhVxMr2oZ4+m6wYpZT/QmL9NaK4l540eIfwwbWjwo+uL8kkUQ
/BzT2CkmdBWOx3QHbHPD2kZcKBzMarlS86wn614LrMvegmjHkI2jbyydC0dRmzYU8Vpnde0EiYwv
S0HNDstOa/EQrdDRAlmDU0c7MNdhpBLPGNUxFG3XU9a2xniGHhYGEODqwJs/1TY8RPVYtKLgYYog
mUNMmDB3t4uLsi39yVs7wHTHbEsgJtxsOxkmc70OK+RitKSS40H4CSyni6AY4sobAr9PCbPO0wLw
2cY9CA8+ntlPpnRhZt5EUxSFX9Iy6oV70cHT1IsnZnzHSgQdjwJ9Ogd6XZr91LKGApwc0/CsRPuV
v6utoW/Q+VOSUNnWBW9pk2shp2I1mfB36osWxzhCblLUPV+pgHvJWUBXZuR3+bWpoyCcdi0ibcZV
0A07s6tGfpISpubv0N7XcSk1aShc+3DhWEgRkBXCE6REh/fXRQbRAbktl70grK5lQQ11I5nR8PXr
WZ15eATaBy8DPB2eRZPRc2lbQMOodoRLjiMIWi6nfB4A2mi3HohuXkLX9TXLcYKDh8S8C1ic+DB7
kWFfTubcVMA+5lzZoOq6gkfyyqZsVgsDeq5vGmM6PwEJoBpZ7F7XIUR9/XJGOljMpNOGqArKIUpG
aZz0yQJYdEWrNNzAqi6CrW32Qf2NiSsPH5cc/vN2mKELVjs3GQ3eEvqrLhs7QWGLxePFqKNA7X5d
1nk86r+bbeQ7aXrFqLNg6lRqxdQ1EAcOLSCOJu9Yuo3fjCuy3tBkfxphzM61vQAmzWqMBAxbKybs
blo/bTpj5S5idh7gUWTNNzOfshsfbGXCGmrquD6FhgJREGmLvnpCOrM2zuCfG/Y5/T/GvghUxvVD
TMyFWeAi6f3LTrKl+ZqXyM8+jvhxjpeLb2Qm4PcMMwwQMyO+Xh7kM+TWa3RjWhpFo/KGi6aOggnC
Rw6j7IvMOFa3gdehllrzjTDgwaKlXhhDFUOD6184IdxFkro044zUC6Aay19VjTF3P3xL9DYkg262
Q8g3djrBWMmsOSjRK+L5A9YpCkgnXcRJlq3dJRuXZePH2WKizkyDtzyb2Bygebr0fDSZ5O8G3w3l
RpGgLTdImYFkixGacE/beUafU9qdJdYzVs/lzDyla/2NgRBVsjZd10IcWGXhAV3AblOXJnrk9DZN
cy9Guqe7oIJw3a3QXl7idRRIZVxVaZnbtz3ApaTcm0y1K7T7S3OabrRBdHdutECWvtqG3S6Al1jV
K4U5UnO7uENYlCucsnAa3HuYvi/Tyhzcytn4eL/jrBx3mJUupQ0gcYWMh7QQG2qWFkFokSde8Suy
qnKYNlBA5vq3j6MFTtS9W5XuypKt6sw9zPFaeZse3i+GTkFupJhSCbwc0/3gVKS10e/IK0DqCWAG
CNuBbVTdvDhbR2L+GF40Fg+TXP3Jvs05Q1Hh6xjmZdmiWRPrAxVFsbxSt+OsqsreVAHqdQP5FB3l
9DAPLl42GCWObJiGliHrHyXdhG0I91I7uSifQMLmrj2dPjYc4GyHyHZ0hMsZJxBKYoO5YoBHHcpF
mX4wJG3Oljo0SElhWwwcPRjlJJwyXaEAI+5n1+V37npV6uwPc21dObjMC7hbJDByEFd9ncfOPbLI
BbciKsNN/T0tUHoNVV8rwqRq0Sy48bBiraw9NHWyYIAWOov2sdUkliUeKKXxDGxQALJO5mgAbwdR
OIs8ACvNSImA1kliSt7nCPetyEtw+l0rhYYMATHPLM7oEeVHUhMwFh0vqCpcfXIyd564U9iOLtfu
6WWXy7cBoil/V6KSzS8zEVNmL7WqZBywB3mi42Rqu5pvZSXC544KrDIFFn4NdhHx3g8Goo0FCsz5
OY51Ue4cC7/3LyG+6RyLDOV0LlVUrk5ZIh9KnA+zpXA68dwb7YzK2JiJoUdZQBT0DVaAlFC5WPkm
9iI5tp7ZrFOkl3aP0+b6lPpzgtmi5D2mCKYR0Rx/1HcvZGDwIqsQTbUShb6coiPrDV4sYSbRd9C3
RsTy+edNLDVbaNVXGHTSHyoifmOZd05ub1KBNQY6DQa+hXifmOQBX1U+Beo+awS9p9fPyIEpxB3l
X9/dgPSeeGIJr5Vv1LeDK5qLIkyHMbpaxsQM/B9Diok0A/bKCfMR2KZycJZzmc4yP1kq3XxqGojJ
0UllFjqpMLskJgUfscjhUPScmsWS068TEyqPZuN2Gzu1yFJCRJ04LoeyQsv7YFZhO3hXGGxYZcyo
wEVd6DAvtt4HUkJLr1cwekm2stbWW6TGsIKGVwGQtkXM0NaJGnAD0sNa6AUmgz6urX1tuYh6bsLX
0zUahpBDs0d2kg2FEwdZoMNYiXyzc/R6hCmHkRL61iGlNnpbWHRoR2r902QlDVaAGXp/mhPFfVlr
rO11apg6PbJHGyErfbev2yPtFN8l60f0vfZNS+DLv8hJDuHD4I1h3ByUQO+bXY2wBss0nskJkp3d
2HrtZgWSe+dwysOh24QZ4iM9Epho3JDUwsrm2+JgmHOtYml4BLMaYt2DwWMK87qhpOQLXT9uHsFL
xqCH2rSvOoLLPNryiz2i8QbsSVmss9y0dBGYVIqKDRac/iCt7ZNeUnjynbsZaY0zOVrUT8xF5wkU
h4XT9OMQiYmXErxmPi3Sk+Qabek1PG08MYcHFvdaEXtLweBkN4WhSfVVhDWyoDs0P2kcz4ZhTE+S
YdVyZaLmZa6hH0aUIwyQwtY4eMww+xsUWSQjfmMUvH8j8nXR7TqezsKaSegi30W1lH8ZViXrI4Bd
z1frUKEmXZ885MOBeQyqIEfxFaZVvHUdcRdRU+6d1G5VjK2uH1hOjuLytPaCRYfKipjsHCpX4Si5
BYPN0j8IT2BjNqdg855et14xMMlfVpmR+wVG9TDz23rTDUOrFwa6TNwmtskv/tKuiR7IpWlPU4FR
crjoihvKQ8eLHIWrtzjVclidO8gfaJHqMQn3QVRM/TVou6U98fpJZAevtagpONgMm/xATt1A6HQw
PebX+HaH6eY+qQudiUL7J4qvx9eqEb3tlF1aJ4MgSJHw9w5+gyPReYv+qK4CXwuLLFj0TZfgpGeM
7GsH5yKGYwsVrz14CQudIslk9Y9RUfBJYffqW8eSnJMQ78MeiPkWMTg7PXcrmiP84DKzopDY1QGr
4zPC+50QjouLFcJk7cJkIJJF+ijLSVfo82vk8KdWJ7o5wqU8y8ddo3/TM/JodUKDwpRQQRR72zJE
WB+jCD8bf05Bp+vMITKySG1AUNUZdgp9w/N+csnjrhptKhggCi4F2smYhllvL4kOaOGZndP9VA7j
4OfsdWlkjNM5uj5+uveXcoVHjgtF3KJ5fowSsxCmXAa6Ez9jO9DxqXRsieHpRLAmdn18rZdu4Nv2
my9dIZXlQh9/P5Vq8dzOxiyVPyeZ9xQyfZRbrETVocsyr3GlFpyF4GwJGj36EC1NlCGrcSusOjRb
L+hC6MmGT8mrY89rZP4z+yiaUJcIhatazgSklkf+9PHtv3tVWgecxFaYiJAIy9R//9dMbcL9AGsO
Vz12sZi4Dw4oXRZyuFJCfXypd2sO8pGEcO8wCUKy7Lh1TBoVW5DVq0e8G+FOH4LZS8Y7sbh6izhB
OH665I5HKIjKoWhuWYprQqM/hmM1dSu9kFnBY2VHOkZ1E5vtCvyUPiAsX59ZgU++TzIx8+ffGfLi
zSXRLlef4AiPXzNTU6UAEuoxqRIITr99zWPRTcPoh/KBngSl44x8yvzkFUBnPkPBHb9lS0mTp4Vy
yNVojh01r1MSQ9BAiXjAetlNz7sq06U57HXJIR9ZOmv8+LO+xYAyoEENj7YzQ17kGEiajlYQUooL
wWRuHpqCOVG0bWSgwxxBEcz1OmjqbBLgJbDpwMQ2hRwxbz++gReU6d87kFRLWr4JKg0kEo9+HFlA
4QKbRwOljkycS7bMshY0TWvQ2NhQvKQtQxPp1BimrY7ff5rihup0yyt3uoJzYXx9OXmidIuH1v/M
LkYQXFItLKjNcCS06Vh67caTneGNq1ikHdHaHZU+LIe5L8Hkok7Oxl9JohO5SOf2NI/E2ExjTPpG
iw4iWBpb3UnMaBmue5kaOrdC+UGnXZBSXKqYNq71cQ6SkNzGbaU+4qsKrhS17muDviW1J2qmqaWT
pgQpMJ3xWUInywCLsJldmfBZeP+gsFEXPbWGadBNliKlLfvx63+34AAhQjQGEghf8/3S7qksIsNc
5h8AUiQ5a1h1ugTyl05nAH9a1h9fUu+WNx+cUAv4lxkN5GlcQ4/WODOnuYOhMv7wQ2BhctvH6Pye
41FrpcaF2ZrcwcrO/J4iahIoetGERV2Df/nxbRw/uQTQiik82lk8NoP3o0MUzeBi5FtGP9KS9udp
nDddfmvB02u+WG138fHFjiOI1KxbSafIweAAF7mjRQ5SLIyjqm0fhrrCj04lrl4WSVLpzOrjS1lH
W5rfDqIPF0nHZfImpXn0YOE4mVmGKPxt0XamtwloX3bhLqSNSqUbJyOnA9TfJecfLg0b1uUEy/WO
Yk013qqirUsLhpJHz++rUWbkoWKxdaIeo0N1H7kEgaeohJZAW2sydBvA65ySTTh4jm4TpznTkZvB
EMCaVkaqOIuAJOlJEUQCHa8pCNKpPjEM4mi2K0oztD+R1jx637wDnCuQbYHB+MKsPnoHSoWdD+Vm
uu3zRJ/MQcmoIl0ZiDt+RhWXR+tZf1OClwPgwuFYBMt9dDqUFT1VYQc3HgRrfa1e0TpNB/xPOZoI
9YSg19l7BkiHt1BMhe6S/vkTqiy6Q2CMJi9X2a7uZ1ILVkQ6K28DOgpGmvTG8qVlqyJ0hwpGOgJY
7CmYELIJKI9jqFKUJX8Gf0yL9BDJyBKLvbMgosHfDWWuP/gC9ULdGy+TePe1NYHMiO7x4iSvv2Qi
yFqwNRsI/BBBm1g3lv+M0NiRrN2EmQfnXhDQ5QCqLHJ4U5+ct97bz+e6LoJDFvaeMCU4C5V59Plq
nmDwEDR+wsHBvU8aZHZ2FuPRgwN00KbHjykilj/+GZYaWQDBEDNpNNmzuyGMUbAsvL5gaBrCTTRm
NHicqKtvA+rX9goO2hBByhusQ+wn1zmjtqehsttq5TQGfEtmOc4lolflWYQx1DknUrRQrUdDujHa
RH5fmCMPpwjgJIjBZL5pb+gawvpeDHCHXTZF47r1myubUynd2Zkhz925GTZdNddbZuLZHQLKNu7W
FlOCpEK7kkNkZITXiewBHIA6m6cQrme/1KbYyKpxbyzO58cqKoVCFceJaGGEbbu3kqK4GV2JbjJA
QXBQpmEXEBIVKo293/7KjKr5BuupJS0K+gNCQsmOMcGsTTYZLuOQ4MfGqoeLe5qhbN2N/kDDJkqS
773n4NHlBXAVOwyKbpYE0gTppwHq1DDsNfjda7ubzZ/W3LUPwl3s26hX/TqanBzP5DZGtQ1T5o+D
2rsFQfql0WlkKsyD3oHHetX6ZWo3+a+6KKjnZFalsBYlStSfRM8XXMK/TieWHvWUZTGPx/CQc+q4
tpqsPLWQtol+4XfFUpIWURSbsVzEmynK3K8F7KuvcRsY1crMlF9t5IDq7n6IlbOZsg40FBg257Jx
Gv+0MGr3lmMIkXHabd1dnnOmW7iaVCurE/Y1wtPFc95L70tB1/IarVzru4+deLcSpYAsFqbhpczh
2wIwzh2aGikjKjHCHTUbf/6VlCHOJnXfwEZV5iNapnK9UFf9RynCyxt5efukaZqwcAxlgoqburUK
i1/slekKsm+Rbp0MYSe2jOncfvyh3wbT14th5QgYDrNJODtHB2WAJCL9EL/45ZhuDj5rMm9EQW97
lec4M9uYimFMWubXjGfd9JNc+IiCwsV1GkAaxAIA9G4dpwQCC93J9ublF7q6rLIoltFelkmGEv/0
WAg/+yERR9j08KayFcKRzsEuZtjcH78CpaPbmyWIFrSu6gADAhxzjlkaIg2QAqBh/CvsGRzQTmtS
ZIiBSWO5iIfvZrDz6YBPztTjKFLlTHvK/FDStzofKgcb4gy9yMtFhPZBLjONsybwH/KYfvq6SY3z
GA8IxFhRgZW5vKEHml2W6D6QsTIYwxK2mxi7JGUbrCHVu19JG2F7j3b8PDsJxFAX0fOUTvEhDsvq
MkeBt9uUQdv/nLOovzWVlV4bhccB4Uxi3ElLC4/JJg5vRmyeECKoTR4A/zd/NXRIHTG/rhMGIZyJ
32xleF/QnbW/C7raWESkqZo+2d/6MD5+t/gvUe47VLPvhF16WsJ8dzf4Vce2usDVI7mrsD+ZN2ld
mBdipJb45IpHUtmsKsTHNOpWs4qA4L0Ypf9VpAvTyv6bvfPYjhvZtu2vnHH70IAJuMbtwKSjEUkl
KdPBkCO8CXjg698EJb0nUlXSq9OuxqlThlRmIgOBHXuvNVeLjT/7mjV4VmmbAXOIhkW5oFGZ7RhE
9Oz0Ztx+aQy1eEjjub9M8S/cgmE1dr9fWr+ucN7Lt4xxjeymXzpHhs6sLZ+n/KsDasT2QIpmn9AR
LMylquorVbv9Ze0GZPyV8mkhdR0TrDU25X9xSfCNgLzBk+cKTp/PSya0OF3Z4Tn/GsHfHwKrS5Yb
+PFJcZkWVr9T19E9o50fdtjjoxC+//weH/0IMaRbtfMfrslfLAkIHXQvWZwI415qQtdymMZ6zrOv
MR69N9LSujsdv2hg0zq84BEzXA+F7E+NqMpjMRvaVV/ZPBMIIp9voDo7SF6rabxMlcF4RJstTc8h
//qbJv5vBcJPJpjnC5dDApuvToj0lgGwPSF/WkXtBFbcifmS4pnREB2XOvoAoSgZA1kuMEVVPac3
VdYbisGky0sIg2VyveI0oMPlusDtFBIf2tqy36V9MW5Ne4YfldIlV7mVdgdpGPM1ETrxMTbtWHi1
7eqT1y0aVr+NHgTWTnNqH7iz2ewVFvQuy3vlyrW0kR+YbOXy6Wtc5olCJDNx1sQTdZdfE/pzWTKg
5yxglHAA4aVXiIEmmAEj4+oHc6SpQBXZvcHVWx2TssBa0NoIndhDGPT5Fv3aG8NNK4blSDxnZtFM
BHsLe7bfoVq5mhq367w6JWTF5/rV2hFZ0dTuVSvW3/Ztnb4bSBZ6FKme0qQbM+CIf1hDvzy2bAsF
p8ktjmaaQ+WLBT2W0VK6Ugxf6XrL+J6nm9nhGReYmYmdu9atMWem1K0WlvjWrB+TVbWJ8430Ztob
dt09mG4RX6r2lN/rrRiYkPAU2OHdLLgZ4gzItGTc++1d/+uzOC/N1//9n49fSujgacch5XP/szkO
XTvfz98b6pBNVF8/9+nn4S9+7YenTsM4x5bOse8pEnuzx/3w1BkENZrYvMk0BAPzs9sC+JtKD53G
BxvOxi3lffyAv6mvML/hxIMa94RU1f6J20K8aKvxIvQPXaqZb6A5oouf7xemvqAFZ6h/qKtYQy6Z
FmHCLIvOdv9usfJPDsWn19RYwyoUi36eWZ03z0t+crS88dXeOTujk5+QjeRX81Bcjg6gd5todh0V
EGwJpeJmBOyIEWvGGVetO2GUaiDReyGele6ucQkudGkI+Gwktw0auAAWKbNz4eShJu2Z/EJe84kb
nlHj+aoq1QBx8ruxcM/QjWtPQgP3LTP7ZCmNiiCOH881MNegUttjM7bvNCeBmmyOBtHOphKWkf3A
OfouM7RPY8vLMxF7V9QphIkeMFBtpz4N51vCujumS3weqyE+Sm3lOwudL6oou0Iow8erYgr1ucSv
Nir2sW0dMqgZC0Udl2Z0I4yvJWfpLH+kZTV7lsWlZHjYBarkDy1GLoHI43s+ApdBdY5l2nVB1PJT
o8p74LwJ3SKiqB0YFx8yAVapLuItZcjiv+bidnKAH2y/CSNli7oZcDjqMNfjhUvQFAZ+vl5bb+O6
uHWXYgzJoeI7YdxwYQq8fNVkQIJBu8cJ0iIzY43v825jnyCeDNy6elwqWbPhbzSRiIRfZFXQN9mB
PpMxoXEd3DPa+j588tZ1qGnhvqJuEz3cEA5FOhlWbneOnCiHR25FPr3NddesuCMnh6tndLzoZNpH
R1POT4uEbAH86UJ2QWOzDrTFuC1HB1mE6p4nB16+nvOXUjVvx5Q3FWe5OBpK6+40RtKEd5TzyXZJ
lhmbbRX1/Czkw+u0IxBE1lsa5GbytCJr5jKxsIaiRM5tmtes50fGuYbHdMEhLCv9hGeB737ln7KI
4nLUlCqYegd9OJN8vyy5Sp1GWoVuk2Whys71mVa+e/q+S0j+6KVZVv3E50Vl5m6zW756Uh29wXKK
E0ypR25yVrXFzzoJq9OxWSr1di9ABlnui4R/ZFj/CSoD3/8MBHxsEIcOXC5qt/Oy8s1PkvvEhgFy
mnjcXhF1Qey33b0DC98gN+UbdgYWk8Pd+HQxqoabgmhI8Nx5+YmkJQISVVuekLqboYhYtEXeEclT
udpd2WUktjUTjIENIG9sFm70dRvpvFaDp7wkqY68hzjpLpyOzMfY0lGEySj1n2IScpubcpmMy3SC
kQJRgVVW8R/nqcqvsFOqgaGyEeC7LUJ0n0Wocp+oxZjejokJsXxbICjzDqpGgsYsABAPIH+9eshq
jyqjCwRD8lOcqNV+Vo180+FwG+aUHk/fLZXHNpImzgIyFFsIS6BqSP8yJq7N0ypft+gIZBnuHrJW
Hi7IX3Z0rIoADVzjPy2AbYVzi98SqoGDdGEbc0fub7GSNvD0NffDtKkkWUZzrvfhmGnRRywtysFM
+KhMgOmjDJpyiFyyBSh2PqXLFjKg5Y/EvtF2Mrh7VDxSfokcyycjJTqpLQh+O1Xna3M29wCRPqEM
XDjZT6Sk5uBNCps7AuWhcohN7tMaavDlYifuzrZYZFUJsV7pXF4dPSh7b4melc1BWysvncWeESRB
EQyugVQRSyo6w/LtXjVAIxFPIfWuPU4WrUW7gsE4p6V6UPEfhQqWOyyrGpvbxFf3pJ2KBv024fSE
yKAisbNnM0FqMvomUFqYZ7wFZP3cRWjTDiXl1qEkSebb3qS7W5LrdtOOqTX6pGSc+bOTG7NlSbSm
uNWXbAHapjie2dfbYwcOHfr7BohuyvdXF2rAEZHsU0tAeIGu5wrwL4iDeeXtWlsuUU15yR9J0pu7
ExUEZzH3XaAwWvJw/aApKpToRtdWeMa1LPZOJB8lefZ2OWSo00Efxyn7iVCKdKe17Wc6ZyZlMBzl
WtoPZS3qMFeSG2Uaru2tyWFMTnxa0hkqh0JChBZAtFRDBgU1gaezYm2OtvVDbhbl6EGpFBYcTw3w
DOLT7JOe1XOg4XIw0TPpZ7J8ioDRR5NdLUiqTyiK+AoNlaBuLyLOdwgzFXhwUqf9TRILxqr4FkgU
3SHB2Wg9ea+GgIVh+KwigedjSamcmmj4qPR1/aVzx88iVaEjxcacPzrSIFWZXWJdO5qS83Toq7be
uWWOZBU/DolTTQY8p8zEqAQxj6KAeXx0heBsVXaFgbDkGs6HYwNNFl15QErYK+9QcpMzMcRjcUm+
rIHcpC00yyeSQqbX5ohTJgSeFhHqNlA+IKf9w3HteaX9VNdsQxSQn5zGyJ6i7vr5HFS4ir6Kuh1I
qFkW4mySRwwgWPkr54x4G/U/0em+SP+oFHh+Svz+ugKB/eYsYhL8op5yF5z2bt8MB2162uy4B400
/1KRnuThe3z8qeC8+Xau+9k++Hw49f3VOFNYOj46kCovXm2dYoXsi2o4FAsLZKsE3DxSQtIn1ODp
lf49BPzhELBJ9n6L1biu2z75j/+xrYv0eUbC91/9cRIwX9ErZNiG69DWdWub/3w/CTiCuAOO6oiU
BV1rsY2OfuA1rFcgbjTDMVHyIG6w+K3vJwHDeMWPwsIA2sWJEljUPzkJ2L8wUOlj65wFGLRu/jJc
nc/vGJtRW4nxLyORhnLZYwqR2MHaxVvIytjCB+xH4raZINiJdYx0bvBjpZNOQqJfN1S+Plnolo11
LvMQH3YsD0pRMxT3mrEqVU9NjI6DmOlckk0iSErd8H5mAaVUDJruLXom3xeNZRyxQtGbmEBxFaRX
bxTLlTwbFzz7+2rLlmnUFVEdBgU6r1NFYBQCbfGR2CftuoQOWnFqiy3LG4AWN3sdR2lLnI+y/YoR
AezKs3S50WXvPgzMuXWPpxlzlL5z5rt4hmhTopD5liIW5WTgeEYz2y240yqvT7XZ1s4JQ3T3pXNU
7Vxs4cPgNdC1alVcIIsWy3wDKc4YfKYrfIzGFS2QVz1uqWMM7ayirvto65ASa5qpB2NMDNJenfmm
Mur20BkqEmur7DRko2g4gKXF0UNGA4OaCioTj3M3Y6jTuGv3hSwnrkAlav2cdkXz3oiox7zZaPkx
MWuMZmvT/LjEG81piHkDprbFQSDtnG9UIyZLKErq0h8M4NKe5c58apHzmk4ORLUg0Tyi0jdBPQ2T
alxbZFtdVMx0ryFsZJfOGGkeSVrzVRal4xFTBby7FEYUR7/teuJoBs5UkrVnBaxr/s23L7RAId4G
MajDB33YvmEEFZgA1bXr3sF9I4dhajYYJ9UU2EG1K/L0Vil1PkINgBF6HBI2Ymm7olh9sxi4LhPI
EEgdRGYRnLUIUoJsxY438mGJ/Y46N1HftijLjR0kAaWmn7Q+JgytYkT3lfuAvvyuXztztxCaJvwi
SqOHVe+yW3sUriDYTqJZ1kr9XAkWIGO7bdWSt7HLZzFEu6Vh9rL1Z/graYu8t2RbRNRTsDCtiX+2
+5HVoLfkZFPu9bYRuotpHOkIDOKqQLROOkPcsfgUMNFBNOpP3FpSXZl9TnGIH0e7TlCvToHtznzB
dcOjx3NcHNk46ZtqOVUZfkM/d4uiDEeWqOVp3JaXdeOi+H1CECuEdxlbLc77Ttct3KPMwaXCsqF7
Xk0lKybSyKiaZ8FLVmggYw4wrJPFnUkK374iBsfGsTSH5j1FC39YL8n+gF6FMkYQ/bSMhIw0Atxu
22TRw9MSThWb65sDyK23mz3bFmlkjWBajYFLMjEduZljboUSCCsZjBmTUIZ67gMyIC5cjzmJyqNw
WDCDrQLNrJBRfrslcHch80nRh5AXPvBlq2wcELnk+9UGZilNLDDUX5Z2FlMdwdoG6Ow1HUBKj7Yb
3DOyGwpMOQukWd1J96gip9Gb0pKPg8ELqxgyUnqlCz/lkEw20pLkJu8QjMdh1BL0NWIW3y/wOHUP
T5VxhI1LohgJY5er3ELX+nThT6gbLdtEs07roGTtEuMmk2Nsg0TuFvbTeHUDtWjsg2W26k4tiBoz
5awEnFGUlj5Ezuc15jaeditsZ+SD3BQgWVuy23CcsmOVOvlld0s3N1dxhkopXWAkGwv38hPy0qly
uL7k0/HnQDIUxzynqM8IazvjGdXOPY4rrmAp5ruGhZ56epLL9znx1QeXMLV9hEz9bBusedh4U0To
OTjmNx3UMkEyHkGLxsoHnvONGKy4Ol8UMV3aOVLXtcHAj6SY1kBZJCd8wuk+w/+7HwT6WH+c+JZw
0YuPXaqzNWvRwpqKQD9tpNuVr7Xt4Ompk8sdPleadpbDAgkWbTcTmJYjjlcSx5zvtK53w6cIRAbT
3BGlJbVr2inauURRi+mwBGkaju62cmwNjfxJ4BmRvh5H3Zc4B2+XJiar+ymTa1t7bWpq2YVoBmwC
ENbl7mnNo43il9Sez+zrclv/A0XZ9ZCO7gOKQMjfFIK8xDhpsr8dMZ7NO2QB7G9th+K4SIxtPboL
fOVGOu6DYqx8kd+2tKzT0pJ+B9Fq8ECddjhmTieBEAJCbsNGUzRUAtxdpEm7mT9MXF60NiS48O9o
joiHTXao+bM022T3tLPWdQKbcKK79qClRlU9THG85G9Nws1TvxDbLqWNZO+JpDc/Ig92Q2LlStpd
w6YkY36bzO6xbejWMKGgle3hw2IHJh9cu55Wk42soH4YfKd2GsCaSVJppJMtCaZQjoqEZ0LMpoTw
4pq8PuYJq3tRMh2HV2lDXOGSpG5xu2bFVzJPOMz6Ra/EDzxKcc/0uOdPolK5a3Jk4Nc192QbJGwx
0KIn3cx8Q7bWl7oqH+pYa09MfAZ1whg4bd5Moz3T5zzW7vYg6qyqOKdL3FzwjHFuNKbSsKPa0djB
RUo9qcFJNFWjvugG5gMQs5L7lPl14S1V9EHSRFL0Wl52SE/8lvRN1c64B5icaKXCCalfjl0yNBd2
5pLtcqMmovZJRXqL0XLXIPTZKRgJbjgOe1lpQ04Qpvp2sQpyegBdlQCwNK0u2VU3fDKxAdBT1UEH
PN+UgW7pRDgxOjI51UmR+XQ3y4OmSfIHU9E4viJyY5dX+khfCVoX1tDpZGao032aBGS161WTLIzE
wGkc8GSneNu6gSYWAG/3ojfE+tqZN1dchrDFhgt8SGel6T2MGPdCG+srRbWq1+maOydbj1i92tYB
TZwaA3TWYEVtZt3Lcnu4aOdRvbKNWEU0qZjzRziBGYmc5b3IbFlcFrITtzIHQq/0INbJQaRT54Db
eeyW1gVk0GMtmlzdw0Wph9K0U4YeS7tblMw9qKMcg2Xuy7B0QGGTnpltpOwuu3LaJFuuuF7Wl6x3
qt0KEZLneKqGcTrdu0RJ7/LUbvd2NH2g9+ObaWZ/iplZ3yUm5mGtABFk5DZx8QjZbjuVy2q5lRWa
czl/zgb9rGQ2wNGp666cNFlvS2AGfm0PJZnFithH7mhfNm4qwlh2Z4kvO/PQ29jIn0pZX/XgOII8
L6lP6DSFULCi01C22onOCm0ht+4wxg7isjZW1eeiVSGGH/PNbJGiNUvphIoL2j9jx0LcUeY3QmaB
TdWpAL15zUNgoeQbKzITFetYtMZCcxdEWWVUB13p2r2zPSGMpRkJnnKHg5nzhXVM8N530SyDjG7X
1ZqZt0Na6jjnKvUOZrkDp63o78FwKJdL2RTgpKEAJ8BuMY71dNmpS3R9PfUYOvZZ2tekS9c95d0A
oZ/1rednvY2cg42b9lq1MGPz5LWhtwlyD8xll9V5CbHYtj8qefluVmRONrxdkBPctt0OJp6ovcWe
VI/GwbBXyewlAymXcHrTOFixZe6jOOmPY2V+aeh2hHpP4pXWqFtIaqUdF7SvH6NWbWRAOuf8joo4
pLomMokuWhUswIjDXgp4cRh6r9n5W4AITBs9JdXtg9qBjisTEOWdvmDVw/I2XSaDggkXW07mDmwk
Tsu16031bpzyQgtxirYLtbhc5+wujUCpeXhNRHHAvTIC3sthcyeZLtHUETkWKSNNqTghkcarYyPa
k+aisDG1qXXAfTk9KHmnE9Nt4RsnjlNj9tr0nEASGdLQq6/SjvsiNfrpoaF1fFxhH3puC81vXfs1
HBKVf8zsdGfphXqPG8hhiYOHh2ZHH5LCj420TN3PuETiy1iW18nYd28xGA0XZetcWXnV+Ty8ojfl
oKvv3KmzWg97StSfcimX9G1nNYN6LHPL7U+K1FZ9OLBruTtCXQY5hZmmUDnFHNyi1xFpLlSzI2S/
mZmG8z4i8bo9RMRtNTQwJ/hCcNYxxsDqyzL6lr5eCEX1MEGpU4wBVx2M905S8tTVh2yxfOcpEJz+
tlleSBV33I7e86oFqln2DqtHd9vQHKhBkzah2qIRtUUXbOofP5XEjp9UbZ3vFiC9Z2rRAhfaRFnu
0pX9w1z3ZbOJo7PJwR7dk7GpJV5aEIaEwLOmT7NDVLtFGyC0Mea3q1iH7p1Y1lXuRImJO6grs8gt
D3lW+k+Z0bwDBP84PBB+opjQxfPD+5TABVv1Pj6YjApiL6q2gf7gapF+rTG6jyk2o2afGmkSX/RN
tFZhY3URWI9eO2OR1K6xFlJV/r479ReXBXcO427Kdkv8YgaqjCGqk0zEh0rZWPQzT/9wQxm7VGRA
/Hvm7GUwlCvFkTLGzfvfv/oLzw6gHK4H8I3tf5Tgv4hYKrKhh2pcuSZLwVEo00Am8cSRTokFsUwW
k+YrXVvjnNuRctS28rsShcguRiEb/bWwljGHJpD3cXJAgwSLReLHf+wYCN1NqKL+pCncZsE/iY62
N4y5gf9tA1kVU8uLnuXoggAwQAQcKhJDiHdYZoBEiZVDO2hBIUsAwCVhKTjGPpKvuNzJnl6FTDjL
p/An78pK/knptvV8/p+aZHtHFjWQYHSNPho+04t3pOA/XgfqhkObEY2Cj41ck56W1ANQMupAhwQP
Wgo64cpMuA1mrZwvqqlui73W8kj2u67ZzmBc2d9/t8ZfvTEL9bZFHiCgqpcGGKaDDUh9mRzw61Kh
xjVnrwGd0tQy1wM62VVvCD10xHFByU0/wai7/DQKfbwbxOh2Htm5ZACoC6dl8VQXa9hD9gokhzAW
SJ92KfzQEODbVsNvvZ7KBbkfKGVEtyS323m4WmgMfvl2KE3Lab4b1q0LUC3NfMfwhzHAmK3zzVbH
fYRlxNpaOyfPPdNuOAH9/nK80PI/fU/2plXDOUALERbj89s/0RSZ4rtX9kZC+q6n12uVnBwUoqyZ
mXfPxu9eLrozKm8qnTkEQ+uEt7Wkw/pmZhBZvYkNjdMJJM8tYEnwt1ws/jrjwojDp/aQoTfbl91u
aZnDRG7NoY7pgPnAhcY4jKF+HNal5NXR9tG8sfJlZIVwIPjy9GH/7UT/oRPtagbt/b+Xo/yQsPyn
fvwPufVD+Sl9BgH99vs/utHWK+YFyMxoRxv0e3UmCz90KfYrsgod18YU8j1e8P92o51XrrthEUls
w+Fp/9yNdl5t8Hxokt/72/8olPDXrRAEGUmBkN6Fye6zffKfxzeLVuWI02b1ACyJzNTHAqkqqdac
jbcNBhV/qp46DnTwc99pOUBjo/s28PhbJd2m9Xm+9/EWGB9p9MSBN7iEED97C7WJvt1xYvVQt4t6
HYl3i9tcdmMeViXZ7Dq67l4OgdvEFTak6Kpp4myPkLQKJ/29QPywJkyclfiKUCNSX5xd70LNsbVr
uaWZCnPcqGbbc287UX0Wc8kPIQ+oEHHnHzLECtvfLkJ4yOTvuxXDedlxzAoX0z2IukdKEOfWJT3f
auEA1TPNo6tkGASBEEVqVA8ke3sta+IwWw78s5g+lXERDxOZtdmKMh8rg1MgGnGUKzi+TBd7o6NT
fimU4Rbg8BDOVezpitvfWu57zVDCLrY/0qdFPpNpnmsZvrBsSiqX1n4SDnURjHPpE110NyuEFkua
F3lHR7JvPoCpVvdpMdzEnX2BhufTSqRWn+W+tKZij/Pd8aaewyC9is/lLNR9Dt3OW9TpcyXiILaG
7rLqJhM1UeNTtvBi6y7NjddxCff/383l/yvsFIY7NePf7y7fxlzBx7zun+0qDLm2X/y+rbiMq5hs
bQ9kvE5C1zDrft9WNFUQEs4oVtUxnvF/TLK+D7kE8eHEOeCCQVfLfW9zq/2Qu5mv2GuYRvFrFLaU
cf9kyIWI+dlNDTkNUyFRnboN35Vn5cuxMGL6BluLrV+uCPDidZ/C/eqjoNZVr1y6KygF9LHRKUA8
dEyClZjAre9pzVuar6faoSNG+DLivYeLVNgGACH4kFq6qzquDklrDCfwJXaALdG6qIdKeSOrDkJd
FSsXfepwpISx/WakoXGfOdDwmFJlyl5rZO2ht5G+Bc2Y/hCBKjrznspzx8gAc+BGPu979hIzPgA3
uLJwYJ6wtGE9kNHttMrXc1cHWwHnibLRDrJD5oUHLScqzzphOcPcB80lieWXgSkQzLoG1enYZn5r
VMtV1MYx4dRqQDvn80bsJbaB25xzG6mE9HL3UJUpbGJ9D+q7eusi+A5BCaYIGkRYzO3rNl9ESCnY
f2z1nkGLXdLnNJv2YJQWr18iAuFKCRoOjktS6pDe2XFSB6WmrUxodJfwxIXpTdOM5FBlr9vFVX3Z
5WtI5J/mccCjSFMbEEFs2AyPFNObygFRFhCKE62eq0TjYMmh985VS1IoInvvluQKic1kV+ho08lo
9QV9qkCPVIq8TIMhtDyY/bj4Y799iCYHJDQYUUAiSuxDBbXCwhk+lTCijHkuT02lpRcNQGXf0Oew
Xu2dkhbNzlxlBWeJXk1KZe9J0zq4kXvql1r1ne0Rka6R8rAYdC/pV5mgQxo22mGed7qIXQ+6yXLU
OSKhfmvWY6c5Y4CcS+66WTN3eqfQlJixjkHhsmAuEms1WMKTOIVCl+DDZm7EhVScIx3L0scyLoOh
aydcT/E+MQZk+zAeg6JQwjyTZ9DRD8BKLzOdR0A8WmKnVPTMNHVN9nZTEj6efchkL/ZghlrGalMV
Ep6tnMgb+SoYCUH7cM2ANQGbBi3jxJJw2vjWrTNC/jYWCZ0VEsCwGo0OYmzRQRPTevMoYRN9WMj2
Ih6vu5iV/NO6iBmChtOEWZotB7NiIrOiVkI3w1ogpkEGdtyIQ7IidCHccPYZjUiwP+07kEBlkNtz
FFhVN6LqXuQeX4IIayxaO4u0hV1kZPetbsVXcOHKneF82jLZTnNMDLrZWMoZYGHZ0aFKRGAXaXpX
ohnzKwLL6GkmyJhStz2rW4Ymkt38Dh+fCLpuvUI+XOycLJ9CPUqs3UpXJQA5aYcV9GKv1xX1JrXa
NVTXvAwppRMfsJ4eJL2B8I/EgqNGj8xPY2c8MA4+9uaoX9D3GAKFid/9YBpcReInAp3eqW/FRMGZ
Uyk91aw5RZmZek96lur1ChqacpTrrk8a23eHlTHsmldvcsVYbiAnqyeNXqvJ89lKGI6SARFSxUwB
jVTLHwosWQZRxTve6nBpKxUSNEu5JGWm2NdQwugsf0pHK/GzilbTKAn6GjgzBPbK9WwYkx6gjWde
aqiPc5SgD5tq89SMK/1gq3+jOumRA7d1clYyz0Rr3gFllMAmjDpM3Blo+lRYgUCG5enSRVVd3KXM
yxk93hQDeDU1SzXIUMrXUqzLrmjXCxrvyAf5+c6u9hMkW5qfVUU2l9L6Zds1wRJxxkhsA32bSD9K
8gK92FnfdLWO8wkvPHkUtuJtMlkfMf4S6mmtB20lWVKx1V4tur0bSv2jKw2qoTQzwN125psItohf
2m6I+8bDG57tZyG/jvgjoPAt0bXZZsZeLTTtFMGV32WFPiJhZIq69HkTTG7pHBJDfV0X+gfL6i4z
mFfHzpwfnKmzOZwS4lMshnUc1LQ6u+74tsAnGjSN/dUiCtkfIcD5UM/OAPIubNG3142jn1K8hZ5Z
1wVDY2AhantToJLGVZo4fiTlI3QqNUhdQYdtHeq9wBxA9OeShXLqi0vG3O1ezPi2TSNyDwWKzM5I
PriL454XsRzqotIuVisbdpgL5a53ChrIDq9YreuZSVR6A1DtMtN4CFHdzV4+AY/LtbjYtYNposc0
32yj9sDqZXqxyO4Yt7LxRlILvZipmYcRF8Ee8KH3RT6/m6IBXdZifyEbmdl9XCS7AQPYHr+zsmMm
Tee2HEk6K8YbFb69J4XY3vh01cCz9XtTR4Eb3UEGrsPJSncEVIExtkRx1BLlLc7yjBjM+YuRNqSp
FMNwdOAPsteksJiiyDqw/6anhPHaPlbY5SYH0cDQOiX1sG7s09UwITdNxk6HIerPotH2sZ29nbBu
HlfFOWNnvehyibBFiR8NpbFxxhbR1sdePYIFtB1IWyfURKmenIZZPYS0ChF4jU+Dfm4wYRw0qk8F
h+7+XqQgj3PWrCLd6jAjGBBISXsJjfehpwlkcytKq8uwEbL6Sud1ZLZEZqM1YIzKTVZn2H2Mg4Qm
NmoY8Sw9ujcGmlMW+cVLixMohCrD7g1PeG0mbC2VHpl3hijpLb8HI1it5CEaY0dMTlYTSmd6VVak
SlJ4VdOubfvNb//v2f0PZ3fQEVup+ffl9a6o2/TLs8r6++98r6wd9RV/BIU11HrYaraDKO2HfMx+
RUVrbU7kzQpv2Jzlf8jHNCpr0tyfamgVuzKl+vfKWhevTIr3LfMO6yih6OY/qax/OSxT7wOX0fDh
c/T7pVG4wSRWp6kHHm7EZKAjd9FaCT1xL8Vg0G+zzbYiX47A2sDFs/+Hs/oLGSQN5s0sQzWvbpyQ
XxBAUqKkGNe5309sKKG9lFaopYRmLnZaHn76Wv6suPz2UvCNaNCy6yAtfd4VaI1s1DTsrHuhkfhT
6Br1FtGAIZQq+V98Ki6lC1GJ8HqasM9fatXmvKEB0O8LNqz9DAgxIH8z9/vZHv5AUnh+LDKfPhV9
egJXDBYFisPnLzWPPTnhEOD2LtIsRFn6bdUO1uM8WgH7ccYZh51cRlHuNyqT7t9fUtbgz42W7y9O
h3lbxegYX3zOfk5AHDd9v1dqgXgpm+HQaUL+oWX86xqhHMN3R9/KwmD70i3dQe/uRhkN+9YV+P/E
k2HfnKU9hhlt9fIPH+o5XWW7oiYqaLRYJKKxTF6GZpoSyVWiMc/EiwM0OW+/2ob+6OBJJw6pvKAy
+tMQ6tfLuNGviO7BygXRxXrRMiOzJGOYUQ8IbUwTejUDr0Z16/D3X9b2Zfw0EXj6XMy5aPMBl6c3
t13mn/yliN5ozcl82BvAtT1DUS4RG7/G/YkRijLA+/2r/dVV/PnVXiwNJLOxZNw67B2kNdBZSDcf
y95rshxFIHoLr83zT79/SZ2N9JdPSIPCMrfZEQvyxcxjSXLLmSZuOw1F4GtRi+IhBgh9RMjiHIY6
JstN3tnj4viSRvkXC3jOqTGNwxC39X4EBR0OM47YdrKbz/MMDHZBWOTpcFDerO3ioUiNiRCX6x82
pheBFk8rbgOP4TXcGEi/rDinw4BT99xG6TQIomuhYNtY9cwxVBSDBLdOYzhLYREYXL1QL2bxQV3t
GYOE01zb/WrAMY/d16D2vjfV/raVav7F0oTPB6iNO5yQoJfTycwtrJxBfr/fGJOcn8wgbZMZZLTV
Q/CKu/s5NeAwT5ZbBMxryFSviCPtCP7IybMjiW1UKy8XHYXdUqmeoTW0NAANUs3EC01NvcU6uyrH
FbdFIMe+D4DdAa7Gv/MwENn+0I8OPRTg6X4rFHsHTwKxFsgtWonzqedgip+voCcZma43F+YF0eH3
w+RgbBAL8BpIYzuaOynWoP418qL1QNLoSncWPwvRU9GlmizqW6Ul/hUVI2mw5vKYL8Zd7/S5B5R6
CytN+tf8ydXu96v11xvE4ZvffMKCJJtfRqxzhwfIpHlKIyu5VnKwF6mjHrV0Pg9r1IQDeqV/fEvy
ivCFGAxuOvaXNngX0Y+DRKXftxEqpo7miRZ/ditxSS+JJHPXevf7T/jrvr0hK4h3wDCNYlV/sa0R
QzKCahv6PSxoeCiU7UemfQb8N7Lbf/9Svy5TZPbIq2hFApqjjfJ8b4sHE5TBWPMUdEbzokbucKwn
+ij/xavQCKVMAd3HNXz+KiVpHWU/cQEVq1VbT9quchhk7Nz8/mW0X/cxPo2jwcjEKGzzOHr+Onmq
EFGM430/owYPaq3LdtZcxlAU4I8LiP2UFCx8TCzxqXXetnq8r0We/mlbMn7ZTh2TEmZj8pgo6sWL
70/KWqzpaHccPwsby6Jb7KIp63dioiOKzW4VR62a3bBV669FPdl3eZ9xMjPV8apcV+Nk5vWfBu36
X74nm7aAS+4UNeuLx0osQPJG/4e989qRHEmX9BNxQOUUwGIvQkekiMxInTdEZVUmtXKSTjqffj9W
z+BMV/eZ2t3rc9PoRleFYFC422/2WeJ0+yoeqiOUkm1oDuNqrvr2NuoaIEU+TudCcCkXraHPQ4Py
B17A3oRBhdJaFZ+FNanbPJg28zy+D5lhr9u0bx50NeBR7lNxgMwynipd3Bpm/7vFxd9/AUypNO5B
oFlU8T89hSMLwjemRw5qoi+x9JsdiNv4KeEuhsPUzzZRZ5lIGF7PE0uWJ0hf34LUf+ykFx6HJopo
npEKQbUO71Eza5hk8+csourkBCQJxybWpH0zrMhZzx4fN81vlkfW8rP/eR3BafFv3+CXsxNRgg9c
626P2y8+RXNYnXrccJvMoAAkldzkB0pWs8wkXED+tEM5/811+KuHgKXM8hHwbwsuRhCiv1zuAcBr
APZDt8+MpCckUQTig2XVne921Qpm14+6UNMLk4TkOyTiflD0FNQ2taROQsA37na2iewucb5gHbfG
cuXbAyB13nBPnWu2pibI+tS4l7lV+g8+GVUBw33jGeFLE1DEYylhXhsC2PFc19+wNDx4mjeKiQas
mzHsxG+O+V+XboG3RIxcVggecZNfDjlFX34ekcjet1nxUkV7X2XFxpgxkOHFcn6zTvyb2zbDHJwJ
rOt54V9JFyQ3PFKEFmGVuPoK0wBXokUW2Z3m37W5LXuTX84k3okYVOgycTR/Xdi3UTw0fiQ4k2T8
mNNj90K3BcZ9erhQzXVeFCvTM4ITLQa/Y/b8zdPXM11CXY7Dg4mF958vw572RzvKzG4/+Pot6oO7
yW8vpht9FX7/wZbX+80D6tex+HLKMlyzSYaCLWTS9stPGCqjm1IKivZsw6vL4LDu0YjGhFeIaKv5
04zKR8TcaRPrhsUNfTZr1cVyY7Ja+c+Pl789mYSHrceGVfQXbkQ69Eokiut3DOp+YzaIkm5C0aaR
1jHTlezrP7/d3zyaPUIc/MwWe282+X8+0h5tdDEzH35kLYmaN1a0nocg+c0e8W+PL5RnlzOJw0sU
789vgxc/ri236fbskeU6oP1ro8jXwAwIjOMIpHUdKxfNHoD2doyYW6AGFNtJGVfz7P3uHvnXTXmA
T5bVMg6svyHejnoQc9LlfBhFnjeJ/XjXyflGK4DlMcDpddOV1T7xezTGfDB/cwH/UpK47CcYEUI6
8gXrdkiZv5xrfaxoP0Zo3mvLTT4aaiqYu8m4P3epJcrV6NUe6NyBF1gZeknsKK8txMbMGOmtyhbS
O/MHPd6QcSO2bNPow9gtFt2P/3xm/M2NBlQCPjAufdY5vzrBEiOAVwqldU/mTO4Gd1Zbt6Pdh7V8
+ptD8jdvBcqFoTLmPDPg6Pz57GBu2DWt9Ns9Ju/yy6Wa6x6fFU49wzP/P77WAjt2Ye5yLf/lrtbA
auibwG33wk7lfcjAHfu5H10RX/n2nw/g39zEeCdkEZaIMMh+VSps6lazeuCdGOvEm4hW9Ycybu0t
Tzfcj1OJA6XGdv6f3/RvDyX7ayxrHubZ8JfrmZqEqqcOrN1reyF6CHKeKU7yjTTt7jdvtQRh//KE
YKVhhpACccf+xVcZ5G49xDQh7D13MREzR+rlOk3ccaYsKKqgZMnO3oBN7KlYc9Ro7Ng5DtN2nnyn
vC8DwcWVOmiMx6jTxbPdKKJ6ssoDmmOKgnl5H7XJt5qKr5ucJG8H86PA/9cxNAaGyVdy4MmgrtNa
IUZrNzqmo68EHuw9NnB/3tYukQbsPIn16A02dsXCnSCZZlY5eVsnbBIbYzYpoU8vQyyJVw07mORq
wm8QbWSay+SpI2qrjwxxQrFPUqtkHG821qmcp8nYd0OuultRkrS/cftBR/deZxXVjv82xl05yi6H
heKGebWpcuXGN4FfCX+zzCRhxIu2eFAG+JaTrIz6YElYsisdSxuDapI+lx3e0dU0EP04+jG9Dutg
qOt8R30HxsGy0ZW8zhTbSSg7YYPdpyPykWM1EHra1EpH5lVpUBaE7lA2JGBKsSyuUphI3/wuQi+B
lT2t54As/0MjyBTu6T/O9N0Y+eqhSl3ZU7DRhv7FrEumHYNW8XBkETvt2mAKU8gPMZhSt4nnGTdq
Fu4rgD81zs6F12kaNqasthPBE357AMdFSZqicxNFm3rTCLAVwz06725QonmJGrt4JcxnXvrKG1cR
MdCDobNi67TheQCOV7XdboLCcokoJFYurut8xlVqu/m4ycMcv8igTg5VYmu76b5lOcN87OsRfozJ
gVLq/HAdY9xi6ILD4Ep/73WjuQ3d1Nu74Uxn1OjCgq7C+Kpzm+mD6Oi4cQcN88NX3+YWjJtyJhjl
k16JtMDdSqOT4bV3IiyJ2JlVepc747xm7GhdBcTybpyR34PdQkpEJHqeGHzt6UK9T0FQrxi7R8co
dPP1lOUDiwoq6/HTCobh/nxPMPuIVwDkPOEY/pGfc9QlkG7ylE+TvZnNvN1OjMxXWRKpde7n5dXo
JEvRZXBHzu9SGsm0tcYgIcYg57WmiZ6Qibb3VCGYlygumnfwJeY1kWOIQH0LNNXs5ZdntNWaBrZm
EyBY7/26FkeqQChHqaLp6Jipfew00zdEihMd97tUNNYuF/q1NIeWTtHo4Av3IR30q5giRn9miFA3
RK+lZ8TUfedlcFSDX+2U0UZET4zHPAyiU0ft3saL6wBGjWvwO7RM+rJw3iTsGy6pNNRdG8vg0g24
+Eanu+515JMdntOVNqrPrh0bQhN9egBnWB6qMlBfbtcPK52OMwpXrtJ+1vT1tNXssDW3TUlosU7D
ng6lAL+xzcnzUmKOmjZ+yz6Chyk3iQwz31vDsb9twVEijwADCnLraEKj3xp1T92TNQdX/Eu9nbgg
tpThCN1dB3qMx+5NJ9LvWoL3ET4Zcv62fIPEvTOzmPyAYfOZ9z4RuO90suTNwckLe9iUgfRJaNbY
R68Nw4N6klPNx5RdK2GckGdNksR1mx6k5EitaOApCMGU6jFB1b+zIU0/RmWVp8cx84huhGkLStMO
dkwvx5n4E2Jcknbmh2dGrCfRd5utP5vFVcND9jsZ/RhbDp2M62wUqXM9TZ334Ko8+goR94c1q4CS
zfdCEJt1MD0xZyq/ZCMBYmky9e8VSf4NWzRxDiu7eUvDatx0Saf3PSuWx0C72ZvqeB1tFHh8ers9
zdi/1yklL0fbdboXVDjGIFmXYL9QA2cC9Jv2NYmD9nvbuDmZcKN99Vs7PWQy6osjrTVYLbTZveCg
0uwP63HceKRZqA2dOy4O4rJinZtujsnRE+uMBddxID268ZGQt+xKQ7nL2TeVh7LBVE+qOFbPdBTG
8zYQqRWswnihjNSmC9moZDR4bGjVXM5BYzzFtAM+mESb8J/Iwd51HE7jGUYLXxEPephc0ZvGR/Vy
9azsaRhv4iiKz2nQAhWie/OmhuN17SYur+qQt3bNFO9ab4uZ5KpP5WCTJOds7Jp3pDt7i3AmzjGO
c29b1eVMLG/Kd2M9ueXeh5Z9LopG+djCEnHmImq5qPh1EeHbU06T+xmUcvMh6c++JyZoPXYpxzul
LmEPmlbvg4SDakhXXxmcmveNkM2HWHaY9BvPhN1yakfABYn0QIqPlzWIrFvSbU8EsIlkq6756HUj
XyHK2tvZ99vv4IoljpQh4bC2VRmdYtSI/RD23Q9CUOLszq2Bq6AO4/OUQqlkvVuW+scM1hwKVWOP
lLjB/CG5fG3xWF5sH5hRDUK37SquCLNzhxoiiEo19vvG0uKcijp6arwkpoBpqN+9GPpZPyQzuVhj
BqcAybz7IQYoSnEftCctzWgTG4O6kgAQDpDQp6fAyLgvxlF6+AlsA10Rn4ew9ag7DgQr8MoMmFg4
bXGUwIGjFYGsPNukOYSwpOz5A1CZglUcj8B4s7nBMzxznSNjVd2L1ojWga+6H1A9xTqKNH4K2S9n
+ZA0AzMXWzykEM6fcR8PPp49PmQhzPwS9LL55sARfSC72EKtqMbkrL2ysladW8nXgqDcXeB1wzPR
0fxCyt49L4HBawEu69K6ijfKDb0LfR+7BIuM5Ox2HLUgA/dqxob+MmeS2sbkCvovZBBdbFhEx9ZM
oHs5I69Yz/mFJfv0hMW0+zGPivTbLJHEt7BM9ZffIPOtI2JapIiF1ckVKIGxWntGDcnPzebSWKeG
F10okOHsboau1cdSYYTiu3MmzUYrufV6Lmca96zkXOQZyebSmus7w8kQcRUliUip2L7U0XPqoFqH
Xf9VU3skmF3AbW/Lsf0y6sx6duNm3Kixsz7BAVLdyKXX3nO3mL9qm3zm2rMrnUPOE8OnHQwzNHfl
c+43DYfF40ne7c0RKxyZVWLxMwTaS9ib3M18T31OTdDeU/+I8N/azS3+xuZtyqL23uqD+Bx50AH6
EGYY2CPnyH2M/JzG4XqsqC9+aWmqMu+lEXTc44lsiiMVxxy8wPFv2BNHu2YgOkkpme2jm/bOwEDY
Cd5JtfS3ETn7vSoKdfjJGWh5bF478EQG4i5xeue53dJ06HZPslERjrXkqwcLvWu6piEhqRrnQ4Sx
2LkN0ZTG1RCmnKlaC+V4e4vjtWKiSe8fBE/ICk6pL9T4TXc/6TCVC2/CLmLYHUb90IfujfIX8JJp
4n/qpdyMQ5jd4pI8mUOiTgABJG+be2dzLCFr+CX3DYd02mSmxg2Vts0ZVHf0QBqzPoZTOuDto+qd
6nGGja0lzKNI+5PSuqCiclA3ZjzK6yr2K0h0GPFZ6rMEXIC4SKjfQpoqj/StgmOolfODruRTm5oW
t7SAfzhdu608a/H7uFfTlLkvrLcJwZpT/RGOy5yp7smRGvaxjWqfaVnCglTRbPMS0EF2Matk3PlT
c/Dqot2EWIfoxAXXGIzzN/S/8i0vaZHkmcPWyjYI4WUeO5y1r7WLqSjPySEbprNSkWGe89KFrDYM
4qqMhgn7sl3e8y8+onxkPA6t4XGrC+PL0PEmg4j8u8EMIYazjyG5C8YhpJvl2ev64pCm/vMEPWaP
XJqwDmQptypTXYPdHZMbPNDRurbsY+TM1kdiRuNOBQaVpXDYNkE6OJtRcTF2FNQRk0QqjLX2rlhc
uC+ZK/aVmOodlxM34Dpjdxp7bbgPizD8UvSYvuCHtW7DMpxxLZTuY5NMGaXaGEPpFV++Wlc8Lwm8
e634lYTqpnbnsy5cyV4SYJqm5nNm1GQDZOnT2zbjNEgruHcraHkEB5uG5K1bZnRHw0NbM0BYhXNv
rwffY0Hvxtk3klEQCUmn9HmLTVK4BsnqbLqfTfDCKX5xLsVd6sy475ixsSDzh9vSFdETtXYsM1xF
Oa9vglsN+vQSmHLe5KUTXHU65e5Fv0ZCfHSVO1KcKV+t63WCC4+hRTEfta7VjUfet2KNZuRccF51
auIpOxeZA/WkzWb4OJLypgwcScZlxAxN3RDzzV7BD1N0byHAI60R6sMohqQxpAYQ/8hprzVi9sKn
VLjHBpnlp5BivAvu/5PM/OkQqcXx2+VL1x4whQp3cefWYBQY8CyR3P4a3ZfCXcBS1mSEryEzU/Y5
8LSqYU0KbV63DQjAjJ5BGJeqt14n7cojzbwf1ux9RrJu31mxFu9FV9bctDrjyS+EsXPUQKqVWP69
9lixFFpaDL3DfqZ0OAJAWJrTQdkk1E+GU4/uRvlm5x986rF5xrhefTbGJbxISrQ+I99A6bODLK4Z
AyxwIWo0sveyzKp7m7zoPawZQus/8Sr0xBD762zzowIo86OFdgIo0+AFW1wAJ7yh9YMmIjy+SlY8
/G4pm5wy8QqeEgaYmqIBrDMvYB2elmhnc2HZA6I//6uOUvuR9TE7U8yU7inOJ5hZJDJ+dMMCHQEC
U37lwDDI9M999E4Du/WRUz4HS2QhT3VEbN/BsLAJd6PUCNfNDObEEA0keXumHXk756J6KNqJG0OX
4N7FStuD7XfDEUVjmBJOj4QObTCbVVE/JN6QYyWOQYgLS/B3wmYiBAnzIhcbKB2cRpWD53WjOj7l
NhPYpTYVLi2fTczEm2apW3VX6Sx69o1mpaxkPeJCjHcsXnll3JRTfXRH5EcYH6E29oZelgA9E9Jo
xWYqvM4SE0y4B/JlAM7k8SsRJaZQtJiG6F1JRedFTDEUzNpYlF/2MPCuQ+uAkBpp7Xj/42AKZcS0
CzCehIrZmTjTfILhoMxir94DV6NfEpNljql0EQVIElcPAv9YtS9SuOOLsyBlg5lP+aGxUIHOdism
+nMFHF0t+/pBjDgq+AmZt67HqOX7USaLHiIbM8+uOlwMal9C40huwIeqL+Whja4GmxrOG8+wkkeS
kva+GqrqpbRC/z73wxZYLqCnRxASnSbB5VrR2R340gdbmXxGVuV86pScMLs8PVUG8z9oamt+E65d
tH/A7ugyHEUFe6PnJkFEN2X3kq74sERBO9V9phnG0n04yJYBRlim2d6ktWxaFybXD8AuAai3Qv87
jaBszBXnISs6kbhNdjQ9iYgima1AY21TQRVJRRqIv0u3+bQu6U/AagrumVzCTK31OVEOmY5lCVn4
lU33BN7AJysz4X4UtXliJi0PhDqce7CqE8TIPH2e52R8Gm0wkj+lx//xoP7Og0qonHnGf+9B3X/W
Mv5zZtT64+/8lwcVBBN2Ui5CeAM/OYX/8qCKf3j4wbi08fgsfkW08X95UNF+/+k5dcx/LLEwvKZY
lHAE2P9PllPzlwEJWx4SrLyYiYSMeu0tIvO/edFCu66CqCYv7wTx25gn06rvuA8xJHylgvJBKuNQ
LbpPUFqvekR5HXxNtkYR0EEjYlVvH52RCE63KEiVNYpjuKhKxD2bjb8oTURe5BcZA29TLzoUtYAM
bBdtipGyeTF+6lWLcuXQTY+3Kk13lFxP2yH2L9midI1zCgalh5w3piOvRpe2A8tt2xm2vaGnWJ4Q
tZZW3jMtihRFLYpahrQmF41NABrY1P7ory09Do92GubreFHlkkWfcxHqxkWx6/r4xXNL4F2Lmucv
ul6/KHzZovWZi+pneR1iy6IEspTfukiDAxLhsGiFelENS+TDeqCRSKF9b+SiLaaLypgveqOzKI8w
YVgiLGqkXHTJcVEoRxeVpEC0pK7e2bmLjpkuiiaLmm+2QuNEpjvxpCh3ZYpQmS1K6NxX8ZZfdTUu
KmmJXNr/7BQxztGiow5GOx0aB01u8mvrEi56a78or/hydmU43s9WX15yXC/0fwRyWGVMtHM2dsWN
bJyYaE6guMtUbf46sGO8Z1APH7yjf85x6O1dNbGSD61jRA/gVMWVm2ueaUYpqDPsvZa7TpPegvkc
Xyl/QQYQXvg8lQ410nU9INxg679OVFhuuxHueItf4N4fyZhVhbMkTWwlDr0DodIHOOSxoFHFc5VX
sNYLlH7TLoBsVD+f+IDI8l0MweAasSjYUCxjcfBCe6BCc0A/6OwGV34XReDca7M6LRCGdtXSJNqu
0iIff6KBUpjedX2lGXjsiHRl777N+mIzRXRjMjOCG2nzCA+AXm6nMq0frLy2bh1vArW3PAFY7pIg
oys3XYWWzyMrzYkdlhldH/1CL9RCpbdDn5NuHmLyWl1Ks+Y8Uv0IiobpusD+uZFt4H5r4ZE9a2Su
DznAgDAcsDkQp3qOqqScTiZqoV3SbY0wDR0AYjz4vFpg8ut5STwTNLtQRQ6VM+bUFAOk+YPoFF++
1bG++HQIpKuyNtlFeQMrTILZ+drR/A5NUPCCFgbidlvItNpqAnVL1Kl5S7j+9imR08UCyY43mlLw
cH7SF8+NVaW3xBF5ILaz2luD03yKif1kNNBU9POTZbhzg50aLF6+sG3/Pp4TJAIhBX3qBJ/u3WmR
xoy+/CqWhRqxyOGxy9xxXXuaqWi6fPGfG1VmuP2TP5X8wSLK7KNQf3SL1pp0XYddcHSz959nWiZ6
3m3G7gZOSLNfSele2wZuWJ/HZun2YnGGxonA8sxyzX4Zq2WO0Zeufy8FLNZ6QTparOk2UrIrsePB
dw9ks7jrDW51gvrOr2ZD794RJOl/9H6S3lZm7Z0BbOirNrLsS2RmwWUk2LpNOCPpHQlF9B7a6GSj
KBPkpWjihVTAO/oa+l4RJ8ZDPeN6JDpUP7Qxu7G6gMj389cqx7J+oBEWikSXRxUJLFyY65oEP7hy
V1xbbUdaCaYR3TRezMsPSxO3X0yc9ZCVSKYHbwGSH8S9JQOXzbddldyqVt8NRveoWtbqStTvVYqi
VXqaiOyN3Q/s6+O7RJn5quiTQ5nJLzGGV6HDjqRnRVzZ/mXqHHYPCSCm+TmWnbcR5hRcewj8iMeC
1LqxshtNhY1d1Zee59iwshdftZVa3oXVz1NH8+6tp7iH51YQbzyfnJDl435MS31Lv9ZmnLJNF9Un
p/KjO6s3prM12dkuqGOmNWPgJXuvzgHzh8rdaoJTK5+58kEpuPM95CtwONL6UcXTWrX2Z1vRat0m
aXOVzUO3pViO3hpbfJdWf6gCcc9jktylGhzWpXH0ZsT2a2cE32mqLVn3deWOEh/obrrCCFw6FP50
tIWtbGmrdeN59cPguO5aJdn8o1QgmWbmb4vvYNf000OVDc0p9PM9PjCoXGLmB06JOE3tEK2yUedk
OqwnT7NoZ9F6zCddHs3Adg4jN+GNGQwNGIGcgthwYDs6Nzujrt9ac2BiSJ3nNWwu/yQ58ZleeOZG
qOjNtMp2Dbx/NVj6C5DZpUkD/xNSFxLo2JrvPqLdxsrzxx5D4zetDWLBGSHA1GmDtTlUDCAQuk9u
GLntSs0z9wNHFYc4mx0Wr4HprmfUpTB6aMvuR0L2e2tWgb5lmDoS4ogZxdB8aJskDWc5bGdlV9e1
5d0W3PPvOa3k1vQi684hw7odbdqXWesa2SGvCP65naFWnWU3nx0IlC1tCUdd1jkI4ebbUBA8bAPy
xJmlXs2IIgaz5mkfspfACDp8J5rx1ibECnUbPY0WwCzHydWSesvpJ2ayLF3xFOF+Xntchuysqvg1
yHgOV52z6bErXJNyjLcsEoIftFOri88e6ynX7bKGoEGPiaKnTyOtvSiSYP0mnCzZU+YPbJo7t/zs
Ij/7RC8rTgAN/aXZhFS8MpAkPHfc5R1/Ny6dLYg289aPsvoeahA2o6RlZeUszpBGBreNasb3ytTF
+2hbQIN7siKCFRaAvHQGDupg4C/7FPU4qcAZRczbwhXlTfG1YlRinTobmtqK8i7qY0JIigHcGpNL
In7uvck4exYc1ZwEdsuPSMSa4LoBPi8jyiqkyxlTAcKvob8CZZ1J9olpqG/rwPJPLnP+bdSKkm6W
NnoO8Wpe0JfSbDvTIF0hlFfGbR8H4shKId9bZt1u06mI1sUoahe+2PRVUX5xtuilfRplOh6axG9f
vLZnLMu9cMO2kL2tP1Iw4DYptMj5mIOSvkJFNk5mzQ2ssez2UONTWzeyz5j16Ii5lxXwsQpsEG7x
4XeAMDoZjWcS5eaNjCoJXr+W+9bG3jWMebRmzXAzMZXHwLqP7Zh9cDC/ZVLWzSar6OqaxlauZyu3
VikForvSNft1LXN3P9fzzURn3l4uRCN7iJydKDp1N+es8XJVdzy5VHDWI9P+NutG5pW58eb04S2V
O93n6KcsQDzd70KAS7uhiBqQuETAJRTqzSBnLnFM9csM48ITtD5XPlS8Jhz0qjNH8ew0034ap3jT
OfOD9hz/dkptGmSCINvjkNx7bDHXhSW3tarjT1iNe6fnkafautiqNANGYk7TiYwjye2si440n1yn
cXtxIyE2fhRkRz1701WU4V5ltGEkubVF1r2EOXdX68ofoBosOZ+lQnyfl2MW31MY3W64hLsxZqQ3
ujSOhYYR80iIW5PdbmjGGqFgLPR0nFj/zteCpUq+zuIyF1vdZUtCtrGR+SgpJqDJc5sC1NJLcT91
sUroPs4DJhEr0Hi1feBp+MJe+t4wQ7Urq3CRfIbxIfLneWvpubuNM1HvMiXcG4SF13Z20u3ceJc0
rI11Nvf9JWFquSlCkZ1bvxEf3VTrdWZX84fVWf3NWPrGLrXUp4w1wzhhq5tAKWdDmbp7cid2P2zd
uzuEHvsawaW9xCxVtnS+4h40/HeibtGqpfri29jHmmmIdOkHiqJTaaTeKs5Mc523XbVWKp3WEfoC
j8qmIM/hpnuTEHFo9NNK5O7V7LDQRhb44duAAV2Q8reeRTll7X5P6JlBk0/Dk45nr4IduCz6YySU
DxOx8Ae98dn1OFYd6/iOUkqPwC0NQg8moRqTkic1G8zK+/w4zxG1CvPs6muX6ft9A9r7pZBmcdMl
5Xc2oHG5re12QMToF42miupNWiXf27LkqW+05Q9fecs9K+r7HRWeaictU76xfPG2NpOHSx+F85o1
0MVJM3GmhibugGoXzsl0Q+AEeuZKoyru2YODdUW9cXU9F1A9aLfoi3Netb7AseIkHxhCTGB8WUoJ
rZXwKDDDpTuKrWHNOqAIgx/whbhxqFhYF2YNAS10fvM2OyWMnIQhLPK84xrc8v2wWg/mWD1Wyzhf
LIP9aBnxd9wYt/AWjuky/m8WI0C9WALSxRxgLTYB76djQFTgACQkxhqZs+YUilmUkPjFXVAtRgNE
u8V00P/Tg8DqebEkTH8YFJzFrIBKpL6SxcDgL1YGuZgaJtwN+WJz6BbDA6r6dS6Hkn0WZgivNNUd
3M7mAi4SJXsxTcyLfUIsRgq5WCqyxVzBB3ti4xfBN0/qnZFhwSh+ujH+R/X5vwL7WGJxuf73qg8A
UdQZmf578539x1/6l+wDnmcpAyVURrgWkeWfmk8o/sHKAfpK8G+JY9f8B4UZMPlIWnLSkH78L/XH
I4y8SET8AZPgBe7a//2//hQi63757z9Vn/xSqC6o7sJ77zL6C9AtHPGrxVwyd28JziSnmQV8y00n
9mi1ZR5o61XjuerNjEv/1hCivqT40G7nMSTEGpSmteb+m23Z9poPWZ/PeivtKT8nAUwqGIdVRmZL
7nGPOaee+qYVQwRAKiKYAiq6mCfRap6P/k4nIrlSxVhfmzF76FVtF9dNIvM70rLBHjtGso98YDRu
Xrg9jl0j2mDF8/ZzmshjTt73ZuC6IUDSsbl0BkyJMJgD+0oXtveSDnaNT6O0GWH5EQp1MrBbNOz+
oKoa+EHrulgmjXECI/GR5zMBgrwIbubciZyVnAJaqhaY/6g8ugqiyTuP0YQ/ziJiZ64ZhBMSgyhy
yKVtfB9r2TIkT0NudRX87KiU1IfaUUufW2PdITcN+95x5IWV4ngC/czcUOcZj0cns6F4sxTLBMju
BmAC8GAde7f4O7GpNbPxvfIwhcA6q+1bA1zOUaftq4IGcslG29vnVKw/JYR/H3D74J4qjFl+uJEf
v0ojz0MgKnRjsjXLsCpU4QyOpDoWZg76wDZTeUxEmPtr27bkt1ZPI0UL7vhC2N3mSFfFR5H2/SGc
034HHiT9PpsDzbGmPBtzLE657JuTjOb5qokKtcby2DFPDXCCslpl1GdqcoX8qHH+yngT3hpHaeDV
sCvC5nGKK2350VpC8+aLTiF+Tysari2ouwek82Q/tVHxWFdu8pL36WKGrhpWSHri/l1SVmhtjEhw
h09sJ2f7wgl4bKU73GDEpIdpqOk0W2lLRbtkGT8UMTai9cgOeFOwk4lXIpzGrzSzB7luJqdic150
877JkgoODbBvt9X+NQIMFtdZs4GFb3HT9FR32IZj6TVrIG7FTI18zIJ1Ez+zELGxXKH1fLT4+JpV
3ghv7xeSP0Wr62FuZooLFM9WZNDKup1LEd7HkWbVGxhbDFq0PWk28lLcpkWovlf41EhWde3S0GFg
o+8GvXdBy+OU771ul4G/egrrLHo1Si/GPNbabbYNK9/60Y5mN6wScxwuaqa/Yat0br31IZ7NdQxg
/d4aqvYdldZe4yi1vuXSkWqtdK8v3egXwcF18rFbySCsD6kNqTksnQlhkhUlIkNkOc+OMhOIwon7
MYCrroDHcNKufTkXB+IqwXuG1/yGUmltHqkFDB9x6bEK03DBS0Yv7Kc3dHbU9CFU5TdyXuGTTN0P
IMbNxmukc2MNnv4UjdRIeXDeqy0ViNUrfr3OWhcy69leUdb91vuuxJoG++mIjN1vSkPx8OyFCK8T
e+o3TS/vIQlRQ9KmXM/SZMukUUS2QdHM69LGIjcrKtQmdhxLGx7b1bHHToU97yQYdq5nJwHsJwM3
29fDwG1NYllfG2Fj4tVw0wuCoWC5YObTBs5f5G5dX5pvdp5Qi+FyR1W22aCrVMtoyO+b4hhrpyUS
i+C6Cmunv8ggBVAY+WX2kqdZq3FI9M7IHS0ajlE8VcEah3Hzrny8VwcXZ8mhNUPCAMLUHR4faXyv
hc/ACkFF3elWG9xc5iRc1RDgsRe7TMSNIGnfvVGPn22RjG/arawbB7tque3HDkqgIzRcpWVQfU50
GOWbwIahD0gHndymMgDuT/MQ57CCgjz8P+ydx5LkRrqlX2Vs9qABDm02M4tAaJWZkbo2sMysKmjh
cOinnw/V5G2SY9Z972J2d0XSWCIjADh+cc53hlPD4ioo8kwCkKItrCdSxsuSeEzapXVPfMIBxFO0
wQQikYQUT1FpdzugWiEDBsugvW+ShplxNqHwaXtnI/Vx/j6b/Qjp0HDkujK7YqNXMdztXPfSO+Cr
ed+dLBoIJmAWQ4bkdWaFUO6ZgZWZ/uZNmUPHgJbbaNu3rqOxuAvHkBGUnzp3RkrsxmzkDeVUrt+w
i0T3HIvjzvWy+dBHw4sNEOkmoXzcOkOFYqUn6GEGNI9vptZ4HdrgcjjGU5S9eKVDt6IGHisvqct7
cgOKeyig4Maiwg7aJLOufgQbqwLoxDIXq8fK4JUHK3ZiFCz8bis9Fxy9SRF4TX2dH9fJtK2hmOCt
VK7VPOq+sFYGM7WzNPjx57EV0CXLcEbz04aPltc4hxQ92lPUaZ6EwhvGP8wZhyUKpK5YavPqPBG7
cvWrun5kguIeIj74V82o9jBMjU3HwVxgDCVRelYKGxSZ3ryPDNYIqTWJ1QhyYSPbsNtkrc151CXG
fEIu6y5bE4Y1Q3ov865Z2VKYdyEAOYtDNgtvwxweKnR8FyQQCEzL2XJ51rrqPgKzs1u+z6emGo2z
n84Y9/CQg+VrtDsCVXqTnmGwH9ghxd9D+qElToERfSPHmr9Hb6fjNLvTA3v5YedPvn/oydp5aULy
H3qDjCKeJ5yOBGQ2TIpcv+ASMYZazdOEEzJF5RN0yEwfcA2w5FGp6QdQDg3EIIm+T0EQ3HVZEV5m
4oEOihcjClgxXMnl+tKREH8ZyhTVyla2fEu6PP6mD2F2UJVW70oT78wqQX8Gn6KJeUljZ7cXGLy7
Tfo0uw/9avhWA6RDeWU47zCGPGI+Sp68JXpxNfi5WFYCgz1vmkaI6rGc/DfW5kviSkyE2EkqieeH
+ZqgxSkG/z3RwozVuq/kPZYLwsThPhJ1MjtOZgdgRaV+Fg5j8F3tk+aJOLll7EmQpc83X4l5emxk
tB4Bfk9bM3ZcsoNBkMZlSbZsGi3rIVGlJ1TnpBB2rRa/2bVpJx/C4REPJpHp9qYZ5iYiOckZ5exc
DGMEfbKD6ZDo3ZFbVjTZ0e1RB6oPGc7v1L7ja5Zp5Vfaj+LFR/f4ZBBdfITO+CRLd9oUpiwOrgTy
6HY944JqvDn5/M4BSIx4/JG2zrtLk/gJf5oKAiZatFJ2947nO907rpffS/xjg1VoZy4OuU5NTZBW
1sqf5mz3zKVqCTJ6kKaXrJIuyfcsFtoH0yaJN2CsH8tV3fhR9OQ5XbMhR2l+iMkmXcKTmNhr/zDS
/Pfi/N8szmky/l0LRRC4+jsY9R+/6589FIB+0Ez2wmKCW4Lh6Y82yv1N4ERHG+PoJjoah47p99U5
YFSTNTsTC6g8Pj5+tuq/r9It8zdAzKbtQ4XGxsyf/F9pphA5/c0kpdOhQKthHCQWWJT4Zdj+0zLd
jEE2tYh6TqWOAld2AaBxbT0yU90ncObrDR0L007ya1FQjhSRJmTB1vwxYutXhPQBOat5e12gNLOz
glKZzq8oPyzrxUDyRdCzMj4jT0TPxcj8N4kc+7UHbnSRetTeL61ZuE2qlOejijX3EjE5YyvhEEG6
08i22TMzLUnbGQneHTlsm9b81AYrnE46qidvBfOnPfepb5XPZhZ27lnNkoCVLncGaioL+dD3dJ4Q
/grF/GrRES05MfOkqFYYbq/NRjdx/ZvdO7qXASUBT/Pi5krQA0sG4mTKcG0fQVzCUTRZDGWbmrC4
ZyDV6L3joZyDJkl752A5OBzdppKPDjvxg3LbeCfG9Hsu/WmTcDwHSpcJu3bWR7tUJE9TZqLXo7RM
9/wS80I9GBbrdjQTclhNekIG/+amNbSPMVsi1PW0GBaBgLaci+ZG0qCzJ0J4vJ4ZSdtUbpq6GXpu
X+B14rHhzDIOne/L6tTOPul2hec+1q4dPjUtRPgDTgVTYylU2/mJ1yEFu9uE6Vs/NKinTeEGmbOg
TRHurmTH/s/xq5wICZfvsisG+jByJBiXTtNwajtG6IEW1fEGyuF8k2VEzizpLWyNMwMkXdtMiFHb
YT+lw1wym5x6kn1CyWoMMh9Y60K81bOJVWJW2vzk52TDrNqI6TPVo+7lLwklTfkceTgKdADZi8ps
A0rAJxRxiQzR1SGO7LJYFWnO+uMjUpz2XLmc4aeds5dUFtvE2rqCOhiYKWMBIvrHOCT9fPPikEje
2GKXllVDumx7YWZXsghisk9wCeE/WeWzRnYU651hg8e8D2i00cBp7lM22uvCFoeoay725LHCxNDi
JtXVkrNcUKDgLzAZuBm2OydTz7REDyNWxVXDX7ONKJSYMkzvhj7MW9dNwm3YT49gTxVNIXjt2ZHp
WRaafqhtjCb4DcXR12BmZsqA2q1hHyTFLTmiEau2OLKTk5ZP80GXPJrCycWzP4lvZetZgTQiF1NW
qwVWm/bbqnTb9mibJoTKZPhscJkcaWaik3RcEovnAslHPe3I7GCBVHdbC7EjL0S5TpaozUhqjFTw
WMQE3MQ/WE6/uSNCEj+sarKrdLb9VgNeVbdAkLIMiM4oeEFPJlO9Q5L6iCiWwSpbEFoNO6Q8To17
fvr0RNKb1qzCsa0PMDC6H0wWprUXm3w5PGx7ZsFQYGsm1NHc7ispD+Vgo+zIb5mXnGcj3PlNx1BC
zE+Jw/tdV/4Rc+KNWOxDSVW59nTih1O+/QjYqddbz0rKnTcRZym0ceXb3bht6pxA73CGXRxaL4tG
nLjRQq2NAviHheZflIOzTvO4e0y08uJJw6AlcNDPtjaHYILXctHRpsU4rpiQG8xdhfWACL3cFGND
wJffD9xbtTJKroezE4rSe8nl2XtN/kXFCIZZ6P7R4bg8dlg9IQ2Z6ZX9RrrvGC6veSqMBxZwD2Sh
bjSPDzVX5XWk2/tgFm4GWRe6UE1TpZ3qWli3REjnWNXscblgiODH2n93Zfyma6pH5TD+jNvC2Eeu
6gKVYONwDI88JA2ecTcl5kZxrD/Q3SEdnoGIZCmxZk7zMOBN33JMYDRLNbRKSOvbV86Vbi0Q4veE
KLXplTFFH8gW5o3OhdqyXeuuWMHjmzmOPiW3fpsbrV1bafGuIkhixC7dTWOBoZKiaUxrVLKlupHo
xunCWijs9HSbmpnJj1dZH7GVXJH68HZANjlmBrbatCWcNXO2AtXDI3k7lxoLR0BzkD67WvpsRz4j
Fa3/ULP/5kTiIDoIy7XR1dsiz9lAimGrBkTITrojdDHkW5TWVRiR3A1e81Xak72xm1nt9VY81SGi
4hUTAm+N2ao/2cwvrrFh3iCRnnMVv9Df4eHLYQMzb2HXtPiT/G+IOEhewmmTLWdprXn3njJ3KknH
28ilY4reRzLgGPW+ZWR+v+W256wbEyIomc/46d3+4k79ppdUrJ5o0bNLQXtLwy972iVi0Ks4yKbc
Ax/YzYe4avdtnR77JMx2ba4nQeRrAKp7bcvLLA/m0HdX3mDRf1RWZ31h0YJd1Vaad51m3XqIC+ZF
pGvKS440nDDRvtrUqQ0YAHVqwB7tPCaSd8KQPxtWT4JNhdiV7TvDf38jmvYRVsQValbxBXR073vT
W8rActPzeZwxq7KAhKXk1E8mpqPC2MKS8ASRUPZ8HW0rZxEeyhrXXGyc7MSOyIjDeqC6yHwPq44V
g24g09IazOsbj3qddsMs7yOtB65aNbETtLzX6gRp/lTZ6ZoBdo39ue7OArxhkAhR7318savQ1J5j
bVhezwODLgdGt2dfB90VLxozmzs9qnv8EVNuYQuY5rS7lSkAbh9Y+XHszWdr1OtPDeFhtMfo2GVb
28UPCoXWGJqVZUGy2fOeFZu+9b8Y99wbsZsELcuvm7LLeyQ9WiAz7aEg1fQuG5NXxWhr2xEOd6Rd
eWUrlj+NSXYkZbPdGHy8tShz+Y3j1doPzHM/0pkd6mCHDd5DjSa+QubiLA51z6vRN9NqBonq32kZ
EJLoRD9ERJq91H47sL9U3k+nsyOM3yzQ7djMPyrPnR7dAftH1nnvZgZTrfAK98V1ETZqoaMHZAOl
T2UElG1kardDilIgXBgrhlLLQ8QFS1fmaGaMDhIOZJ8fD8lNQYbE97rJPiddc2++X/avwBlRRHXx
lemuvZ56XtkMxoyCELAGw8pcs+Cv9SY/qXmu9hinLGqEMrqwlsNuAZhSs92Fd+ZXN69ACMNxG3cP
hNd7+5l156s2+/uqncYneCjW1mCimwT+nCXnsm2/y8z74nTOt2wAfdbZYfcM7OHklKZPKwpnzMZe
swlrhxcETpd1K0zGnfAmMSNXqbiWpokLU9gSRDK2lLxV07mwBn8/VAbGsVh+5VFhBN2YJ8Z9XffG
IwekIjW0M1n5O+0Q58xGIQpZ5Drx8lJa+S4RbZwiZ7K35EknL/rA8C5A7OqNKw0o3WPBfvKzzG3n
E74wjOS5hSgf0hFqRk7B0PGdi0U2NrM+oQDuj243w6mHEo1CH47wgnNlJo37+RiD3SuoPGAXJbh2
0MEbxRCfmo4lR1b00aOvUYgaFwqtoCj7l8afD44Yvleh4+zACn4CoJUIO2qkr2HkHMKyItRxhKXH
i3LHlSOectG6JPi284rV52h133rErqiNcBaWNQgbOwfz1YSSd2BW7Un8rFdTWIN69Az0vS1jpbhJ
+2OpD4R4mtc0Ts3nxHKaHaHh3imJi+qERIl8b9d/nOYY0ZNsbmgPrZ1ufNJbUzSlIR6FInzG+cmi
QQqi+SyTUSEWNGU3K69PYRw4U7khvHI/l9x7uMyIMPKFEVQaIX6J1a89IqE5UhJ7RbIOYy/Zr7w5
i78Nfnt2KPK3usfXXPj180j86QaIZo1WEvc7OwW0P16xpl3BhNNq+EcjF4cIAvhDVVk3fyisnROZ
X3nZPVc1jlHNmR9atHSUzMQojgMKs6ZmLmyxnTBru7lo+Ny3zayJF/jeatXmRfGMqhLRvcChNE6a
tUoNJvio34I0tjVkX2lVnUmnfC5kPW4rRV2XYDv5njXG2sDq/TAn3Olj7uBDg7jljF747Br5Wcad
dW2w1wSdLH9SAKtVFqsN8cbYkDQGmLiX7sZY4ecnmei5sdIEikUXbaVV+qyiKHiE9Gz88Gl+ySIO
mGlAGuwz0746XvipqyZa+9no7OIhGx9YXmhbX5G6gW2Cyseo/Tu9Tq/lOHVXoTPIq+SAl6PJVrGl
T1eR+kfN8PRgdgA4uH3fo0dzhzOLw+8VPUduaO/Cmz+imp2Gobozre7El4FDGfdU6GU9cnCNHOif
jCXRXzoIvdGX1XuZNfcyMU/lGHNExmjMuj7Rt3VNi9uLxkSn0u9EZRsrM01PCwKTWkE/6pn3bLux
uTKT+WN0u6+wiz7BYnD/VOZD115cvMDMWVtcLmX0DVMzAh8A5sy+8C+Z7pnM+zd4yuvG96sdzhPW
9hGYzjBkhKuVunG2rPohHajQNJUikcJPnqwy1ATXLKyA4M/aPauN3sNINM68FpAbkQrWczzoWh1v
J89Th4Y7+NvUMIFdJMVmOEwY2gXuWKTdMDdju3jPAYxXmwSiyJXXFlKhsTJziryqcdcibsqHoV02
khqKLB0jOemgcBSCWjR6HFRZW78LuCWoknqbRqeWz0O35Ar0uGSprLOD78blzgIeua2nOToNeuds
G6S0UzMTv135d77Xpfdlohk/7UR1pzlOnGNtes1e5FN27Kpw2trI6J+sEs+o14gP+vj0kpUWTX6k
381zxGJIVdHZHF1Cmw1hXwyd+AwJGGVnVqQ8pD0dE2stbdsCjwGngl6DHKJdX5rWOhoJdy0krqgE
mf2a+YaG40m/Q7pD3HCdMvqN8xBdWuvsCUr79IrOXzG0/nCjnG+MwvZSErpAet50sJueKfjQX42i
orRQMeFJmf8NOXSCMNA1yapmjK7VdkkphPUP5zZFt8/0l2cnAm7E7VoMW0vg8WtHEVQIuLdoRPID
tePBLco0IAG+33Jc2cQt5BOX3i43eYa4Mq7vaKhYEaSataMdZupijtAOMt+nmrb07MLreklhomO4
Tso/lYo4jjpLLRJTXHvFhDnQeloQrJvy5E5KXzlRnuxVZhlB0wDcz1qln7A9tkdVmT/lTDweSZir
pb8AMnBF8R5uxjkq7tOGy0jWBBG3mdgYeY5RYNAMwtiTFhu/p51QRN8noiC4tCoukeO+VB7MOmps
ACOL3koRn1Ia+i4amHnkrU0/Q5rLtssS/iivE6skaX/MVf3gVO1lqlHcNsuWPTI3TBrotYBaBYVW
MMBuYz5ezsjGVIEej5zKth7u4ypvMMrVNoULqkee1KCD8brSu5YzkvzSNUXgZ++mn4lrH0A03Y9t
NZIZP7F1lvLEEf0ChKLEEzFuaLe4kw3Wbm2vcAUbiX6djU7s8PAySpl58VqtiVPMuE2pdvCQus09
+nYpcRzT7Mzlq7Q0RifDMHgkEhhPnJ03gTCeT9S3m8wZ6L68IYgaWsIWm9Y8gzJkKrA2woTNDyQ5
jKjlJ7oh/yGNNC6kZ+/kgMjYASn+7BnWvTsjmhtrQ7Da0betsvHvNU3qBBTL2tpB4Ijay02fCD/8
4RnyqmZxyjznA/HHts4/WgO3b+v9bLCb0+omE/juOQ1U4a9lWgZGSs4ZIvGf7DMRgpFuFkst3kgL
26OqtSATRB/ns8e8ZE79aF2WzANiAy4Cp9a3tErvm5gDOlBd44xBDQL5ruh6cdSo6+vVGOVihWlY
rVGGN/wi3uR1j6TaJxB4U6qxJD+cjesgnVONFJAtauCkJJWBp8i7LZOc6Mgry15hf3BJSDYm2Z21
am52lhK5j90dM2qSy/Ae4KzeriplNDZJHLHErrosEdonDc+72hYeeT1bVAtDE5hGzLjNoU+YOD5E
l7Cc8g2J8ZTvyEY72bD/mvRzR7rMJ/QlN2vPIWsRphb/f2b2WL+uH4h8/9eyDPiiuOCci9v/89f/
RJ3z+65g/dF+/OU/Nr+kSA/dj2a6/VBdzm/9h7Bn+ZX/2f/5P378ZwRNhokK6V8JmvYfw0fyFznT
77/l91G8YVtEFaJRQTP0x7z991E8sqXfcDtbjO49+k3US/8xiheCKb3BcBz6IHRA4WFG+30Ub3hL
liLacWHqrsH/+S9llNkLRe6fPEsSyECEWVg+hKMDZbO8v7nadBQ6RHRH4lGpeuFuzAWhYL3ByiCY
cyyxtQUkJU7y5qt2M/EUx5l2Qy097UpUDHWQJ54dENEE9UYP82GtUUS1tPobe+zrd6Xr/Dno68CI
aX2VcB6Pdba8drAfxxBbOkuIDQMiH6GIvqQlA8n5xWGpxEQcUmrOe58ZEQ+o1v0oZ+Q6VGCDdaeh
Lr4byzzJ0W+3w4cf1dOHa8ZTgkicry2Iox4dS5M1zPByXR55IdWfnYjTDwa80z0rdWONA3t65+Xf
IOyIEPaYyM1/9E3E8KzOrUME4J+Jl/OApYI9J9tb8bzY2LL1n+6X+39813+WlplsXP5+CRagIFdV
12FtLlkbfzYWFjNp81oIXWhuTP9gm0R31WJs0MdUBFitTCE5UXhH+feVW4tzOQg+Gn1IZQdJpmOH
idNp4+IBPvhz11/m0I6vAkTadyPJtNdS2uoWTzitiKZPL53dAib1FmsSHiFvF8UNOF9lVnee1zy3
7GT3dj2cmV+KJxGLnRv731PpyM9//aH9v3IAue8s3V1uYEILdMv6f2CmNbzDKNTr8pExfPhuLFc/
qirjzRDWeK+5enPoUrM5FOmAtgzlC5BHrZ23ikXPZexG/bPODL4G3x7Gu6i0suNQmWQpTfybBGD+
Q9SVcYo0MdzF5MOfzUiO97YXvuAuE+RO4P3KyqEPnCzX9wkZn7tYa7RdBgNkPRG1u5n1gnvabPX+
pM/m99LpzkMjjH3bhfYeXcxii6aRTMYp24z2IDY6timc5u957adHhi/DFxIAk9bLHL5qBKgHd8ob
FkvIOsIYhX3dd9uWuKkbD2V2dXsEDbkCiJ2Z31m9pyBXwsZR6yxFU+yhMQ4SbBTdOkkUHSGm+J0+
NxivEuxmbgn0Yyy5SityhdMLzTogBS8XrxMjqh9eji6aWRlCCRYTvtxjyDe2ZazUHjBAcsrbVr+E
INjukVr1FxvpNZlZZpcXGxnP6Z6iHSjpbEXipiXteKdagy9ULC4+3qP7wV6eTS2bHwpAM69WrGjR
gR3QNDR+oGP9u/7re+dvZxbBIR6rcDJu2Pr5XEt/WS7+aXkoYIWGEfnDN3Ke6Fn9rtxp6EJe0ORR
U7udH7AW5d5Bj/YF8AsUX6uQFsFfjr+ndTVea5KLjrLV5asrLaYEca7vpFe/jRDo1rJzChpW/pSs
b2yYcr2JN59rf65CKBx6Cw9L2dG4wW4jbqOO4WHlTnzUibfshVFiEnBcTdueNetyoFYZpqO6NTZ2
y5CM1T/T7nTsx2uTVfPDr9u2JnUxSBJnujTSNs7IF8OfVe7pb55WqFefMc8roebyiiuyoUVA/xav
sY4kn6We7WTVUGd1I+MsMNYd+L5pztxN5sXenadLvH//+uv/xcD/5ytj+foptQCgeo4jFmv18mj/
6esfpKFwLjSAkZqapW0LJnU1NVJ7TGefT4CuAduQVNpTOiV9vLIZ/dcXlhDxuPN0CteVyTOISJAy
50ipVX9kvQN60UfjHbEtaMJ3fHh8mMXEepBJp23/6x/AWl6vhoNk2AWj9tcPULKDbQwIt7fcmdvN
mBrjVdYR0wMnpIsgKWvehnLgvBAOR0zJKGPjeGX9oYe6fTIGJwQR1dBti6n6oNUzzs4AiiUWIIu2
MvfCp9yVwBDiMqLL+dc/+6/38d++fMu1XFbqAjU0y9i//uxYYpNmtgb7VnVInVaDUuFP7ubQ2zcw
3l6MOZkv6ajGuxxlya6Fz8LSFM3KwauT/gi1kpw+TJaH3F42Dq7UnlqnAGszWC2SfdmVd7OnkrMr
+PxDgegGl/ugfva8JrhECA9VOHQHcjo9QIs0tvcdQL9y5/YunXjK/noUODjbrgtfBRy+veYBQ2LD
I5Alus42V2ZEFR+P74ic5h0daoiZIKYFQjrmBa0Q4w8jUpxXghXAQmIXxmY2a39rVtmnwWpXxWYp
V2ZW14fcwsKH9LOB6sFb49ejF/pa9L0JtbjfOGyw7zsMgcd5bMQNPwje3yJlmIoPLv6u12repnoc
vnPn9T+svFhOkOWrYT1+JDtqvlj6ooa1Ck6+eqHET6LInvRaMC+wpJO8IUX8MitAMejCx0M2CEV/
ynCFaZs4QzxRaxuH6TU1MKD8mxuBIpEr/Zc7wTctagYI1favcvBvZQNnddGprJc3bEYt+jEQTePq
19mcDyMeLyixgRsvlmuob9GWUqz+QLfA0A2SWLZBe3eINemuyVjMIUXhOQRcqCdZ0IPsKeC2ldtW
olZY8STpn9Og588c/+2nwL30o0sYYqx9xy5cqIasgHcl5dilL1t7U7j6xH1glSbMQTMP821uIAGH
X0ROqocVZD3NtXuA1feMgdhgghYDug009F2+dLQHrF0TrMRO775DJ+SIzNAho3Go9qMxE0LAU8v8
I1lKzuW6gnhpXxW4FCaOuMRHkcwb35xejbou19DRzBU/T4zQLeWB8COLmzUVrOYdAui+oI0X66bv
s2MFH2Q/M8nQ8FDNcjfjg6suYmQRGdRdFr/wHkheFBPFfEW4HSGQVYISVeGZZgafSSfaIyVZcCQm
pwHAmzr+riGdu2n9sBQ4SP2OujfyqlIFqzVEvtEKmX27wVBe6Hxc4lRWebWggVgG8u9h2/EYTDHI
5MBzlGWhxTbKpyhq1SGE4shKwkjNz9gMiYuIDKfOThqBXZQ//vQAU6rSNjPmss8iR3EdtLIAbcrJ
rgdaORvnCFUXUsEqw8884Oxnyo9i0Wb//WZUM1kZk97ND2lJ5PnKQAlza6gt960GqmFFQun8UziZ
dwAZp20YwTJh8XCqRiswUsPG6ntkg8pJ2LY1WHWGRuMuTCRVJh10s259si5Wdh2SIWnO+U9Efze8
QHkS2JStZPNCMcMLmRVX1y3ie1G4Q8DLAFuW8qf54deJ+t86s3+jMzMsqMZ/evksvfPvPfHSnP/v
/3kovycf5cefnTq//54/VGbWby4nzy8gP/7bxZbzB5/F+w2RAQE6aNAWrdli4/lDZGb85trofHUa
EjRd7Ar/o7M1XRw+tED8Nn+ZG6I/+6Ox/72N+leOHcv6a4tBS2GYBj8FyBZTOJ4QfwOod0LFyRyP
2oJ/G9dwKvMPO6VyhDamk5YcY7cGL6sm6sOOh5Q0YWo8B8DVZXZCZrqGQYAtRK3+u9sZxd0Mj4AB
agpdLvIzNrL8rmI9VmGLw3IuvxU2RT7wGHGHY5cUtrRHnI+amvozSwtMgsrPHSgR3qMLyujWjF1/
p/cfRdXQ1Ko4e2kxfL9XGUvyYO5z3o6ZXo8fKm+LkYmwxpmqmRHgk9EvzZHWhKSnTe3I7JOViMlh
0hSMjidYl9gRpwR7vGSfFOZ+d1lALuYWTNJsre1GeMQosWw1A/rNFPa0R8Cs9Bc2KOF48dlM3d7b
IN5P0J6XuYO4gy3ZV82A4L2i4r5iJELsZubqFPlq+AK5W75TPkCE6j0SspIhkw9TnUYfNJAMSFMk
wdTTEC6KOnA6qsMx8QZUUWN1b5tTBaDFG9nmT8XgIh9IsqtnFuMD+uCZSX27nlR14IgAjkgSXNCX
CKoZdu0Gkbj3hlQ+ecBm8TUqlrjmWHj3jm3UB1hz7aM58QrGkaY21P7mPpxrg6hRLSuPdou/JJ3m
7sRoFB3+zGLx2M9s7lZ6BB2SiG3pnj29EGXQaFP+YhZ190jSGRqbzkBtBeXceEuIOHlrtXo81IPN
/K/0tfMwMzWmDXPIOZnYeY7hfJ4jo3vNCe0lFdovmvMQNvIUe5CZfbabwNinVsvWKrfiu94q801N
Pmu6LgefCbJhoL3ItbExSE/uMpxHi40VmqC9i5IC6oKAivst5bWULzgwiZdGmtE94eelQdLulNzi
OjNfRVQkD/5s87fRljePBsPtbSdj62SItNdBwVTxnsVrRK4w/m7R9nI/4Ai6RXEBsh4K4rtWRs0R
Xbj/Y2gGt9k6ehGhvzcHL9nAGfJveAjmgWYrqjT8J6Zzj1amzLBpwyla+WrOvqya6OxVR57sJtLn
Yu0zjQhkwWuN65hBIlDxvTum6qKMKT661FL+xqgGeSZ92GK4NEXFmtuVBCFTshgBh4YFnvHy2agi
6yJ7qyP8uSrqa1q6QMRJbucpfxtLI7WYt0e+v1iNRiIU4UywWeMfVWlEbbsa/X5KnZuq/FHPz6Wu
j8jdBDAfFKADYU1hD1zyhg7FnI4Y8VBPDs69QUI3+1F3DtjIRzAIG/9xpHrsN2rs8vcw9CfiF0MM
PC4+K4X2RiD2XzKfu87GLzwlRoseY8L5Rjj6FQXXeG5teB0WOMiVqtSiDoRr74d9toE5za3I83IL
1QhoJgHg8TyGg1mcna7V03s3AbXhr6167vRHa1a0CjkD5dJGSiS1/dA1Lxamlgct8xYkfmMOB5xM
xz4qnQv+h2ZXtESI52OOIL4rpgdZeYIhTC5XlWdHB29S+QOygOaWD+kYWFkKf8r0843LzHBN9OsK
5GWyMmR8LXDndUW79MoJMtkjFRp/kqnJXeeGcuMn4t0hlm9lp1hwUrHqwBavmIsp/hhtCEaprJcY
wQABCE0VGHwtW9f31F2iW+9+V0drUFT+BqSkdkGCEu6RzI103/praZCsFEaMvLPpe6N6NKh8h2Gr
n9JEtFNg+Jm+1VX8PC6hStDkXpCcuIfCq7+gNxCtkoibTiuPb5wYRrO5c4Y0vW9l+Yb1f1yJ6eRC
HtoWevXYJybCz9ElPFufihWU3F/ymB7UHlxcksuxoU9OmSPtVRJFWexcZGKoY2OqE9oANEXEvu1Q
dlhrQ02ZhGHo6riSs/jYRK6V8PHq+T0elbrgvSNtHku94DY6OVxtLKAN5hutK294UaudZpfa0vZz
N03VfMWjhIpMVYyavMSuH+Q0+TdzbrJ4HSVt/pBp43Dn+M13t4r1Y5ZEpHEXvtxoavAK9lsjkVB9
KYEbetx+TwzjorVt2IQdEhSxmeHKQxCPpivMecIZeqN5nrOoQxNjKUgayYPdaJJHIosDKmt1LRoW
ek2RF499HoYPNgz4lQXbEyugjmSLy+SHOrYPYcYf+Rh+xGiWH0TtDvdi9MdT0ijz5sBPf4Q6WASt
6RwVC0g88dw6qaa/2opFMwEXOHzSEXeWw08qMvdrGHt186jBCe8Z8XBMs79FZJL/REO8+HM3qpuZ
6rUWfUrTKevKGaOd0zZxxUoSH34DpZWvJSzGk+my6LdDUe/8UcVfVp7zbP1f9s5sO27k2rZfBA0E
gAAQr9lnMtlTlKgXDEoqoe97fP2dkSXfklh1pFPn2fawRtkyiUwgEM3ea82lyrZde2n/wCDM8BCZ
2R0UV7lyC9fbIqWjKSbMOw8bKxKehHrUYtt3GVbljdHP9EhH8UkODa4uYaSPOQ3Klew82K2lg0lq
tFL6f2wLIAkNpos+nqCAObbQV0jNKa4aVLeDq06yHWfIPPF0dDuWyCld3KORkYPyZ5n6v/vk3+6T
iYP85T65HN9ski8/8H2TrMx3QnoeO+efdsjKfecS5UUFiqjJi9X9rx2y/U4zBiFl4NPQG+S/dsjY
3cEd6tM+h1PH062pf7NDtt8gDUH0k/lju5YuJBDXbb8pJs151w2FF0OrrvPpykAsihDASh8mW6Zf
0V7hgsNj5oHJkmHInBqkN7adNy9J4rZMtF5r3CHwBjoRVfNwh2MjeE4XXu+rOp6mL1EXJ+GxrG2E
skHB/L8GBQvORQRqG+DjeJ5lN973wPSwz855hjQs8bOvwzDL81D3/nM0ldTBlww3MfAWYc2boqSX
SkX9GBFUchzkkG0Tit0975ySlOpy2/0KYSz7ozDx8oHWxTk4DeCQa+chDYx+2fRDFXzr7CW/RdB4
TVOWhWCmaI6Jyq5fHerKH6YQGT5OXuQ5tl0BagklmLxm8u4qFyDfZprtljc9nLDBNSRyK8qV37zc
MO7LgkTPlTfk4c1gWIT4OhW22bD1BXLu0nbONKBSomeZMEh+HfvodcEBfMjcoN2Co4pexGzD4bL9
3N+3nkTeo3I3e5wF2QfsGI6yJBH4EI9ZuAcB5J8kvNK9WU6VvVny3EWlFwIXJyUq81YzlQPIusLq
4fWn7HI2hVOqr7Mwp0obez2M+dosyjqAMi5I61MfpMk2aQWAf5rk0H7qSV3pQgULNUvZCnGZf+Ow
X2fhHzzs0l5eH0LKBgfY3i2nkMDv1iqm3rB2yCd7rLOxOwnPN9Ylzon7UmWQwYyqyG6xsnsmQNwl
uaXoDXkglN7wMesBYbm90/lX4Es8GHTLjJw9CD3FttMNOjjbY7LNoLfeFhFW9BgRMOUpF1yCM06A
p6kud6cuye1o5UZTeOd31TfyM+Ye6fRSIyIlsfobIGZ8HvAqM5AGztJ9KRq2HQdKqNkzGPLkSL2/
3lLKToiiKNzhtRKKQ8XYDJuyKuQOeSKm3MSu7Z0oFQeviTjG26Vrw+S5NqEfDPeghmNYQmKhILP3
xBA/jLMX3eWWmkX2ladLDQ3aQRNzb6mTRUZ7pqI8l/GN6Xp5cBO2tdrkAl2jcLrhZZQj9dtZWHhR
uEbQohzIlkennUAuFLbATivEUByCAqGxAVBhVfCGrgdleae5w8HR5iTiGPTT0FhQpg3TceUVAo2w
cspta1Y5cnkR7HA+zSvD6+hS0E1ANmDnmywVOFqVuC5N/CMTykGoNIdsNOV5qRD4zmZj4m0p5gMm
R+57D9g8Xw0OIpgCiRRogKI2wWKUs0uYT2+v7SZQuzhZupOVN/k2TtiA2ZMazz2mh81Y53Q0ZN+j
fciX+srF1Hmykj5/mEXhFKu4dOXeTYruwVDt/RLxYqZl8g3+zXtaxCs389OvflM6G/jzMBSADj8Z
vZXdUBJFSFYg8I8nKR4JC2DW8nP2Z6olL9tEpAEgzIrAzGEqGiwEpEOf3tlO8YypJFuHxDysjNI+
JF344LpFBHVQJGskPsU6iU0UZ5w/qcEvbo4pwNV3uxyfaGFFG3OY1dEjl5YUbHfY+1ZiPbikPmyY
ntIthwZ59KSTk06Cg2oVOm1/DWfC3NZTMp3nXC4fbHxt1JqRkkcp+46JKBT0tZ33RI2lv6pGFxOB
ClvmFLYpzJWxDIwvJsxpihxpuNyaZJesQLgld6h9sj8QRPqHkq7zoTcUDCRhqIkTZTjtAmshlrow
8zWhJMT+xWl9g/oFbmaT+1cpijf0AsBcQyBGU0BQAd3EDp+TBiDa3JR7wN6UTBZbp5yFGXfbshNe
VDZh6ktMRBf33B5iuKJTN8EFMYpzDCfqNmn98etg0mcZinThIGKZW9OnfJs4Xr9rWj//yGnEv4s6
+vzrkMf/MfHlzpK9cSPTqbgVA3HZcxaaT0RIZ9/a2elePBE6j149Fff4OsLtLGpzl1UwL4al84+J
6aDWz6hsbCEHZ0y6UYy3xrHLkx+19qvdMqRtux7Pk1VjuBFVC4BIitu2laRUddQz2nycH0ORuz69
aRETgIEq1+Swdm5lFhzMSCZr3DLppiQZcxdk4S2im+QQU5JHgIAaBxSa70HZtUOdfEupBGjEcjIz
JJM5JaOb2MqC91GxjBE9P9l+YvsHFX8xhvhsDWl7AGBXQ6YS0+e861MADNXyZA+2ta6CBJdHBpAk
RBTXvq/p5p+XKBjPEC5Aj2WumTDe6uhBuj3y8HCwdkuZVFCCa45JkNeiD1VdtZAHXVQZbUnRjImp
PrCiT68ReQNPduSgy6C1Pm3H0U6pzzoLFNoee1fT3XcXsgAqMY0ZMGtXb25njjAgCOYLj6AkHSn+
QIdUozq70u1ZiVKNMFguNINCgw16AeIAByi0g0qDD3yNQAg0DAEOHFNwdGEkNBqXEEZzvx8hKIwT
rQ8s/2SzabwCjzLbgDrP7m1dSZJQGPrQqDa1BjP8t478v1FI2dLXran/Gfn04ZU6KxEtZfFjKfn7
j/1HJSXcd3iLpetKH5sxge//v5aM4OOdZ7vICtHL/rVJhhLFkGLfyg+hH9Haqf94leU76dCowFhs
IZ7SjbN/sUnmEj902dBDAZwiUQoLNVJdvNlvisiQDOveaHsXcQPct3URT/09lv/OZf9Wt59+uDHf
a9g/SoHeiLH0xZTiPEARnKjKv4Woh3Jy4PZ3+J/QVr2wX7OeZmaV5zTukAPRza5eQtMjAGVImsP/
4dLQFlCBuZ7LTf25rxwbqUBYKpz7S1hEoRpDQcIZvWnr8ZI/2f6EtLM1Gx0MEeiu6K8vr3/9X81M
fZs9C2Q/XQMq9uxY3lzeon5WqCSz77PcSGMWjKFD5I3QvDqRt8TlKOz6v8nftRgjf78oQ8XRUgBB
9u3P37moCoTylbIoSRTWU2ETU2Tl7kJOi6XUc9VJqMuxTjHoRd+0+wjH8Ve3AiOdGZyp1jUq4n3l
hQQztobm2S3L4rzSicD9FcjBFFecNdCZxYumYLbYi6LNlOHe+XPm+VPS+A+j5uc+x5/3DoilRMQn
UcW8zbz3R0qDkxdZ94L1/Dnt0a5NGZjInd9O4ukSlDKlv03C/fns+P2qgNrgRugGj3rzxGCG0hWU
jbgHMSuekKfEe0ol0Tczmaj+i2V6kE4lbiSgPcjvUR/vfz1i/v5ierR3bEQD9MCBErx5eAM+rrRO
J3HvGu70EOsXZlbEZ4VDLX4jOBL/MFBsoXizfJMLYmH6eaAEs8emyOzFvUP4xwOWBnDUQyxAXAe2
3X7FKu+8UqTRb6fO+6B0xctiJN50l6TQ1v79F7dNh9lS6CPg21FrOUapaqQoGDtqXhLHC7LybHUA
ENnjper/8JLo6gXvJf/2OFH+/N1FlZixYQ/WPZI38lbmiLwaJwTs3ntmeZU3ZKPZmB6ugJQwylGT
ipsc4loIwEqQaac9O1eGO0wPYS05r6Sm5Z+7VNf1O723iAZw/QVqdLJCfLD5JxXBTdv9+pZdYpnf
TC8eKEDiJFgqcFaYP3+JJAuD3p+VuIdyD4KIc3tzuIybC769aUiByvyRKXfmBuY+KPQwXuhHtzNy
uWrO6dUDLKozADSUIxC7E57nN+b08OvP+Q+zoAf/Gm0k6kgHpdXPH9NAFjXQehT3xN9wQy63mUpf
hVM/EE911vxuZOsV9Kcp0DUlo5o11xQgDcXbK+ZdaCVmOrf3Y2WXV7LL5WugJv2HndAoNWHzczpG
OBjEQQCOegD5hjtgVo8xFohqZRdz99Uuge4nJjOAafASxLbDxKnHxOUWtawa7opwYnVuB48MAWHr
PM+YmEvKJzeczsurX99GvsHbr8U34TnbjFyLOtnbZPUF+pZXc964LxklyHvnpdkkeLFvce3PgMzx
BI06MyHpNpY0Mhj6A3aDnYpCYBkZv9tcz8jW1pzVMIrmnbcbltDoDpHbwhiimDLbK4B6wbIx7YVu
oRmNxnuCj0LC6YmJxdREXUSugaVH7ca0TN4MqL/9liUAF0GaZASvcr6574suuvLbHFBe7pc3eAJx
BfhlYyIctDLjI1aO9FaUc/bFTFuSmtkHcKaacV3w+Ybo66zP1QSMRMUGZWaHwkTJ3NY4lOoO4hzl
8ikiTBmyRAvw3It8MGueZ1TP8AqTcWMHngcKsY4A3iYhIg4abvWwymXYAFPgqId4u7P8z7VBDU53
rrr0QMBOR30cS2xztOo5pr2OqwNrM7mNeCGCE0dETJHjQBPBg3Pc3BsjIUerRHaFXNctwDeCuMKq
uvOAbeEbhHAZbPxkVM9h1LPspowRb+555dxyVts6j9jNszVQWw/ELJ+ulPK1RakZrwuf2YYtIBPx
gF32AdQDPzaDto42+KoMRCgBtR4gERnN3JRaPSuziISvMU+96VUnO6Shf02IYn02JsTZu3Auc5rA
VTz5R2zX0Q22pe6Lj72ftr8VmXuQZ81G2ZT4Gstpdg3efqRJ1ctomstHAHrxyRr8aaPT7j/P4HPX
EuHLHi1fsLMI3P2Uq1Z+LDXEvCbT9CsDZfoj7IOE2KQoLDZmz+PhaNwVe5K1wHzQ/oVQH+Ymlaag
mKDPzIYxr3xyupyaxsAk47B6MqQfp1cDKcYpARFFpvInb0B0pRgA2Vx6m9xDCojFfnY8H4OPI1WA
gmclrNHCZ506uN6ojcwGSZqw64SqPiKhc20+bppgaplJlPV3lPnY/NC4fyjTlDtdIOq/MuHs2Mz2
BuEc/uhhI8tGtII59Jr3k9HyxOagY1GYZ1K1Bo/gUjonzBXxzKgkShSVBbnZNb8DaFD1oggIJ71b
6ACJOAGEaJqNvxkV4VSaE8+jRzL6oqkh9xyhaXkts+u8BnLEhxib7Fc7TMt3mNfkK6139TxapKu0
C9ksbu8y8YAuPCP6As/SRJyea95Qf51TMqQfW0s+HCeO8optXfDcAynfpMh8ryDuW0+1KfX/qczU
mbo58zPTWRDgOlZ5SKtHJ56CVuE7AXAV+EZ1ksjiQRvY+UQKvjYWKzWuWeBcqwZp5A1cSaYYvBn+
mYqzOivN87Kky6IeG8yolzmSPZx/DiSLKMCJ5kAAUftVk3v6NWVn8aRLaj0bDj5t3vfoP+wa0SNO
RTYgvYznu/qyF0kzjEW3RZ42hzAcxE2/8EQo0jEbWyMBKYLwQ8tK5oc+5rhh6+hkwLYsz91Efuis
d4+zxb0X+cyX4pXkSmlEemtcMhgS/U9DM1fQSxJ2n2Y6yFc/YxWlAdF+rTJW21qF9UuS5ux+CUeZ
Hy4bhSWti/kEz9x9tXTGSdJmPNqaD0OPPvlKY87jXtC4oItgmDdEsEKnLgPzBqlrWp4ZRjy7S9Bz
UdYsPDhFD+QYTQ9mAqhpXZa1gl6dVi8wJFnN59Qymm1gKXbp7aLjykqqz8e6bfjkAz9DEmk5ztO5
NhqyxC4bHHQeimD1hFS8y+GH+jw3LVEJpVEJR3/tGMQBr7yKwvX1CIznHOUSSgiq1GzPssMHrCAy
LSvfKCheYwoLPmdGxMWLyyskAplMu2Fq9DaIlafbNOO974ztVzhDPKMq8Nnc8V9VKFiAC4emJNxH
jipplMd7MQs2BiZxfi5P+oZ4Bu/I1ymv7MEA5z73MxVdFJ75hgpZcxhHVtxOD09ZkBBkhgkrU+oQ
tbpNBrarDpaY/roaQyM65NTn2KURAEETO6LCuvX519kKJAOYqjL3rEN/9TwNsfeUpH6dbbvajPe2
pRgjtE7la5SP3FMKwnz/yySQZvDOCZjkrmAVVWd3xglUK96wytWXz8fOXyf6rc86Ub0kAmUiiYCk
lbBKHUiA5anGVksAIws592FkC6oIWn82tH1hggX82vgd76uJOX2LEpSMIsgv6tw0LZ/kMhIdBN/t
1RgzBUjBHn0rGrIi2NPWYXunpsAaj36pHxAUFqYmqwzqQ94I9QykfFJAShajBZHUsSmCq8AeyCKr
4nE2E/mKK1s8WYbPGUAlHEOcyRdPo91wk9G00o5nnleEVcaqenHDihe9FuisL9+QlYg9cusyAzU4
/veXA+8yGgDa0bk9IdOwnmKmbnM1cqQlJpX/sUQWAa1L79IWf+Q5XXaMl2UTjAojqsoM+2j7Ed99
kZU6F5ZPpHhvoXklavjhcteaaiBEJhlFtmxoZ/HSu3yLNCZoteo73tciCtU5S/GYmMtsg063F8Rk
yK18SI8h01Gc8nJZDhBGhGxIVGgHWgQyoLyeHqI4cG3A0F59mFGI5Vup+kw+TA0wiHUxOumyNnBJ
vjrwA1Aqx4F6LsCYPmVZ7xzTujTKrVL+mJ1yStc5WtPIqh+FaY0MERI9clAyTGVxcpn7iL0x4CsK
Jnm2IqE+kjtkHdNqYUxcbsCfc5E+uA+JxbygJ1b0Fqw4l7ELRpZlDRBUc5iQenxuWIbuL+MT/2iw
R/rV49WunfTa632GiG/2oGZlOpwikgX87wMiH3P/W+URxLjOm6E5EJSqiJKv5GvoUku5jAowNLwU
KREkNy4Zm3tRgzlOpK42EAkUl1D4C1hNnSyYiTB0GGuvtihCNDKJl1Wsv5Ax5oy+GI/KunFG/m5m
I0QEsbDEjXD4Cgw58SQjtxw3IiPme436hhXGs2x7V1YMmj4pme3tWNxKz1rA0i4MatOgZ7juRibt
ywzopF2ab8rA42aTlamXb8jl6A29kddGL0B0UEOkdliaOiaFMmzgSJOBTN5z0etPm9CrAD9Sz1yX
Av70kNP1gIDEUe1ZTTMbPxnyvfuZQI/VSO8FQpzTTGLVsBdaHgeBugHj1VBEt2ASzPJYMI3eNKaW
UEvSa4nmjSE0bEwRLM1TJ3s2IaGRKjAmJMkXEKv5vp4a75ze8h57f8pvLVt+oWGJH1gl7UFmtbny
UGhfjWmYfAvttlx5Vh3Q1OBIvR7AECAtZHkky5YVaSaogDZJ2Cl2KLP7DJyc+xxXPNBSjsu0N/Cu
7XTSz7AK6xLgKTXsY1xVybXttEIAwZBwPImWOdCxK+Z1VlXFdVDSnFSTTmtzrYnJkE0mkJLW6vzt
NLWdear15H9CPEQhEtgKeyrk0pxgsiI7GqVFFYYqWw/iIxiNxzCxeDxNXvFnrXS2mC2xa1ABHGnC
jCSrNXryrwf2OLne0mExJvQM4TgazNpY9/XIO6MPyljkuDG24lVVUV3gTW/4eAEM2Gfc1OwPnGDk
k06XxSSImLcXGZfpHyV7TFYXValtotdwYQALBk7NCLocDEMzLKoT6R302JuOOa10gc9fUU9r0E+V
6hyj1j+OlRI34STVszC69qu1zP7GtYnE4wzGc9WYYfBpCYtbn4fMVosbW08DVyaZhilSJakOwGXB
3M41sZ94ipjUq0D557zx43wTVJSvRqjWL5eE7xIy9WtT8wp1GYOHZk16Mkq5c0M9M0MDYgXibBcd
LBnFfziDa7ZXsup547DDo+BJa3U2/txhYMomCcY+5mnhOyhYSeM7cmCbukPL+Wbl932zL7u23xFP
agGvbjv5amIMf/J9UV7xjZmVqPNwS7zEYNkAx8FJIndZWNxhdp8iKtZY3T3a1Ei2bqBY6OngsmWW
Zv4N0hhtQVXk5i4kndvf0taxdlw5eoqafno/RaTMRM4cv6/6EPUpbwizM6edZceC2BPm7eZAz2en
Mu4awy1pkC6qQBjc2NPBCqXxpa9s+RV62vJHxq4Sx9rUst1GnbBiX2Vd0TKDa8KmbJ9RXPno8HGb
TR8EGfygukjqbV1ONTTAKb6JvcrfhIkbf8irLnwkHneY1n2ezZu0leZ+9uV8o+yKbpjhpV/KeuY3
SeJnW3bKOBLuSNLmxJqRjy7WXmeiLWvU4L5cygr/VUD9TgGFCIlK1P/c4bnCSt9/Secf+zvizx/6
3t/xxTuCNuloKC1asqhC/ccpoN5JijQOUgTKcogIKYl9dwrY6h3VG2q7lFtwGgodyPq9xWO74Ggp
Wildu3cpXf0rHZTQJcy/qoMYBXBy47GXnEbwlVrWm7Ibzaeo8ZcgPA2CDizKReHdj2Qv7+yx6PYx
bKzTYH4GOIjOu3ZIwiDKRpE8NXSHxsuHvV2Leo/WldiiH27jP1T2pfVzlV1/NL4clTnTci1ekLce
hqkF/pdavnv0SCYtbxXCgFt/cVEkYxmXnN97Ug8hhDvbuAmAl6KuNqqhXecIOIKvPnuI+1ZIv262
1ezl3oelMsKbOapH8PBRK17yKOrcZpsN1bJDHGCws5b4N28RKUOY2DhuZ/gHssCWDdwWilVsJNiz
TbS0vbR5TwZDeCgnA5c259isfvBJvZ83dIYRxyKzVye/6YW2IyTbqVFPtd8z9WwVHYs74qt7IhmI
uh+bOh+oHFtMHP2Y1J9zfGiEbdmwuwYH3ssaJzXSID9lmtsNARScUwdkKgUcPuPGSnrbuSf8iNSf
cNwVTfBMLKmxb+KlOUHTEfu+t9svsRk1tyqX08ZN2isRlqeqdNsnj47enWAXsvfavrvC4TucJmMw
NrG34EnI0LTf1I49n4sw2hmwCdjj9qJ8MBz1YtpJuzKY4Eqwvln0ERsm8Eizl+O1gQb+fumB5+Nu
m9vtGA/TOfSWR7MPs9tm7uloMZsSjD66Itz5qeF8hlQHzLSK2tVEh3RZ97YZuw+mn1YPQ1zYgNL8
/E4Oi4d73CZ//hqZRWu/T0JqghNmeABE9RbhjQVYLhufZtOcMK/axXFyK8kcnBe7CkBwuhaNCwwF
SZV2XYrDZAfVFioLVCYODVuggsSkL924Bj7u3nPX6yvOHc0ugaRwCmm8npRw/RPLTxZugsLMPuJu
bjmMIMSpR5oWwEAN5F9tvNzYhTWd7cH0voZe5O6coKu3eEFAM1hDt87moeGUVtJN5b47u6XGubiq
0ip6TRn2HJqaad0x0qDvheOD6Q3jDaZYqJdj228zujFI5SPOncZScAyDG7oUnY0tPIdjaC7WKmzi
iCENUjnYjUgm5vVSO+5HyS9ZG1NmrAKfIAupyPWwQriyeTLPf8DzC66pcTgbf2Ir4lQOxeIORdVL
S+m1WQeIu4/W4FIHLEebTJKl84p5P5RUUFaebCH3WnXuWXg9oK1RT1LzJguzcFkhPDae5NQi33eM
rDuqqRFXqpKl3E7cx+PgUTBY5SD1zlRjiyswYNw9jue0XAatzRtAzc2WTEg7D5wvpKqMLhm9Y/O0
jFVxVhmnZBzndXotcTphmVXB2mKTw9tF6ddZhZkTDHsOUnaGw4OIY481VEI7Kt1j2jXvVTQun71h
mbbB2DpHRc7qCoEemsdKGOUNM+H4MkSIB1fwG2aTGh/guk0aN2TnhGMB0qtsG+9TEXiq38i6AXJU
CuEPN7hnaEoK1CfA6nwvWYkBfN6ZwiS1ZDUPw7EM3VJuEM6gvUyQ4t1KJIgNpbTQusUYM967zSAQ
uxTspRFsttkt2IRqj70f5iOiltJAJyQg9VZosG5cpoOrPFIZpwog2s+UU+uHuAcpDm3Osq+xd1Pw
JU+x5TSLkyTWnhKvtIxsI/rY2Zjac+IyRtW20U6UYZHN9WhFEayoMX3P8aN48rV3JZz7fJNXIyqi
i7VFtmn6JQnxSaIt5OyAZatx76hLU8wnNBp7zFTjlLFsbZrxLgaasGrcZudoX02z2PVpzsX4EvoR
birtvyHHFmIDlhxqGUazCrVPx7xYdjrt3onQAuy8cWgepV1i7gmEG90LaVkfyiGPHzzAtuLQNm14
5wBxI+Jt7uCvAtJsP5VYhqGVE7ko9412FQXaXxTVqgZgLabhusPZRdVbjDKCxO4jRU9RBgFf0W4l
ObRcjmMlGz8Lf4EyonFXe277Cd4slwiVuZwd5uZdMsN7blJr2tYjLinmhukIjjX4yAFZ8AeDjnme
lzzFMwAJsNSuCR2BrC72q0Q7scTFlOXNljZotXi1MEWg70El0F91gAoujw2zeXSVm42BDNHmSw7C
27aR+yWxsReMvkOdu57sZ1w31TGpPO9O2ZHgqvkXNtbYyLCl2reTUZ2TgKl/kdk5nP0AZxlkFQ+w
uysNgkxFbkB0Bv1aVU5yw4aezC0SLviBZbJu8fxjihq1wU1qq5tl9Rak3plybMMfsW8anxJtkGss
e7pyZE0JsaWh/EJFfvgyaFNdaktv0+QlzDj2JVQLMd8xSiU1qosnz7n482Zt1WtL8HYrltPmyva1
3U/aVB7XYEE9Zws/bnY22ICUvZsbagqbCWvQs5t0XbGttXHQuXgI54ufMITvEUBm1z7D7uI59CNv
fKVUpw1BF1dirw2KsbYqsoXjcUWvhpMMtwZm5IfZdB/TKZD75OJ1tJ0GW1SBWf8a0jduSAQYcEBh
5eHMi8pPs7ZNdj0GShyFPC/CoPFVGiSCfbJlnfM7sV1aHNW2CH9x93jalunXrTi3TGe8Rdq2GV4c
nOy7cHNmfodIjQy39BWBzUtrCJKWaTXiwEtUdUrwoHmIfn0glTZuyAhYf0BoqwFy/WGMzO6mTJL5
3nFFjIVrMCF1toKOCychg1pX+xCqkcVa+vI6kiU6jpJX7BxbrpAbLCEYQUakImQZ5w5+LR0yHSBs
/TIihvjsq7oaiKQx1AkzyKg3mNIiQIPiC6rEpXNWzdgs0Nhcr6Q10rtnmvkLANo4gy83GYtXQ6dN
BlJuqGGt6NSGybopYP+v2Z40H6zEm437wQbnuu9Z9JEqlcu4MhkDwRZ+vntCLsRKQChZUR/Smvu5
mcYgClhaHfZfZWb7j9MknE1ZeyDSHWoatG45gq0iDl17v3Sz5LqJ5nRaM7WTxlP403MDBeoB85/3
qSYRdV9egtdSiENf6McZJx+2RLGntI5g39DdKxhOC0sG/ZZ+H+eVuAMgE+UnsBTqNuy96psqTCde
c4YDO+8n5MYVJAKvWrsnq3nCqWh3V64/WwjT/3us+98I94SyfPuH88jfDODnsgco89YC/udP/edc
57/DToEaCq/KxY+CCuf7yU4570x6iegLfFdc1Ht/nezsd5xkLBNpHf4XIiNQNH0/2Vn8QsVxk0KV
BQ7LVv9KvGe/OdkJwQuOu0VIbTb/u3glnpuxB/jfHEmFgreZJIZ4MKN6Ia02rnZlnfgdHALwFq3h
BU+wrhpCtIvgZDRxcGpZ/7G+wHcpTbfYk1086DUF5rTPfv3Jr8AAelEl8eqZnVoL3Ge3ogCGlGhY
0BSF2bMDu4ueD9AVxnqAht6Jpg2p8MOmqVHji9AkpqnLCZViHnIf+6L/HSzpZ0mJ5A5ofhyALQs9
BFVN/fc/wHoSNmscVIGlsNWc7jCaqD17FpQNXae/F5/7hyHyT0fWn8/Sl+uhJkHFgkfJQ5j18/Us
A39JmKbVcTQaW/MSP2vpvIZXfRfc/i9lb5dvRolUeBDTyKWx7DffbEGWuLC6Z3iUOPtZTN/sJKWx
9wFiPA5W5uznKAl+o9D5WS/z50VRbVAvQAkFukz//Y+307Tw1bL7PPYu8+HK0DbGFm+V3PSI4ebV
v76ZSP85TGlCIEK7NzczpPERF6SLHEnqkOl10eTLbnJp0tz2mXr69bUukTs/VEH0k1MebyvGf+Sn
f1O60vjIojw142MdTRk+jYiz/Kauc426FXiI5mi67TnOn0eqc4clI6NvG7dEUPz6c/z9DmvClIdW
i4oQpKM3jzUTFEfznh1jDQeWhbad240bBsGTcitswr++2M/SSf04pcl/KK8i6nOct5WfhoOyjbQ2
OVZiWe5Lv2mhmvIGV3jmo+PcxnguvIKU+99c95++pOcKhMWuS0nMfCOqo8kwkklUJSSJ1AObcp7m
aPdIGIq4T/7dtRwEBFhydB2NxyuA7f08ZFF2jGKIyCKJOc9j4UVStKrMZr4K59F+/+v7+Wa+vVxL
AgdDw+aZtCHfPLwk7zijsHc7LvMyikvT6JTF9iA2v77O27KY/k7YXH2lwYkMV+vn79S7WdtQkY4B
4cghYTfDeWLlzAUWisGWj1FMg2w1gQdAgUEBKUDDFUbXv/4Mb8aO/q4Yv5johIuBExHXz5+Bw1ka
17LjMwD554BMIoYmYYfXAZFCpzL0Oc669vw7Laq+hT+8pvqyyNr54rQsWEPfStsGYofLJfDiY+QH
9ge4ufnJtZ35piK8b9/YVUFb3ijJvUHIEHpraF3zcBzdYvqKL7IG44mF8ZQGBG2FppGf0PXxx5IY
97++O28kl1J/TsmDUdR9FTJ9983tSSWIb1SMxgEEm/t5ntGLrYc645gVEJPlHgqDI9gK2ZDnsQsf
02tzsGbabMTAH/u0dK5Up4IjpBD7Rhlu6+3cISqTTRkpb/iNlPjvo1brekk2o9bKWfHtRzUVuGJE
S/ExV+acwoHxp5SzS9ttf31P3rz13BLfZI5hcoMwoQF6P4+Y2LC4KUYbH8sR8p9CnYBlNS2lTsKS
j7++1tvp/HIxjyyWCx8M6e6b+z/7rWyROjCdl026Cf1g2OAs6tfwKVKMXhq1N43zlUA6/gKfOtxz
pOl+c2OFeZFh/zxcfRugCLpDNgV8nDffOWsqaPO1FRy8fmzmo5dZTKadmuyK9KpquTds1/wsNTQx
jnvNu6qiJOSfU7rp9J/kVQvt8aT6fr7DCQE2sK2TqqHH2fVoDsgWuM6iFucwhLmHJbODbwMgh2d/
zpZrlLoT7ty6cbUNjByT3JdXA23jatXmo/Ug+9R9JJDBPKBjEeeogDq4MavYeDK8cbmfw8DuVxkF
p9u8MbvXLJjNz4vBNq41EJSu1FQE3xDVyepU5DVmuAKxzgGQjEPeMKccaIxeo/cIZeqYKwRuqIJU
IL4QZGa/H3EW12Qskfu2bmGMfctIqBg3OUls0bb1k+gafkp+chBYbEQzxJ/7iMm7bEP5jcqybyHG
ZNvIccz0w/VIo7TfmZHr7EfHZDNUeBP6ZK+3trTZvBe/Hhv/Ab8i4423P0x3aam4PNAP4963WuZO
s+29lwXKxWZKVXjt6Z9tOeiCDpI2BPt4BA/nxZnxRBTvfM06kz3X9TzeXm5v4EJptYrIvK/sOoKl
tnhZdIQH5tony8wjMhhUTlIqpFoqzZfZqhfzVdOR8rz2xWR8IhWIEVmaE3yyLBPLAWEN925G1ghT
zzQjVBOx86H/f+ydyXLkSJqk32XuGMG+HObiDvhK504GIy4QkkFiXwwwbPb0/cEruzqzqqdaus8t
UodKSaavcJjZr6qfdnqpbU36vu+twvTWgCCPM9G2enElYBBQG9lHpwdTvYm7bkn2AUQ3tcEU7jxB
pLFe/HrssOabfLYVCNMPmlLMnUFg9J0xE3I4PxoQkHFWqQdaWGayaUWHaD6K+Q6/4piGnm1kv0pX
cmuC+vBqUFxRRtZ6HVaUR59oEJiwvqe4EkI1Y/elwatRu3osuZa8Siq6Bhfw7jFHrwW04gg11dEQ
jlTFPmdIV05pzhtgCpzTEgvWnL5riCXtOy5YHa3F5+p1VrBhFxOPPwwpJwaAF9qzS3h3hRfZyyXR
yvxU+GUUKAZ1c2fPdyRQBJ0kTPuTSTWRwCW3XbSmAxSXZkfd7+oz4om9Jb2dha7Z6xfDqtVpwFp2
IHoSPyfSi6hqgj/k1sVl4dm2cewAR1fevsjwI2MMmFdzrPXTB6m0ae1qr1Mfigw0WKGuzYqhI2Vb
+Mm6XTDjTKaloyy2fKrmK10tdwSAllNuBLs0JVlNNr45odehtmiQcigQD7Ad8rbKwu+2aVGUtPZI
IKI97VTSsX92aE4XGEd33Sx9CpWsORwXGuhYcKydI7IXN3araOlb81ximNEHOmBbWU97iij1Lar7
GjdHTw9aeieyIH3s0+UjaE08UNi9cq2yQnymqAzMnI60A76JlSKyGa22xIrts6oNrfmrsuyTsvy1
YS67Td0MqontPo9jfKb6LnmToCMjJPf5lJYVN2B73SNV5nLrZpZ1AVYjHoys7E/a6BTU4bk3hScW
v4VAmXvwkdabSNJ/ETJvD4vR5Fis4jGmuDax8pPR2I2xibXEuxmckhfUlLalM+811YujbItGl5Ki
YjmawVkahrhjo2TT6+auwpkH3BHAZ/LCyHJ6WjB11ozyWz/BRqWWS+EpK4orOnAxA/m/8yrrjnPp
zkeGxRVPyi760iX6o48L99GbliWy1DBE6/pDMLpp6V3MWlHd95KhoMcvjRoEBDRzYxb0HVCYcEgK
mobqonb7rat7GbeiGj+vHbMieEngHdqco8/A9UeDwVLvAqUz65pGRrpda1Z3vS5fvVKJ0EBoW1sQ
/XybwDjLQwkFNN+haRLJbvtiV+eFc68Pc7+jcjD5IWnyPVvDHMosnk75NADdp+Ag+GUBUaU6nAbP
bDtynzwSiUtP5IEBPZkT3eJqrLgwc/YOHBFK7aFcOi+qlu6tBpe0IzMw/hzs2v+W9kyq3q0N89ms
HO/HPNGZu9edtdZsmMAbNAP7sXoWh1ap4HbWhLsGDJet1TTtVpPCO3CCDkA1GyYFRSTRvlrT96N2
yhcYxtbFq2z9EsTdhBc1oKrFCWq2MLUHbKkMHspYAC2Ordji8J+nNmOKznjWMo3pgyyDE18q0CoH
MgaLMHwGLN3256z0/sEDbHacRd0TSKC+yMfGF5O8xwEdJ85+8rRy5xLJjVAy7BciJLRXy96CAmXk
xzgX5oqhzUKronNojI396Dhc2EF9cRkfbOMqMO8TUUIbx8Bys1aEbbpWQfB2hBGSwME0oqt2V+Lw
fR8kb4kbjdiOPSLfFodnh00udvx9OtYmSLcJaSjp4+S11mfrdtD95k5XMdv+wGowmkHtrKOloL4P
f8xY7jEzej+dwmWI04jkTK7bb8I4tsvjogXLl+Q4fiOtaXiQtobhHvwskjp6Nms6RXr4FpvRueXE
3u4x1ngcAIzmVBoLLE8ccJcpr8r71nXkHebt+WCJPoXuHPh0yaruOPm1tsFoQIWhmONLPtT+3k7G
6qOoUU+iog3EDxviyM518+KbOEcW4+9GkoX2xCwpL7tXr29/VTx01IkG+SBwlImIEKvxXUeSAFam
9doxoT+mYHHV5VaktRPaObA7I17wFDWo8c6QRUVlfk5a0IbZ0MZQPgKLnrYkWS7Id82HZ9TjSc05
akfAGsgAVu0XB64Dwpu8N/Sx/8i7gns24M4Kd1LQYR7bjrYnCudF6kPt9Z8wcHx7o9sUGn2nGqAz
mZHN4Ict8btZUvsWblpfZqc1b7PJGV60JB4/7C7zfyZD0NWblahXhrOufAbfDowYDw56XdUHzbWX
E3prkESVO8I5J3+vF5UINX+EA5iLVbmcCmPLLgrDg7l4ocQzvLVw9YFRoeSMVyXng13n+sWeshLQ
xcSagZS1VNsSjLbL7rJJgZ/mYj4Y8YoywUw3hNI2qTrMaBB68q3cXLYwsSCzBDPLiMF0iOuSqfyW
MljtOYNZuguKhu+NRWFv6a08tSobPlvORqs6Uoa1VvEp4ET7FRNCLdeJkn5JvdascSB284EW5/h1
cUzrXTNbDerqMN3EPlQup6b1xGh42NmegxejzsYNxZLdr7i1M7aTRD9Q4F/YGMeRpDwPFIR4dK3X
BM2WMkFur9TMcFFVrzpOqg31fI/eCLg292gX1j2f8lWa+LoaHgCwjGozszkJPY+ON6Omq9bnjE07
kd1sgzn7KEozpZ2OczJWcdmwVCYHmC/mbnCnLwmtbc9ZnjpYRINdAfpoW1TuyewrZ2tko0HgaNj5
SZBsQTFooRdzORMjNc6LQ9eLMqDk8MBpM/h7cxHFpqoWGuxkNj8Jl7J3c/CTS16P31qLzCAUZTvu
SGULXk09ogh9PmXdUh4CnfGAOY8QY9pu2Lep1D8KCTSDMz6rDhshCm0bG0xnJnYY0WGyyDm/IRe9
L9yE3Twbri2Hagr56ByYsCXRRTG7B6cDtKxXtF/1lEaWg09Ci63g/WxQXCRxN+582X/JDidzS9XL
3nCzlYcZ/OoWrdqRmnApOGZ2oBA+QDk+DJb2nrn2rgHJzz4luCV3dao08XOq1N0AzRpcwguNAhdu
uQyMyISd3U595yJ5NYLg0TPrfctuelvn5XugZ9NeFQwpPRl8MAzrt3QUD2GgGc5LU2Yk+hrzYw4M
Nla0dFB6ax5Lt5NhYOq7fGhxIHgTvA/3k0wnTveKqfbG0TgRJNMw/FCW+pzH7OhiKUf7LelEWoIl
+aG3PW6HrvOLE/4dAkCkELIms/aGikaRvc3j3B8Gmd444kX3xwFjEEmNtM+ePCtJD94UFLDIx+FN
MzvMrxNGq5EzzA2OSe2Aq2D9mS861sHMe4OMXCMoCdcHRA3TPBMu49EJU+kWR2M67xsAJ5GOR2EF
JmN5lKOjdbu0IqBsusFv3UU9O2ltyUAHs2rv63tzNCfrjPrd9zkkOKI4pdmtj2eKIn8HDOVODC7w
ih0TUCUB8nuB/MtU0ybFpeelsTP6BBxRwX7oQMu3p90SHfeysKe/kcrEgKGp208cOQt6IbvBjH/6
SRF/9zGu8A3PisTg4IHo2IpwkKKopOFYlHDZD2HD7YU506ppLM0Q/xwSDgixJjhjUAkJ51ABs2eN
e/VFvFw02+GUnHlaJBfh6re55mRjJFeKcjV43JamPsfgb6ynEyObx69c0ZiRu4txQ8ep2lFeCNi+
AGCdVBpD7sT2jEejd2Tk0jC2lvNijCMz4zoXmY7rkTeQzUJZZdv/EPXI1oGoPKWMBox29vY8tObW
GohODujIs1jsPIPch45C/At7vxlmHdu/jZ2297SSbQuoRpi9kTsVS/7RLHoW0t6KT1bqMBToOeT7
g8eMYFVqrs83trYWLThHjsQO0GyKEkAWca+3658ElHU+6i7H/muDBpF6dTBByb/3leQMNncmUwLM
0Xf0hQMW5bCJ1qNq9yko+DCzDmalnkqxuw6K23JGRpkp4h0K5sYlZnydNrA02GsBL5HYYnFyFTk+
t3L6HxSO8QaynEfkPqJw5ZFVd7LSeKsGnW+9LnRe8zR3x86p5/tiZr+rtBQkeTHQeNIui9zOGGiP
dsUsvHU49okxbYkXLrnYs1VbDfRD6XXhWMRTsckUUxGGl9wMKKJDX4dq2dijI45FTEad6x+2PQmq
pH1n+Edyt8iZKPrqHHRYzsGWBvQBsHZA8aT2utnJYprsm5LSjFsHQwj9ywqFTDkMr+jWO12vOw1m
/m7M+QYsJemX6Ur1kJKT4Zg0rwRwEqLxt4Z4vFYA2eqhHNbPpKStGYuoeuC7mm8bYhMnlyHl1jZa
dTEJQeybdRTXDwD5vSUGtVVS89E0mdq5NleAtNegXTCuD1jm7lNC/igKUmztLTj1UK7W4rn29Dfg
9mqHA6E7evX6bxvJp2W4MxcsTYrLZeSBIgxegROKSdPfUrqd8pD0AxXPPdd9qrG9hoUOjf46eDJA
vH0rEufnMaePxVI8aD5rzTujxNqiLNccX6Q5GzeBMcWnMY2b9zil52bB69aSyuInbFsD2uQk41Pc
Gs174fWYwsSsWXCpx1LHNVDGxiOHA95hjUV0gIaW0ETt413YE3wybzi3dD9oXOIPKr1cWwr5mMhe
m49TISELrz9Ysy/S35WqWgKatKKylPfjqZRLfJSMXKvN4Gv9u1oAPulM5KAKYEPsiJNy8/0YnJ7y
WSPj6CHbT1p8SSwi5u37sSPqK/l2pIz5sc/8AuNhobi9qoO97GiLS3CBXyxG4Je2oqihIx3nYM9X
xrmEtH1XW258cso18SI5+Thhze1wr1sOww9kUT901qtgahnNOa3DSMGxbTonfMx9mykYuEpw1H+Q
36WYw/W1Bo9IG+y9pnPisOF0igOQ+2Ng80lBK9WeFQeCby9uecOBXK/BTl+48sDQnzCZrWEeCKEH
jWBP6Pkexz7fTccvalcth6CSMb/1TTb/mkd/JfSzIe8YpbZJlLKtYGWkwuXG6Mf6Np3k8Jzpk/+7
He34O2tm3MMOIVw4+6xMdjaJ3eJ4CzEaEGzHMRDxz9xduzz6DjZa6DUMuEOyB80fxS3/61//L/zr
WKh1BKL/v3/9AgJ8/V/bZn+2sP/x3/2H1QHxDL85IjroDVSY/7A6GMA8VwaRycT/393r/N9/d6uD
AEXLZPNlMtNw4Yf8d4BEKBL/pAA5yHmwT1z86vbfRu5/0qAzD9mJ9GVxxEHELTFhndbMnuAPv3B+
NZJFQ1IjxJzCkOR0DbGw9cGdWt8wIlpeVDxAzWuSnlI2qjFXkK2xYgGLNfBLrroI2RCR4WkpTwP5
k2eDOscZuRH6DVszAumlLoHHMJJXySRzYRNc3I5pPX55OSSarci4zXapxc84Bz76KDT6KLuc6aA/
kS5UHq+3paqNzhg7PjFq4gaAPFXf8DL5FXBna9+tgJUEl0gR1gMJRmKsOaWdqU0v8oEgXTJ0T2S9
BmxGWGRpH2Ig5/0eEytxd1Pg0VCsj3GSRdWQzOx9YbA4P1M9ALC4CahOTs+NtArfAg8u2ulewFVO
GTP5U3KLCzr1d02xGMkjA1d3xz21wjmbYWGiEbMfpR6yKlvOEdM9f5kY6FFvc1e0rPMMSzfkzmhr
dqm0YUCKls34fvIZCW6NAqM3fXWVS6TH3Yg6+ai4596N3tJgIIE2wl1lAd9uJMJ/g1gsNZotJ/Bq
zAX2g6tCyT9tGn3sPp1cjLce1b8wxfXEOsDoN+hSNptwiuPxrSsfSE+Ue/iKzHEx8O39YNd2I0Ox
sXTFuaPZVdgCREQK8duRnJM2yCnNVluC+GF0l/mFQtLiTV8tDh4KyNZyhoaze+F8afWcPxJVmjci
mEXI+ZyJbW1kR0le42eO/3UzpWmDfb6rjxnTsZMdlwfTMEp6avLiYZxlzdGWMSU3VUFv1wTOucGj
Hix48UlLsj0O+g+nMeLHqki9kPAeXQYJw1t9ktWZSWUf9UyXt6nKSlqN2V0I2AV7ctnBp5vApqPY
u8vvyT+Ld7LujkGR66LfBotPwYEESnOqUwiOGE1rHahNS5OAEOrVMsvnXGtBk5PMTYizFp+rve/V
9flR2ZNlQ/CLSZ1RUb5xBXm+zpq+4pjxlJoLIwowJ1CcmCbyvVMMjBWBNCOd7E3RTufRTp27sujL
nTUqohH4GZpDl9jFscEhQPLPM37CfvFvDa+GZmdO7ALyojyiSAVbMn79cw/49c6aHFirVmWheCzz
bYkz81ABiXhoW8KAw9jmb6JO8598o+V+ngfrPDSqPMC/a28LZZefbSJdWLwEXjkSW+oe+XqknFqQ
ACQTTjFd63uPSy4Z52ga7Qsa2ayLv3TWAwNXF5/1qkGUM/VKGMCz7FS7iXU3+EN/Q9dF9gNj+zxi
r5z0S1uMGUeCQjzTazM90W0Ga4OpZERzY/CzsZf8tRtdeZZOw25tHrz8hF9RocVUKSEHHem3VTPe
KKUnoZ4H/o7zoPMNL1vs8YwsP+bcRNUMmMsWbXWUTnwhpViH8QDLZAKkGRl1cjSDlhmCvmzB2RAr
sIffQz0RKyjq8rAW021qXNugG/qRtEjt7eB7zMg2rvhoY2c460x7CecxMnNrHOh5Q314WvjLoekG
6yFepuUNd5n6dGJjfOADie+YdXMq9haDOdgESKOXkgH/nB+m0s73DOeo6KuGpnihTqrc87Xza9HY
EARe0f62NFfulV9h451j3Ypmd7YRPTp5D0K2Nrdjtbjb3MTwi7ZrfiszJbKBPXbgUqaQOiAA2s7F
eEnj6p4obnBrNmbyxqwYbBFRhN1sLdq40ZdMv7hZwcyYne2thv7wAEsG24kB7eiGDsZyH5T0h4kB
b6jBD/UEWMIOFZiLCjuBpHy4MBLSM1RDJ767HmCt+jIIuQk8i1tNXdYAn5z8ZArbeHKXyjG3utTQ
soS7fKY5ZxzetM8Ed+jz/IC/R3wUENNnPWdcgPwYxaIxf+VwR48lgYC9wLj6bHQ5JlxPeremXGbG
ZELhEgec/9LXzEhmx1u3va323jYDVVOGMT2WhIIp6mp6j87MafmN3pUvjMaFc6hrZzphSx33cW+M
t6PsECpLs975mRCvE6Pq+3kddSL5qb2VzekDKxuZ/XUu6sva+16yQpYbF+gvEcvk91TMeWRnKgDh
2e6mxh/OC9mtEIOc3GrNOokN1qGsbxTMZ/W+hCpc+QYWfyYNsFKVxgAmtQUAYoa81Hw2R/86+XXW
IXBtGxDhg1H88ClrcCO7SaoPK0n8fb2OkAFq++dxHSsD5O+OKZNmtsfMEqkrYz0picDfckgK7nIm
GpdinVMPft+cCNfLSyxBJOR24dxONMZtNOpVftBWC9vgOvTurwPwfp2Ft0nv32BiXr50uiGHTTBk
LNfBOkAH9KxRDeu4PwXc4/18nbQ316k7N+3WxRrPMF6uY3mvqK3bTI9rbku0daFSMnbJ11G+d53q
D9cJP0c4sa2gQG/nxvPfi1UK0DPr3R76hmxV7Tz5q2KA19C6mWRgcxtczPtFKMYkcQ2HA61BlJax
VxLmDHzvEB6DeRl8mR8Tk1rOLq2b+yYxrRdv1TDmVc0QonH22lXioKIoIvNEHUaRMQhocCsAVEAT
cRL7U6YdQgkhAmji0xg8GQ4zPgInJhI82opzlVkqTrj3xVV8MeErPJSrIoNQ3dAXYd34V7nGXZUb
oRscYd35FEBaioxME1/pQFvFRltQfchLeQfAVe22XzWhOl76+1aV7f1aJnPI6dchvkWJO4lrbTtd
paXY6Lwf7AXM55l6n2UzAJH79itt+FmtylRctG8IcJhu8uCBgFWf8/50ejPYp/QH8ypw5TJPT9Oq
erlXAcyz6fFi0RbqM2u7Smz6VS0zkc0c8t/npfATLk18D9WqrsWrzsaJsToPV/Ft8jsvD62rKAcq
b7i1kkEg1XeoNV11N15lvHhV9FjvanozUflKSYOmlhnewaQI8+46JXKuwuBqBtpqOXKhQDccMHfh
rS3QEj2DTNzRKRMaZZC776er7oj4jQbp6Q3b17FfIoC/06PbEZmbFBx5V1/qO5rkJ34nFtMVhgfe
bza+aWTbhUkDE7cV3zPZTGOPQRSVqz46Enx70YumfLFN9oA2s36bdggh7tpCBmdVuOxWEic+Qpgi
NsIRFSG2aFjBNv7adziMnQrnVbTN5ZrYYgSeDWwxg+ZAfzcKr/WH3lvIBVYVTB8QQCOSMNJ2x5E5
FUAPkbttuyMWLTojJCpOxVsiEJbrSUUJG/835frnHPU5WWXoAT26zhyDd2mfqsIzflHgZ26Yi5db
EbsBW7LKfTNWcXvRPAY2U2qFK/kU5UK94/3/YIj44K/iOKMVd62iS5l3Z/q2WUV03dLsbYGuPq8C
O1MtSB158sLXAilkleGDnkSYVbK50cqMkqOMXAiqvbHK9/Mq5OMZLsNiFffbVeaH3xRsymppOZVj
Amg8uz4lqzGgHvwdnKzlxCTjLl3NA9bVR+CvlgJs2t3O8LAZqNVwEK/WA7WaEBrcCN5qS1CrQWHR
zHnPxKrdEkbbB6uNYV4NDe1qbai5/N613osw9cbPFeOrQ6vFy8lZTRF0IWXhuBol1GqZ0CDfwnVA
LFl6qbbt1VVhE85ltpTc1qvnAnzWcufovDm6DaJMyYpzQgty323hJ//p1PqfeK9XL9VfvVZEqy3o
ejaWOp/z4V/9ZWlsLyV9wNkxrwAkbTRoCqcO6YxYymp1svVafLbspQAoD3rxX1gy/9nc5pq4IE2c
dDgzjX/kgaqs7txFtdnRmJvuU+VdfUOAJb3zi6B4/Nfv85/9epxn0JuN9fTre//oac9ElruUJvJU
LWxuMjRMkzf1kjRf//p5DI70//iBWjZmSw79mAPxmv71Ay2aBVBJ4SVH9NFll/rdChGbzaisM3kv
uqIIbkZ4lZCl7OodCBcn6kklJOTidD1cx9Ayon/9kv75K/boO7YNj+bsq5Hwr68IewLV3ZwyjnDN
1UWvumVv5RMnaLukWyDUk7T7pFiO75ke3dP1uf93fvRfzI9w+a5M3X8xP3rPai4tKAiZXI6//9//
+eO/+GNy5MK2tlzHhmGNv5T5JdfzHyEZz6AoEf0BkAEMYi7lv8+PbO//2lzbCDxUs/gWP6u/z5Ns
4jMOaH+dGEKAoZT4zP8YcA1hwPMwXPA4eJmhH7jrj+1P06SFq82Sy5pAiSNwi85ygcL+p0/jP7kv
8S7+8jPyyWgwwYSjvSYnSOL89SmwIK/iYqAOY2xtCuWztanpC+Uj/ftn/j94lvVV/OmNUCsxz6C+
6Iatf/Xar2b+ks5/L9zCZ/XXN/IPN1gva2ysHzzFoB48/WHJQqE+/vW7ANj8j/M98C7EPTAJm1wZ
hvGPxN2+1OhOHIH9OVrdfTbEB6aIgbIZoYuqgxNTHkkLH9P3ckDi6fVhN/fWHFFhYew5yU179mjd
q5kqC9KQYn/XSe/BdKrRCdEyp5ugczPU5U4PLTmPO4M29ScylOsMrBryZ3ZzM3lDLz/37og9s8Fs
4rcsX35PbaQxHoa823Ke5KCNIOKGhealFwhGC8WDQ7Nxs65BkB6Qk/TSO+vQKvAXUzeySZ0lvehC
c5n/Q2VVOrsLJnO0tCXVMNPLJ8sQZMJwMwSVeqFquAwp0TXhtIpPlxJYvOoV23JNjGHvqWpvm/0N
mzT5MteL/TDFgwF4ySujBrIRMhmdFOVg2Lu+gHrqza1x8XGIRLllz5RUz+Oj5bEY2wgKN57Kl6hR
vskEZ+mNS0xj6KHBXLJNmiF9iPNx+gwknXhMbwa8AvFMJ9IIWULL1NdUu/Fb2pIECunLVi+Y2x0r
nJTx1XWzVm6d3pbfmrDndAvpUL4GZuanxHik/TCOOg+0fsCkgC4NNg+5wddLS+biuMTKY3lDN5Al
yZLTHxpTXwD3tadZjt5EjwRrrt3mif0le1Kt0yKH37maX2xlfgXUITFRosPDHrTsTXI8PeoLxkEO
PsLYw137WhXVYJNOQh1yASkixxw+Izsr+TroPF418zry2StOVeD0rwC2vS1gKO9c+UOKojPFkeV0
wDVItNL7YXKwqq0xDLq225HK1/fgEBSmIsZp2yBe4sifYeRtVeknJ8CJ5gExnicwlbsVIpd7mGnF
IXfy8alo1PAk6bDAqxD0XBiU2HF+Ih+sg3w7EYugP45DdQQU0L7zAz5OiLdGHFZ4AUOTe+etnII8
P+bYfCkbFxSOzJTvxduhQ00Dp5Bg7s70p7yGkr6hndC5AwuV79Mk0feG3cUfMeRtGppMLb41pwCP
IpNIb1iz8gOH1di+Y75rhkvCQIZKK/u0tJ2AGonWZlRqPLpB697HmqXtiXZbjG+q5AZq32tcCfQ1
svcEmJ1Rx72LgeUoOkYJwzBTQlJkafwhcbDDAZkAh1naANAOO/G3DWHxG3uU3PbU9J075IaPNNCN
iLOUTTWo7+uR1kMki5tg/TxiSl9CKOy/S7y++bYf5zKCuqsfjN5YDhX9uzdAm+xntGcVxYvP9A8m
rbH3GcLuHcASb74Zj6AcnPRBr4R+GGkjcUN7mJGFvWzE6IdL7tMoaFwS1VDdDtY8vXcWo6B6SII7
YA/WMyIyE2SAGIz4hOGcJzNZ7q0RASBpO/8+z7r6HU7y9NAtK74xT+XtzJToxpiRY3sROOeiRcU3
hDNu6e9wn1owBKEkXHRAoaWBHuGHJxDGevMqzVg+dEC26g1dnYW3YVTihORHGpgxk/5tZ66sNmnZ
pE+iG/PfjnL7gzFyEyq0CrBeTJR7pkx41wIy3csGqmPYtxz/WVUI0+u2YM7hwjxIG5E+KxTDZJOM
JOX50aTMUAIP2AbmqROvNnk2adE+LcUiznhPIbw5cSa2uVvr1B5WeXBk9+7syJy7OMqT4Oj0ARo7
WnTU6iu7Ji2oYK9di2sClxk2iUCXkb503fFvroRU+MuOCLcWefFK7zT1MtiOVIaDgmnUvDFR2e/r
shMfk5CS29hYPJSNjWEyZxwKRVr8yrJARQ046APthIg3OpKLSWrpfNXcpyYrfaClqKt90RgfIE4w
rJdov98c5crXpadDktAZholVojdr16F+DG2d1FGFmcnxVhcFidjeZ940+uylI67ha6Mv83QjWZ29
61NyDEOewsUzbofFRDSyytWYVcj+hzfLPkQ75U/tztIipsjL5WoHMfvEfMRViHRqp83rmFXVXgZD
vcfREXPKMnT4SGuNkcAGp8+rWNwM7ygU8kihgF+A0cid0I8L/QCMgSHs0o23AaZF3A4pNUSdEWQX
t4CBAXQuCTa4redDw+zL3PiYWY7AG6jRwbpUnShMQ0v2GlcOq8dSHSR0QtxAMy31Qcaxy2As/nZ1
+mf26uy5xoGd1qeHfnLZuat24GnprIlPs/IZanUYIkjPa89t5hIJ1Ga+et+is73xsNEMpZX+vjoK
itXtUHWuc44pIkPk7onBioT5sIg1f89utDtarVa8TgGgnLoW+FiEq0UOPbV4aHGmJFf/0brY9QEO
Wg0a6v3k4hayDKT3JsDOm+JJure6xYb9C+GVzgx1gshQnBRX9JYQIP1PHCy/ctbwI0dkpIrCVa9c
SMm9m2rJncyH4KnOsQG7NuHjrEMp8zvLfZNsSOWGUVd8U051svzNOWDG2nxPjb16UJo+fo11rL1U
XhvjAEK7CX3N/eN7KuQcfy86L3a2rWmn2yvUdg2oJFQE3UMSwZkKxi7SnDn7WQ+9/xCAqQdhPTg/
rGGxf4ydZv/InXa5ZaVyd6lItXDJMi1kcocHLY6bC8z37hEWbB2ZAIEjarbn2+unLh2SHU3v+3fm
2ihb14zfmaSdnQ4PvmiYW9YDrJeGC3E3O41+9vDgRjScyGO1SCtq6TzGbqTb/Ii9YDkN+DDu4Kgn
R/QPhsXXa1n5BikxzUad4YRyVlAwb72+jiNssAmFoIBhNvgGijtd5NUR1c59C5D/9jImmknzK4sh
GAm+fkXgvejRig2BgSqZAEtuCbql3AKN1dZCZKZAT+KmsBzNNq7vvE6pMGsc+kRJTCyvOsMvZ0MR
VR4pmp0wbXHy5cCZU4Pt5Xc0vQLJsDBP2UOFBw0E5r3hTfjSuna+E17P0u2loNQ8BnOEwlXlFaHJ
ATXb+OinEWvTeAw6bO6b2O4xUMuyhrLv1c3zQJJxN3DDYQ+EofgMMU7eCWxnjDDckckfBqBlMtoT
Q6xpZ5kGaHRR1Npzr+to2gBs2DHbFEyWIy4yPen5aUqnzQFKrdlefxQ4RtsRF4tRl68rfD2qWpxN
VpAZH9cwjV0RkLCnSf+gsRcDzpwxPtbsNXNG6iDKSBfjkiYvxqDAO7mTvUS+XDr6+kysNtYyErSq
AheYhhxJgm3q3lIPuoudFtxJifco5h+ebU0kCCg4g24GqVEsx5/e5xYAFGrERXzoabDeZ5QNHCGZ
uCiWUDp5R3deOjPsCpz01kD/7bdDVj2Zc9FFZB/qSLWptkdikx3wz8X8tdSLn7M2iCdqwpiZFJl2
xnF9P7SLx4wMH+uUa1++oO/AsOs3xvwMDPMlvuFtMJPVG+6cTtJ3O9/vpqjBxrOPY3zHNfuSM+Gx
jnih0L2IHWKK0dkBGJsu9yZelm3Ru9WnV2ufeMbuZrO3duY8Veu+TRwBzTC+Vdnz1KRq2/lagkBD
WbTUxi2eDGQmciBM0vw3rYaaIHOiEZusF9QGTGsvqYVhVfclWqDTUm3vtbxfoEY2uyrTtbljYzFv
40sLyHhbAFKO3KzECtBY47BXKk9/JcPoHIoZAvJmGWbkAF81T63tmjAlE10QxjLTc5q77X2N3Pim
JUW9YVWvwMy0mLlHj4ShwaQ5LP22OA7jok5mFhR7+raHg5bCrQubRNj3tt+p+zxxu6eWbr2IBImH
f3zuqtBV6Dqz163qbJruS1rhd6MoOJLrZXYCYgcw1JDiI+hUdTaooMQXWDoBtN9/Y+/MluRUsiz6
K/0DXAMcHHglJiJynqV8wTSkmOeZr++F7u0qKTIqw9TPZVZdD9UmoQDHOX7O3msXgRiQGHdjklw0
+VfKe2bJMrevNKdr1VWtm8VdX8W1QqhnN4BthXhOYISzi5Ww2bY2zXY9y1Q8VkgfAN7UPMU1IJ+v
BvOoYdUTn3ljaG18l5ttse1AanyWNfWVO2qhfj3ZTgs4NbQORAjkLyTlqD7ahk48q8sXUmpZiWTS
Dr0xz7uLMLINeqhN+wKmzfTGthoOqRn0F4MyJd9aI8aqEsL8douu9W97q8y+Zw1Bpb3UjC+IcQsY
TSD2DlqiG5d1ixxTwptALNczIkMZanSbSWmNJ5Fb2QZ/CONVYtLD60KZ3pLesj/phZVjCpntVRCk
8xazX7yKmatC3ENOsKrDDMV/p4zDWk41O1mcxl5c9qkLnpzRcMrX9jBxqsCGLGZ30ICWNoyBYBI9
0tcmaL6t3IBd3qVxQ1iOg+450cqXWsRinUh0gbgOrAo2GpXxrnBk9lgkWXHZzqm+r2scANTzGf4a
UE9JaXeKJ5pByTyOS1J5m9oUx9FAXqTWSfu5Vaoc0jaieE4xg6srkf+Emq695KOY3lIqxl9GTRRP
cZVUn8quHK1dqZhM2yIfYje4uiWrmnx5ncNUm98ZQhvy1U+NW1JLHVZ5PcSHXu/egsFGA05753Kk
d3whqGy/5SXRExMJwGupJNdz0QO6a4SS7losaytUxcVl0pcEF8I+aq9xgQTXMcUQiqA0bgDJmxWG
MbQITU0aJu//dwKWoHbxTXPcDogTavt2PpCw3d0mKk0GAzjF81g3gg+XpTHcz/y7hsiar0IpX424
GV5x1T3MHX7ArYVubw1tX9vF1czOXiqC2XmXPtiOBfcSf2F9byIjYZotsYGFnbqd+75DXxgaIMQK
YxeG0rrUE4lIL6k7ax+SguGRVB98RcLYoLlXCxdUN9zGYLQeOerwPcHh+upnZLiXgfNijMZwoZaa
vuNv0YEuVO2DERnfrdSub/qinaCi+P22TzBPcd+m+Mpx5mHX1xZ3jKTLHdxKxuSKw00hpOXF6kPj
MeoLIIxdxAtbO8yvcmqqKZTO1lTMXStC/ZYzyDMbcnIzlrM8VFgU3XZo5aZMc/9LsQCcU4SVnkI+
zLUkHYPBgMIpRq+pbhlXQzbuh/w+B7ZIhavcZVnWouuZsjs/UuStVaHFkLHUr7WwFz+0gOzTIh7K
Td1FwcHPw+4mN8fwMjUT88Fg0JDjhJ1JXf4cM5v2wwR4Mdvtpi8FNLt2VElj6iRZsrjSizYpdhP4
s4eWHdftRvhqjtOruzrtHoOOnPnRUiVxLcW0A03+Gjq55cVByBeLQvDARqp4mXD6S0o56zAYmH6a
oEqof4v8R9fGfcRIsfwqMI9/buy2w0USoH76WqhxrF5oZedfANCP13RL4FmjjXvsdGWcVooD0/Y6
SutAXxV5VY2uqIvS3Fb5OHM0C2vnOp/q9DHPGKFl5uTswmihQdDCesRG+zaOzLbUmVKlrkSNxmX4
ZpmcGsxUz1YUVRySKhwpM7qAfRY52pK/7CkYmw68/+YnhnLPGY6sleET/ExVmK5pd3xr9AgngDr5
2GT4vk7D4HWj/GJxBCFq4tKs1TtqKMQi6CVWSmdr3wwnHS6MwhQbWQkaKQkZyoGvkaug+D9CKUw0
N4p+14zOj2o0lGdmkc2TTkBTuDabokI3V4/+urE1y1Vys9ipzthB7qzytWwDxpqY2s+ALt53QQFA
MdtxDNvRbP2YAyPhNOY9MhFvMOjf9QrNuKgsWJPVjvN4doZU8K5FbS9XI4JStQEUo+b8vXlsjeZI
nWTV3lQEiPzx2cPYB1qfBmW6/rjDe+pSiEiJZjB1OK7HRAS1kSXtR40fFtrB4xgbfDLiXrtSW9Kg
P77UMaLE5lcRggkBCwAMVzzqV2sJ2idUELWX13l3maTEN8kaDYzP4nWrYMx2pMFOf9ok56K6JjRB
Hw6g8fFFzcjXdKWIGo8sJtPV8TK6sqZlx5nUOPP7jjEwy+/jhWaEYYGbMt7N59j857JUai+bQkES
D+kEbG52vE90Opop7Y/bctLoIKZzeNWl43jm+suq+HXg+vP6QjC/Wcat+jHGZwqMMlSToPGQV9CA
B/OONHB4+vghHo/8losInYW5cJFUxgK/L81R43PROnrttS2tW2sIqSICS/jXqa7O3jxBee87EpyL
miL540ufWj9CB3WlOn+HoP5+acc0Rg2NTL00SSaUACZ5wvHSCLYUNa1cvFom+t/W33x82VOvvjBU
anOeLBpLRl+/TnJE48jCirisVcXpQcv6J6LIZi+QrFrHYv1+fLlTLySgOdgsTM5t7ThQMaiR4OAn
43IQ+B8rvdpx+AdWSkb9mV3mHZTl57N0QIdxAmejUY+gLM48//Ms5dwN35qfa3Pyu+9jy9pUiFSB
t4FfStqz+iX0l2bSQCv+4597atEKx5aWNAQMs3cvjSXaGR0nARBWYNwh7KWbH7DFfnyVUzeVR7iM
r1QGn8daBAOmSWdkbD0/dwGC7RhFOAj3NAMt08eXOvWDjCU51kCZz4hx+af8MvhLxkVJBgTZG4YK
rvFQvEq7OJPMe+4aRztpZLa65EONpldvr2ZZ7ww7O0dMWh7+8W7C+gOgzVI0rXeLw4ntodbb2iup
Xa+CTtUPekE6yNwP0adQYYfB4qbeBDVjFhig6h4A1Lkd7f2rRwawyQiF98+hdbHch1/upUGUhVjy
Rb2AVCSyjlq5GrSkukyVGOdY6eTrP312XM8i85c6Cpbf8btXcayyJ6AxXkb254Uhpzvg2taZUuL9
WhTM0PFs0NrVMVof7aAkZ7VznaSVRx464POyiFZowy6tmFnGxz/nxJX4EbaJIE6Di2MdLROnwfsw
TXbhsbUholKaCzFZj2UdP398nROPSUOfpWo8K3auJS7718ckyywRTm0V3hypmzr9otjpKk7yxbD3
t+jjP1IW3ycQ2MQd/HKpIw0MPSq5kD9AzfQOjfvcCNxssFrwak4P0qfP56fJpB4j+sGv15VBSKxa
42lCLYTrdNbbTcz0d6c3tNGyWtAAzwwMg6Ydl4dWjIAKhnC+8omcuzeqXGA2ZlrEuardpHobtwer
T8froejoYE9w31a02RCiy2g+80ON30N+EUIsX3DmeiovAOG6i+Tj13uaprOC7aTjnjZh++JkuXqt
9fb9JGX0JZs7ZNBpyvw0xckGK3FrocBkZi33i9gvMpnMalWZYEZ/ynwORq0MwURk9+VgXxFlOBNb
mVSbJhnoN0bCAk8UC3y8Q4HHr9etgxIr3Wo0CsNjtj2s2xbGE9eJ17TwrMvEQMsQJ0B8R/brtRMM
q9kKxrXBBuNwt3QQys7cqF8tH7vbH6818mo0FBx8syj5j9aan/UV1cfEfYmV5rLXHLHnqY9eENdA
FkZfDN7HF3xf8AixJLebuKUgwB4XPDAt+n4os8Jz7BZqfFRkmyqo20spynbn20F7GdJ6fYT+H5wJ
jj3x+lLNqUvaCFKPd2eOOph6Jewk2uRomj71ctBeK+Y9j4AO47c//pEIPNiN6HXwf8elI3NRzptT
l3tZXzMVAQhS067tEBsTt7knACeyVw0D9olALJr2H1/8xO+krhIExuOZpII+WupWEsDWLPKcsESS
0KohfwwWViDhf/UflwHGsklpAOA4XhFR/vtLRQ+oCQCP4QCy7Zdpyoe1bo8db5EQf7xMKTcQTCGM
4vTxjjdYksLRBX2XoivohvUsabyK+GYYTLml8fT9T2+goRKZTH1jIAs0jz9b+LjK3EgrfhZxu55S
TnnBDJGZTpOK5Jys8/1mz8UobSgNTAbax5+vCm1IKLuMX6YYj6FQXlBSf49H8Yih9EwNsrzLv5cg
XIpjqeSnsecfh6qTghpNuYIQA6zVRtArdQozxQLWzyQvQINJ9XPV6Okrwo9Gxra8dMefFwP1LEC7
xKu0/kBW2Jdi0h5FnVS4xWVK1op+JtD8/dpHNKry9JaqgyserUgTWi/0NivxlK47TGnvIfS+iaR6
5jLvC8blMhwNCYyn+jhuKJBkN0YRf7XXK/oCFAR8X458ET9eh++3Sq6iqRQboEDlO8gjhJUxJ3My
8WpBR4tOD57k7oeVy7u4ahmo2/NKTOfitfX3X0quysZhmaYJ2fOYl+lnMwSJkGaCY8JBHFKy6FZ5
mYApcJjSz4QQu1iJwFQAXCLtmWgZonsb1dq1YxXsU+bI24GyaJ7M6h6nCj6usqQ4WMoCnD/mBbI4
+eToQEIhSpln9viTDwZwLCuOdFLj+MEgSQgXp03q0Z3ON/HkxAdlpM/58YM5ucrQVdJScnRUg0cl
Z2ZUfEaCIvXy1oKwX/SemhDsZrXnqpYTL6zpSGpb9iHJGfb3/dW0UpGXFXY2fSwFQhY/3I9SHbcf
/5pTO5CkBLChtkuaHcs9/eVUMMeqPgadkiAegojSW3ymAEjBZGjSr/Ae/ryK5syITJRPxsLYPj6h
wk6UpILwik6J/325d3Uk77Laf/n4V516eZZgLQtJLgeD42U8NkmuzQUvTxqZNoYajRGbb35n2FJs
68C0vw0phGa6hc2ZT9WpPQ8hKSpuPr7vDz20TtVQGH3iBYTbtLkCgSPYlvEzAZIPbNdnrnZqwXPs
0VnsnCzfNcmAaSIhxZLjlUGZ7DJpWneDDtXr45v5jvcLP1vlJlo6nyOBzPloX3U6fexMWu6e3Q3q
cxSqxVZBcez6sehTZnPW8BRrdrHqira/qaY8uTZTS+xCG03nDASJwXJcrrUKRiF8D/QYXRefO91q
J++8xQmbNxMW/nHhU/uNag5ZxtdmNBgTtNUXrXWKFaqyZh9Z9ks30p2wypAhRi6i52Tom73vFK84
miFXLPSuITP2dJEcLN5KiReG3/HxjTzxrjHTpgS1LIE95viDmFr8G6KRcnvI5+/lrLVbtURM6ePp
LqYvH1/rxO3QfmqMzaVRS9X9+3utQy9VDWh63uxr31UaDuvMVL80U5p7lpPHQH5ke6bCOPHSaRoT
OyoavljvSuy+TqexDgp+Xmx+CqMAmiuqHeYY5DcK6F5PVT1Ua9QYvffnvxXeO85PKhtNHO+UhuIg
N8T26HFWu4YRVdOVTu/oxgeQ0YJnIiaDM7XvqSdJyUYbAJKEw1Z2dHcl08bGqApPUQNCYzW87Xku
2rsBaKaXSQ7SH//CE98cfiA1FOYY+rU/39BfdunMrw38hdzasQ+YXBg1ibhVUa0Fitj/z6Uc6Im2
pGAE9/77TystA3tfzhFNc4r8ltAuaF9WKy+iTtPObF+n1iiWJpYnsIilH/z7pXokcflMZ8Brsu4R
KuybaVaPacPzi4LqzsYv+8eHIzYwTBc6IHvGJ8cvoDYya9ObOfdmfUbjZw33dVevS/oAZy50YmPW
DJoNQtB5xsaxPM9fnlc544RWMfx6aWC+4Ebf2XP1eGZJCP6Oo4L+t2sc78pKnMSGwTUQ9GsuRury
AOLYvNc7CYQ4HRruIoHA5lCX6yV7/KkYanKSTGa1HRFANP861JB5xKTXGFHACU3bDNitvEi09WE2
jPBOdwJygSYIP36p5rusQZzF6XZaIYP196FpM6RQR2BX2kLDJhVJu5+dDLFVruETLbCq7dS+8p2f
wPobgn+oDosFLkiu3E04WuFOq5tpn5pINHsRZle9UvcetrJHQoabFXc42Wb0imo3RCjoIU7M3GKY
yw0sABOxcDLAPRERlOy42358e0+tzZ9eLNYJnrfj/RN0btVOkrWJTPhLNbZfiEC/MYSyFVkBlI20
u4+vd+oNp+am2KN9z0Do6F0wwymvRDDl8F3Cped0PejJfmjzM8Xr+7HakpijCxp/9Aikc3QZPPih
qEcn9xCR3wHNqdEM2t+q5Ikh9BWClFVn6q8BBr+Pf504fV26tLjbOFwfF2ROCUa9HEx6IsU0fwpH
FZdQbSh3GF3UdINmhjNOZWY4yZO+WqeEmzLcztnIK73fm6j8Taxwe6F2ylZrjXzlIwxlwZU75p1M
sJ34q6kRaDeQVL0CaRysnVaT9F6seR1o/oOewIG0Z7NyIWcZCVQq8E4x/x7QoeUbng/tFg8nYWjj
QmwwNf53grNXYdPGGwv25XOFE/vMozj1xOXi93MYw/FAllv2yx4RqY2Z5UmfewDoJ6ZLLnCNXaK1
/ZmVdWov+uU6x4VRX/ZZWoBN92xzSd6i37AiGnbz8QM+9UGUWFOZKzBvI9Xm9x+jVnpZVGC/PYZO
9mrCl8ph/KVISHAMm+mM6ezkxehXcmZxcLcdHyJkzWaUp7wrSigJowW8CS16iwIULXUbnbl9pzYC
SdufrwWWvXfFbzpNQsaoqLw6ru/0xpIrSLsvRVq/tRGahVCeuZPaqXWxzLw5wCIhsI7nNHNTptxf
6rR4TKHRzrp2sOd62Ov04teFUELPKCuIgaUj7qEthN4UYGoIiii/sgM72TqFMT1ZWIKwZ/gBru6P
n/TJfx4bIm0k+reMr39/0sPoN0oSUuYMVfkmnOA51PuHVKAj+X9cx7I5KXL8XSxzv1+n6ZUpLNHj
eZxES7o57Zd8UoZ10dVnPqSnytYlGokWy/Jf1tF7KAYHBwfaS6/FMxLiDreH/K4uTIIFtZu0qB6z
1DnTqDi1gH+55HHBGgPsQaOnZp4yjDtiP98cI0XcLg910Z85c4hT65cT6RKDZDERPn7928E2wO1Y
GduMPr22YfmDTAkJLUqzV7Rvg9XClyRUWs03UbV4DRRtUWbWiP5AY78YNFVe/Ap+RKfjWMDVhs8o
bOuHYHaIj8qBDGSQkrajNdjPtsmuCfGrQTClNPB2kqW1Weg/1EHHzgJPcyzV17jorpHilBvSIt8i
ux/cbBLRpssm/aFEdM3HXjfPrKZTd8FZnLq0OFi3xwPYNC2bJsef4M3lvJ/bWXNb1XgBPnhBz/Sl
jabhzAVPPeLFmYVQxqLZenzby1gLYJbwmkQVFKS+7Opy+5NuKQJgU26zaNI/fmF+aieOCkIUMzo/
kNeFY+ZRwyhQppQpaZp5MpudVTh0cAFCrV/lYjIvwiJNn+Hpw7E0UE7+tAvgN0+fs24Gbo6kb6cM
RDOcuQ0n7jvFxmKBJlyQ48TRQcmRkw1HV6Qe0SPGJqwneZWHlI1TXDQvMeFjHrrIr2duxIkmJqoE
uj7Lrm29O/sGozmXfs8b3cw+UlYRGFsEqWLb+HWzI7NLuKwUlJMmMRokbK8mZjI4L4xzUVbixF65
+MKRY5C5tqAGft/DVKQRMmujDN9yDIb3p68hEqBT0Vbn5gV3xtq3MWpkLFZQ7lOayJqSMUeFR9vf
DmJQt9Pkgys1lnxCgFmfKIvzXTiwpHBMJVtEfeYOSf7bhBibLbvfGDION2iFjXWt5K0Xygr8UthZ
azu40ItEPCQiH294bTGhTbwIL6HdOYdUtT6roIzOHMxP/X4mYHjQrWVCf9w4ot0Wp00r+P1pMj4Q
c4MWVY7RS6Qp4fbjh37qUgiv0RrgRuezcVSAMHQiz275LBFiE67Lyl7cfGOZHJwwDV4+vtbP53b8
pi3d3wXIwWfw+PifKzLthizicNADc3aJMZ8we82GtvPLoiejJ9UutEL1b9tRH651XQnu9FaBeyvS
cleCxvm7lPwvvuEMvkFHisg79S+UwLuc0+u34X+u3sboW/Erw+GfP/YPwwEXwV/0wqjBaR1Saqhs
5f8wHDTVgccgCNmD/8nGsMw4/w8CavGHmChjDILYYSHD/BfEQWh/MfKiCKamt5Y54h9BQc1l5f6y
2NSlxGUIxIieQQC6vKNtvUJXj6grjy9rndn1F3QEi07dsFpjo4KJyx1XDOj5J87tRZMp+0InuLTG
R27lXjFESM6UZvpeQ2YirlctTazqUz9fjLm03qo6tdYRerJ6rphnBBIvD5LKYTIeAODMNi6xvtP1
svmeYh5OXXUKIF1sksVa49yokQJ+oC+6XsP3JltiZh5EXmNklgM0zc+pGNIIBbShQDCtw4JM8kNk
KzikbQvPSo+oGht5MJsJ0nLZ51VpP4S6NRcDfi52FX2jZQb6Hpdokgz3IcW5trEhj6bqC4H17dzt
8rK3kVs3KpqOi0iLkm4zq9W3UMHJZFXldGvqaW6t5mmI+aM0dudX3j8r+jsw8L8v4LkXkIxW6uX/
/AJeFTmFOb3rfxNUeF+WP/Ovt48wYb7W7NxUZRpZcv9++zRJzvASFUzgAr1snVf9n7fP4L1U0R0w
4rERWiPR/dfbZxh/CWnwttKERpTAp/dPECpYYY5eP+IoOe3wH8Eglvb/0YelnItE9/0pvLHK0tFW
KaEeiJRC3VyZlUwmz+Kjio8xCcI4ciNRXgU6OWYpCdjfGx+zGfTZTC9XNtnEhCrNFREWYAvlt7nW
nU2WY5tyjaycLosqqdOXiH7oZdHM6vdYBKPjahiAcBmgwpjWmUL21Q67RvGESMvS99jo+/4wiqge
rmoIVxsGt4DMJh0idTLJ5KoEs7TSOp8k5Em55ANfRm5N9NNKi/MZ78pUv/J6YzHXQ2Kb+hH/+MSp
5w15a4f8dymcHBvg0QbpkRmuDBlGV5xcBpzKneUpNE/3fZHFpQtic8SKpuz0uNPXhe68DPnIBEjB
Q7/KgiWzcprm+GU0m3IlOkwi3TReho4WIUCeobtp6yEhdWHdFSnZQi5uaBOnVQ5qCUhcTbSF4hPk
Rd1mcJfVudNuIz0yD7iym9uGvCR5MWiW+Y07Ml0QJRD79SNDnXnf1gYEjQurDsZkQ71JeNkgx3JX
22WYbnQ+z1cFG2xkpNQoE+ONfCvhdPbaajDCsBUeAxugAOOqScq+sy5m7Cu1M6+0hmEEAN8w6eKw
dykjoaTj8E00p4clwEBCIqNjP7eTPao3yyrXJeO1zz2j6/umAYmQci4Yv+N1KeMfTqw1Pyj0IEZe
6zl9Ie3BImxpK9vIKhq3tHzrUzmk3cIMxQgzQFQ7yLwruVF1QuD9lMJkiQwnFygGkztNK0j/iPDD
4swZbhj6wAaNophlOSYkuJQJpz70vQc7TooNZAzyCIhl3BGKc6NF5Xjfys6I1r6SktpANlaO9bMN
DrbdWgY1DHd7peNV9aDswoJPOV7sOT/WW9Kvmi+FXqbfdPTsAltnI023JhvQbW1CL9yAYlegF3C0
QyPawTVEkMKDi2KNtJ7uNYyNvl3NfOBul5GOiW+1DOhGGupFEBvZNhvJgO4FrlGLy12BRi6JHdHG
u7xoNariBLwRCfWWm1X20Lk4BZIL+H7VsAit+rWdyHzfD6p5HbV+rLtjmxqX0o7nQw6i0GUUDrSy
C7/wb4whVGfatkuDaxk2+Cg7Q14i4G9oXSb+a1iHDu3tud+VMGc2CbbkQ6dZ5VPczNegXMy7ZWXf
AIlW15YqcKVW2tUcW5MbRmUL9gGb0WLiBn4gSvVHwbDupjCT4FNQRvNFXRn0tfsk9ZpUkskVyWAX
x32y8yNyy/yKr7E+0MUvZe08BIbCiZs42Us7sZ5nXQW+H1eo+H0i5ubehNRWKRjcmuHFrApcezGO
wssxEvpnPr9I07tpLmCbpaq452DZ4b9rxA/FskMcvtyNbTLjbO/a9BtNKWdFeHpjr5Vuqhw36aXx
UIoB+o1u9cU3w56CRzM2MHkVSW1+bTMUaLnTNPwdpbKHaayvBNQCt+p6or1VWRySscrQpsXxxu/j
cSvywPZGk/nFUJLj4HZyjLetGQAwsLo2utCcsHuE0ZmsUu7PYzNWdyzr4h66z6UzhMrKTHzHA1pU
wrcQlXWwayVyXLor9neMs+Gtk9oRqKoi/25FqoPtecKPWGYIFUgWMVR3UjXSReL7Nqvt/ST6cZ2w
uh80pSgzKJqTDn5V+KuhnZ9sFWbBNJqB5VpWFV3Hac/O3qniFfM0LY2wUwgvRhO/JtvD/GySPLcW
5F7ckxoQrQyrHl6SkEaJKeLiSk9LtGW9NX5Txrzf9LpofwQJ7fjErCB5kINKFJQuPun5nN3MWuTc
9BiZbyf8WlstDdpbva7LC8YS6uJWnpNVA8KOMBNSRTd4vNQvNg2ItYHC9D6Gr9OuJiCQqzDuFBcD
cPAD0o3q5T3RaYJjpoLGrnbQLJI7F7ZTL107CId1ThrMHh274lp2L6/0ag5g3SgCSqamPwUVRGZ7
MMNDASjotsJIuG4rtefOOuH0hrm4fWBsVMUrImPDdYN9qcIRvFg1x0q6mgafcgYW060MvXrLskhs
wA1S3Jp6ccXsPl4poqov57wY7lK8/JxWnauqZ8TsWhNsnb3ArnoVqhpJgXoVv6ZNrz/G9A6vrNKe
HlRy5PBhyNC5N5yR0CEb2nEx+pEBzM9YzNCRekPuTfKSwb19Cey8vs271H8uEz+66EbsgSG09ye8
4BPBEEW8gysygdfBFgybsgnXBr8WqG2rq+0+T2cIAYHVPRkMsUhIMpp8rQDVXdGiIqNTDdXbCoK8
2Fi2XxxyrCDtKksI7TXjKSM6s9b0DXZVwX1sh0/GaJmu2YcSCFhG4mJc+fNBizT5DXWaqqwKP4+I
6AuHlYxV52WazcZTjZkPvZ2rEIeaoIm2gKHlpUVSwqNv9XXgKmYtqb59Mv4w24+XHWnC26Zkovj3
MPS/xfGZ4ligIOWw9p+L4we87uH/rL7UxHH9XiP/80f/qZEt+y+UN0QH0NNb0inoffxzQLXFX2hd
TGw4GBL+/v/83/nU/Iv6dxEPCooi3bT+XSELnbLapjlGebzMazi6/glk8OfM8JcD6iIWRA9pLIIu
wJ2I7H/vcoF5wXIaR4s4wdIG8nkSMazyHDBNyJFuC2fY6FZ5ENvkYouZKLsoj66pwop1n4a2va5F
pz3GfiReJMmst4XU84e+kf4rHbURJDIQBI/UZtMra0GWCwMD8yJS+mINcLogt21McO23yhg3bsiB
HQRzqoTXiVYoYOLI9jh0c5VWm8qJluSyCabIKulkSHu6j/MfaA+i0oXUYmwTpTFuQi0mowngKnDv
sSderFLEofanPHN5BDlIZezY4b4Hh0vyBv1MXan9ctXqvtgT/ywOw2yLPcl5NNTHtOo/qxn/qHWV
+e0bVwHGVRs5BwnUATB47LKKgPPJdNo4xDHvRz+X5HXItkg2kTKYXkTPyyJ0Sc1+RDxwGIHmeCth
nAcbsCD+91maFVNNbWheyhlK2crnX/ZilORS5YOa3DuJOt76YxTeDJ2fP5YNoO62Yeu6YEsLyI7s
dIzofmih7EyzFJIaO2hBNcQ39G5M+HdVEtCQSyaan7mqiPzRZSZgkUkxl69aYNu3fkroOeiXWtXW
PmKZfI0judhaIMldc7b2Y5mVN4lWObcmUN3wMoaZ6TXcv21fVMBmZFTt5jAcLsPO0bdj2AOjZ6ss
HjStsu8Ug9USJ5QjxDyYXgZeiokDMO6Fo7KPJp4OfAbMBJ1V3CSAmJWH2cimjbRi7WA0w0CgeNIZ
6whtNNGuStbymylORR5B0Jqz6nPdFfpLqU6GWDlzZcqVGZjNdxqx9gYQRcvXb5icu7EkKBBorPOg
11FwN4p5DDbOWNPWM3vxqvtj07isPFNft6EyfLHnxAaNojmXZYkdD1ayGhwgVueR51tVO+87mFjT
LvI75RIyUj+sBh20hVBHO4e/DN+7RWGRmGTlDmV3DxTOTC5DMTq3pa1oApaUlE+5NkHdaBSVZGqR
GorqUkwVTK4lVYAgOGMibgH4E1b+yVW4EZj2zKiwP1c97hSldYZqFZZS+DwfZehdwxFdNWxosJJ/
Qnde7zy/qJX20MqyU/dpVU3RC+0gpz3QhzVRPbF8Pll+oDxMA8c0PfEJrc36i6gH8hVW2TXxDMFl
2mGA/xabStzrro6CwlAOpK4Q8m3pqfqEcScCFjaFnOxakHWISbYqOStuK9R0T5kxPEetHq0VJyyu
mjjEbFO293GnhWvU+roEaYkgmCyYcHiWkp67x+utPOaB8HdFXdNAApQO8lC1NQJRY71aw/8KtkoL
a+w75bqeepMacc7mMNytJwybFwrl3Z5qzlxPTn4PP/KyjRt/j5m7WTl2MR4WycnGGqN0Y7QhWK5i
3PERV+AusdOkPjH2/rwbbdCDU6QTY1MSb8Cx76GFwLC2gmEHr9581mpcIHHXde48dcXNYKv3NCJ0
F4o4j61xQmL5CDroUx9adimDrZ83qyY28ws1L5s3FDfX6kzGINXe4KFdSB9y2ds3cV80CHWY/RqU
Qbd0AMQWPlPqDhHhPIacryMgc7vUIMIAw026nbREc8k3a8iygVEV1ZAQAPjPnwtwiRwvrZu5rK/a
ISGwVg+J6hJFvat8kNyxVNQr+CbDjWygykVN8dVht93lkWZvIuCQ26JuY+j2ZsO4Ua8YB+LRS/te
WQ5+5ICmEzwSK3gtYByh1Qgj9BtTvtbJY3BTQJYvQ1wNnpoF7VPc1Ugm5aDsOG7/6GqZ7qYQvGdb
D9pjr+n+q0hMhTxTP4TmzIkxdhUGovtOFgO+h4w4t7yKyq3jcCxwS0bmu7JLjIPNSXdFjJ1115XQ
c8hZLNZwtqNdi/uNVSFn65ooC8Jt4BtG8cauovbeAVL07KBZgZWJboXAqJCIIbv6St59kbjzGCWf
SivNtlqHOtCPdHsLHcfZFVSGn8vBV1/AYmGj66m3CgSh17mtFxdThdk1E5l9B8Eov2rkqNw0dvBs
BdUSQutU3RYkvbyudR/zO0lCiXYwxzi4dBLAjy7xCdUqbaOOGFZdAEKqcNOBuAKDY7YEuvbIJ6+F
D4tnzsKFQlLmEblqhL5ZJThQpQ7SdU0GE7k7nfLclmrzworLK2KEh/JCFfU9SdPF3Ti36rXAlbhe
bFyyS1kGBqA24E8r2EGGp+uECvQkTOxr34rfRGNkbx2ZRWsZimxe9a0/0Bgw5HTIF4bxKp4qcy3N
SHv6X/bOZDluY1vXr3LizuFA3wzuBNWTxSJZbCRqgqAtCX2TCSCRwNPfD/L23rZ0rhye74EdlkUW
qlCJzLX+9Tfk8qprhiHUZw36vCMyOTyLxP5kROPXPG/Sj8z9qOPnxtz0rvfSuJ6xpqujznNKFSuL
fW6ZRfICanDQTvEp8cffQlt4B2CFIV5IUt44+fxxVnME96e1t0Eg34mfL2PlmKeS9h6HQLv7klIk
x2VhtKianOKIWU7TbuxldneLn1gPVe/LXdlP5WNj+ZcmHZpzvchxx0iPct9OVT5spkzioNJjG3pJ
Z5T0YNifQYueCXShlKK+yLHxjSc41MfAKkjpBgASMXb6ww1t31rMiHAzuJLMGE65XdYk+btdls+G
7bdbZxLmJ8Dy/NjmYfBFWvIKDP8VG1KIVfhRRkbw1lSWuRXekBPbYQY30Zws584ERQoc8damBG8s
0XgzNWXC3tl1OxD4kjmhAvXSc31yVHfyZtOOC996yae5PFes+bjJfVJQJYZ/djFkm84sDlJB0WgH
/eQuGE9ZS9ZgyuZtxqxYPg/Un5vBGdunJNQKtvjCvU5qZ97C4FE7z8cLdW76ek9zWsfSCH9LUvuj
JdLkzRSec4+KEIpB6D3SCbGuvN9qu7ZO+TKSXwCacgtQ0N6Owv4S1BMOW9bnPixFtgViQLbZ9NMx
xG427l3sw3IBHUmR/XegYgmuGMql26yair1J9XhvN0HyIOnGJF86oOMBovslm3vyH4KOJWqF6XbG
k20rrcK6OF3xosvOvyZMVw+r0ewYk8/bXseMPK2ip0mm9fX8tI1djvSzIXofGubyOhT5YS02hdXc
t8GAdn6KbmFPffXy9Chs8pkyw7xPpp4wzDyusqHfyD6Ii67+JCucaJZeP094J3XWcD8YDcZ/7Ke8
MEakQ6I3NNCkk6kRf57VcssLK/pw0nS91WbH9c4NZs9nvxbNJvNlTHg2wySjrBcQhKb8neby38bv
bxo/mGn+T6cily+/SrxV/zoW+f2X/tXyRd4v9IArAyxiAMGEg9f791CSicnqIcCAkdz2PxvLr4NM
DBlgkBJKiCqeceW/ggqZGv6DHg9m3XdTEGgsdJOoTIArVxbNd1MQQoQNPImwMGT7jlR2R/A0XBS8
vFxRzM1ZBbk7E9aVqyQj48bAc6LE9vTZC6V/6pchearqMFnihrd/x/Pj39uy98+6IFeRIG2j29iE
x9MaOtLYN0s+fnT7ur7IEJuQraIW2EdDmF9sHTpAYhI/xU4t9q6Dr7XBt8u54DPubXD1EHtThfVD
WZrNwwCf5Ro1vl3E+ZyWrxIzpRvXkCFOj9JvPppiSjDEzgw7FmEbXWlG6ysuDeTClcsJQyR9CKwg
ffCFt1xNq5JXgl2SPZW5f78kg94Zk8NW3TEO0JNTrlZ2eofRGOEfOVl1z2Ne6PcgqDEn6Fu8uNwF
v1UBfPvAwDX7IOpyJAW8RRrjpMreR1kA7O+J7OppHyst08VlzzAbfZbpBLwr+hciSrBpYfIQgBwz
StiYTrc8NwOPvGnpX0v8BjHZVSXoj6Hys8ibgvhhesFPxPeC/Qq+w5eqLOpLOKmMAjhbbiRmz3ac
MezZVor49qIpwxAnbCN/wLIX050qvZ/KotgHhS63S+bhOO1H0dGcWnDkDPOhxrDyS2bVPkyIepqf
gMTGfakJ+h7IWboPpcYwiDSPO1zGpjNI2HyEsOa8M8htb4rIGp6greGGXBPgs2vsblitzO3wVINF
3S2WMNkrA2PbJFXzaAym8zTM7vCGwqb6OtuoxW015mtF39zXvWdcSA7fp545fORedfOGNI0IrC2s
PzoyxxIfy8htwylN+GK5HJgGGFDfpf4spr6/t4auPRd60JvIUbCOCxYOMWDkFv7mOJSfGyEtgbvn
4jRUjFVW7lxg5cemV/iv+5EYdjMSSuJ6W7UPGaDHsILela3C24bMswMuJ93FlVa6GRssjA17GeEY
p3qvLQObH5ywinMH8x7ZQBcewU6rLwXAyYOJOwdrKl3uSwKpurjwEuO3sHVCEqdTWsxYTH6lY0bz
4y3Hc8D+hUtnzkAxBjEptoVReR9zqzY/kLCuzz6gwC5z+/EuDzqP4MlOqEdppMuboJ3yyPHp9G3H
efQckR52HxKSybwsPSgVNA/wlocrSXX2rvRIl4hHBcuPNdkEsdeKcYmzQVPL9ZBi4n5qjCnOQx90
tiiSE6wJSUkBKhuHwqI9Afql7SKBqn5lG+kAtMk9bFJh7hR2syAgnXmHawgxRKPqkG+JnJ48m8V9
ndbpvcxce+sL3/lU5VVUxjzb+kMPlkGkUzjOT75fOummayqUq4WVHRks1IBBikK+NoIp2SgDQ+99
Q4bkfZE4FpxzPHfri0Ho1WtgAV6BzLSAO64QCTtJjh/kUrefKavMdThR6ztnCaitSc/Eug9aBe5q
qu+jXYFqKGFWjI+Dk1sFCrOiEWAbWiy4RIedfqTvtT7IPmnGTdrZshP7yocSqu+A9ELaShyYSE6w
90DSab06+85+mO60OfbmU9KDHPgvaVDTBuMOOKpjK2qe9puls3tj2QxhUetu6yq7nJ5kodPwN5cU
egZ5WVCZk/dSq2KCGBZ2nlHuUUsPxeeZ+bZVHvAkkZKDC1Tzv3XA39UBDor7nwHAly/q/fNfq4Df
f+UPcoTFUU99jGaJigK1z5+oSSuj9A82BICuGThBwIDuW9oMxcIfAcUefwUFkQUJf+JbSfAP6gC8
7L6rA/yV7OQjnnJIlLHx8Psr1psNrlbwaJ27IOmD15nkA8ZkliEB+iqT8rgWAo5ve0OKlLDi1hJq
Zy4Q8yeIqYcRp5gzXc5of8STtSQQvpLZrdCMdDd2J9g2RqYrr45y1cehrOV2SBGhZx0+aJtIhRyH
HbYxWwK9GnUYp9m6jk7fvjUqUfeLjKh+Q7xBGfwuMlhwSpfTPq/R6QeyqAmIKDECDcgaOPgRbzHu
Mg40zGJbRnTG7OgHd54DxKka5+Ej0POC42JZmL8WI/F8cTWX5WdBTt59nuLyGE9Tre8xEiclklaF
z1539aqBou0PTu0sXWbq1gjTgGeVv3V6r7NvxpCQBJF5mHGneC2SKlLPmqRj3mCLyTLgZMyDXDuP
dogfYuQW6XUpSjS1FbljRVAN2ymrmeokfasOBXKuI7EkDeEDbrukx5xz64HqhrbccKUeujuntF+G
Duhp6YgPNttBHIlCyMdDndipExzID1vtbmRuLib2krWkqy6JF7g4hLAgwWH2Z5zc3mpHpqSYamI7
6eN+1IBNg3RWbLZd5fbOVZWYWUtINKBUmAQqrNSFcqPVzjyXEZFpqSStg7TdNB5XLWC68YysSBiQ
zwYJDq1FaoYHURS6hxhVMJx76hewL2Gu7kRmP1nJrS2zKsGEqFfrwglQnunCI8dWY2AXl7U/Vepm
GMaxw9tnrovBkbHsewXCG5eTPfXWxxQmi728sbnOjfw8TGKoCXiAy1Ylj//d8L4lYP3thmf51s83
vOl/3lpZ/oUP5nz7pT9mXdYv7FK4vYSrMgru9H+GXUH0S0AMHd7c0NhX1hfb3B87INscByPmHz4S
cPof+pd/dz6/rA6Z3jcD0N/7pX+wA/5AM/bWURtyLdohjPa+59hbyhfKNNP2pELSwHlYUu/eAea5
fOP2/+nWPPw+Qfsf3FMfkOYM/f/9P+te+ue5Wsi1OG5Rpazc8R/UqoqHYBGh1ZwCZ7Iui5qtSzE6
0evMHTiTax3tfn69lYv/3fUwL8QGauXaof/9bo4nDaybutDkerVVQgkxO6ZthV6sy0AOw6kZEqJT
HTDtZzy67OefX/wHocA6xoQoj2bCx1Tje0q1MMxetz3B4oschs9w4CGiVpYKz7O16CuGxtFrgpfl
33zk/+UWe9wthwC3da19LzIa0PfJKQxI/K4ZNWJ2PnxWTZ2ThJlL/ZCapKb9/GP+cEEmrivZmCtG
FAffn5+FaWhKNBkdMyNpbwO2RA7NASJg6BifnET5bz+/3o+2CAxnYVdCX8bbAw3Gd407kVKcv4km
2qvVKMLQBvf2/bJAzGCs5Tb1Zh5z6xJWmNgEc2ldhfKa16brggmAqMRGOg364DrMNvkIUnmjikkk
74nxifTH2Q7/ZhWQdff9IgyoYGyefZdvk4f9u/eL2XKYFvUwHr0A+uGzgRQoue3Tis4+bdc0c5Fa
043VZnOVxph6Ws88g/PViCp5ZJLp+zc5PGGiODrvPXV66cd4DbGW+gR0vV5C68IstM5ulGlX9Y5U
eutS2xCTN6IkMmNLiZIyNZC5jWbZXsI9/ZF1MWRgyN1I1OxtZ8z6ag108kkeJVW8SJRcv4bK6eYt
LGoSBoAf7eJWOuucll3CJ6dIldGxMJXxoaiyKLkKaUuWXFIIh3DWfjYACe0lsyz0dMgj6PBhNWmi
gyPlPpKANp1xUK+IKkcEGyt0g0Cy60YgoYrQ6qhePxgTZ39UChluNAyxt7Gwuzcmss4Jv5VBbLRi
6oAfh3ow+5441UgsbF/kcq+9ivTeQ2nqaysroIBaJd2bQxd3NYSBQdowhtt8yb13D/fT5tTMkX4D
tIXSDfcWdiLJqPo6upJPStwPzCckH+DPTZ682kVZyu0IK+i9GrmP4aK4b9K1nseIL20JRfRKSpn3
7hu+vuYpnZNwJs/Zz20+hJtIG1kX9yrR19/XalakDh2zk0+0rqWGlV60a0Cmx4e1iePoD/2kqmVj
MEHMbnAtzOtTKQxRDzG6qXDcDaT6fsjUFL2GHfvpFoYbTtD17LJOVOO7720fdm+EafHwQ7U8R7OM
XruqLkBvmpyVAeRrbNxUt7cSLIUurWv1A5Pcbtoq3+aW8nR3b5paqiaZqVzEXlF4AiFkRAuBh0M1
mLr1s07YdkOrauG/rvffxaMaYmyIRoqskW0UkuCwEU1kXr79zJAkzaYmZI19Y8mOBp/1MQsGtZ3S
KNqPomcBQ1MNt/5QwpbAyidJbi1QiW6j+mnclkKHEdGCkMMcuJjoqEHdGHFeBuH3HYkydWnrJyjE
JsSgBFqU2lfQIePEMVbCZpVb5mmyhoCok7Q2muym74fcOMzmWExbgfIsuXZdg59YhvE5jlAZIQ9n
e4nmNyTo02c1k+xHAEm/5A8TEb0ThaOas0PfUMj3NsHG5HqVLdM6BZnJLHPIScwPMGt/7pwk2+mc
YXBC5sI+IlJdZDCpJ0e4lJSFc/HCliBwNR0TTGgJHGz1s1+DwWcdITS+bcwX1yv9TQ+O8LFnwoLt
4uzHw6yte+hgw3XKBEX8QArzp8EtIUxnTj85mzTK9a0KDFzEQkLZYyxUWgQQ7XIJ5Zh+Fj3bpl/n
wU2TZ/4FRTKD9nFx5zNoRc0Xro2+hVOaQoHsluFzlGdi2vbGmOZbFnd044IgwpRwVQ/LOwiSV6fp
h2ZrGe7LkOGdkkvx3lhBAbEQfJhQNIctG1U/i06aiiU1l7AUMos/xOzL+soxx1q2MevPj76RcEov
Mj+QXty9eVjhvGKkPRaw0cN65ZIpfV10lrzqjNqic63ube5LXTHhnN51C/5RMJm5rVu7fCZuq0Cr
t/BgfeOoJCaj0TxwnFPYrSkGUZQ0W47R9tlnGsqAtNn2fIx0bzHH9PDDX+CkIWu2PtXSMJBfZu4Y
npwahsK0sboe3ifjKxjNUJl+XVLl+dhSlDdV1CXnyejSB+KXMljU0XNAwMNrNcj3udbr7p9br31N
+nQxcp90VLDPe52VEy7R2Z9GIxmnTZVN5l0XTcETUoISsYuaTh5otlonaNaG5zKg82pluI8au7nX
I15H+4Xs6TojGbPVPSiVqmE/ukCYOORDKFJx7STNpQkM99fKcvj5jhNLvnhZZCe/RuGUyxiYN2n3
S0jUGtNA+CdQQUrjTD80cutqxvkLvNaPMw55x9xtiEHPHHNb8JHAnDsIrrOd9G+tDqlFusELz85E
CnxpKb5Wwfx6l1e9y2bhVqkEJsdEY3aK8EKuAcdC3Rb11qj8/rNZFREdN0y/mOguFo0gjPDapySY
pNpYl9KYNjRaWctEy47YS4Vvs6cXEa+jbN6NP2TRuZ/4ajZVFbEPkiPKewpCFLN5R4eKxQ408Fg7
aXT2qy6vt6ldst9LBdfkG5dHkSuE7hKU4hx1aCOKEMsjMEybTcshuvuBsA+eJQ/6wiGYOcdhDOQH
J1nc92VGN7n5tgUG2RqGFxDQw9KfzCoD32/CJh67yT1P42gegsqDXSYHo//ckFtF7L3DkIGTVXjv
9M76oc899ukaUyK5nQWsWoIjkC3e5EAY/uH3t2U1nqwODAqpJBLD4PgKJLu9qKQ8KhKEHgZF7VvD
5oV/VRFWbk829E9o1LULeOenNjkmMmrfJlt02b3tKd51Xnd81kktXLKR+Rzgh9tVPaeFz1S+ZsqH
uxbsjNAks2+Tate/GcseGncuvPkpMVrvzc8sNtZZGsV56qTOUWmNRc+RYaXPE5KpmX2z8s/ugt8V
+yKjhKo1zJtuzIyvgxRw8cYpwqObp9ja5kYQvRLSxLIIK8lJLrDLeHYk5Ig4lbop9zJwiRRJdb7e
USaMpCV54PqbkegKDkzJVvWUrN9oAQH+fRlrVlzV8zUaFky3eLAXkxBa1B5GvqtCMJ9Xpq1Mu7hP
lJZPvpMb45MiCYKg0HzK0iy8ViXWfhxVzFMccIQUqtF+JsYqtV6KkGo5Pehp8GKUpvpKSgvosOkm
zDqrOt8OE5rqyZ/tQ21E1CCBnZnEFsns4tSYJeZGNu/4B2wK5dBNVSzdHV+/uBKllZ1KlRkftRHl
NwQCrrSFjKMH3fIxxcA+nnVg7JF7enwO4W8bHBdwDopu3blPNgKshji8fOvIdNxbZmpt5WIxxgbp
PbWKYU06VNa1cdli0G5gZFMomcdWSUUy+HX51chdpACqTY7R0tZ5PEDM2vIETht2ha+NFF+Nar6P
tDudWNcUBqMw7yOIGfdePautYorg93N9xKBN7KiNkyftj/O+4BDdFiKbdtp176H5uHcaBsMj3zbn
cqOrG04+EnIZucSB4SBJqP1dGlV30GGYIHGr7s25S186wx/fZGs7l1bVwNhYk1NAakGKVUU+iHpw
autK5UeKHtzzrwDs3o0DfofHT21HBS4vTTC5Cbk0xfIFvRRfiDvyCO89z5mybY35y+quaqhuY3AC
92R0EfjIfmSyQ3BesRsOQGOM942T78yiu+vLikVaZ+w2uS9ZkYta9fQJw5j+YS6nImcOp8Ltz9uo
tev4S2uMPwQNhwewYAFBfN/2L8ouIk687tiB61P0I5WyY7kWvj+/zg/dD2ppXOLBMmj7sd/6Dl4l
JG4Yi3bojlWz5keOQWA9i17C3CKugexld21dvm2HP7/uD60/12WijFyOzvRHF0ha8goZgu6OxBj7
74NRQ0LqSa3dT0HG/tXWzXz14e6wUzBT+DtTSHCb7+8u8j+6Yh5w3sT37mZzX4CeWD7GcV5CA7KE
0n5matjeFkHPbs8Yj3+bnaQtWStvkg/Y3L/dgP+OKP4WsUOb/6e18r8qqI/vdQczV375K2z37Tf/
gO3MX3wgKpwvcf7z/s1VCOxfPOymsH7ABQAYax1g/AeyQ27NHAylJkwHbxVe/gHZ2b8gdObH0VeD
6tmm80/ICz88uyuDDAgEThXv4gfLUZfWMhUhgHG5ahgd6Fux7aevf7opD79vBX/G6viIf13C60UA
BPHB5nP+4Ks1tMrooghji7GEw6WDftlmARHrdMTD30BIPzwtXGoVhAdIwbEW+d6Ap60ZmtIHL9Dt
c6IzqxyRm01EjrVqlKo0H+BIS+OgF07bKJzbv7n8D7cTx1sc9XF0WA0QkSNwJ/5kW2VXS+hNPkTO
opmeiW7/EJKj/PObub7EX3dbLuEhCAYiA7r6freV0phHM7HE0bOmZ+05rwgGcRdFWAxBWHz5+cUw
bf7xcoBNCOyxGfrmN/TXT+SkwvU1MrWjS1N5k5a11W3ayKhh4TEvrpT74iaTqGM3FYOJXovqOhbE
OMq4Lgnm2ULuQINkp8zhswK95zgFUb2BYB2Bu1QV4A4j4aKJbWF1qzAsiiW8l5Nd1M6vdjEdGBkP
Xxs3ZMOXg2mTvxxxHM7RWG9LUjEvmRiRjqGq2I7mrF/hdUnOvnRKcdVcU7xcTCdpvbC5oLJs46iW
zmOStt69NzTl1Yd1HStX0sGmQ3oZVWPRw0fJtg1HbNVMb4UoluXEzPtuLAyFwV391Q2qa5u7v6GF
fRwkeNFEKMpNZ+pPqaK8iurCJ32X16xJsKZkW8ShFB4pi41F0VdMXxBIilNQZPeYKxqISBGkunY9
7iCN+BetYctEhp/cMIV6DQwruSkyCJMooro4V+oLUq7oWTd9vp2tooBWK9LnwXerzRjCdIkUDOqW
Sk1PiSImo0p2hamzO4SzUA6T2ExoTm691PTLHWq1YV6n52lE3F0x6n3eBtGzCCgRMgYRGzvMgzMc
RqLims5Cc9toKf0Xl+7uQ1Yqed+0Fq8Tam0/YyiMuFfm4xFoF5KPlCSEwy3NbqFdSipK09vZcCj3
9RSxRGpRPIiWyryYCH+kebD3Kq/MV7ctQX0VomIjy+3xbcxNASXEnK2zQfTDM0jBsmty4oYTv3a3
BMn3xFjnVnRakJqcYe/Kx25Bn0YZfgb0cN5wjR+e3dHB/NbIrDtLOz6pK6wFsfj5fhwafWhq5y1D
lYkyPB/TfRE4+uj2efRo+mlxMBzo3UQitw9jNW/tfpzvOGk7YLyuMve4S8AX9T2oMLnfAU9qLz/I
yB1v84ThW7Jk/kMe9PskcWhmkiEgtN5KPxVjmZ34tQ+Ylt64dbJOhqfHbi5xCwZxMVRhUIE26nbo
YZLlGeUfvMXp0UjId7SdHKMps4OaX8Mx9rpe3M5YqgDBpF57X8+cG6xomvqYnEPz0UnE/N4brbmp
eGjOBOgaYEG+fUAxkW19dBkNnG46mzIRwVaYgqul0Nh5XgxCJFtbJ/sEZOhGG2HyFpYDHoNhih1W
kky3GoXqJiBjdeOTpHoAV0t49ms8LFwTZDAZIS95JVpFckBvFjtb4zSdcJ8UfvSKa2sBtSmnXA6y
dydxPkTWMu/SYTCvmAGbRxv1COmwZ4Je0qeyNV1QHu60QwwKzSHQVlLK1UNj2CYTUb1MhLINWfV3
Ri86vOCTatuI5XOehn0YE1k2x2GSqlNipGh5DfNRz+N+0EQMkkJSxG3UTYel5GWxGxMv0jKCmu1p
MrDMkWTA2q3z3isYui2ykB3QjOhS5xlML9o0Vsl4pglU/zAanfPOvh2e8npyDqaVwYZaKUEZTXoV
eziOXZKqHGwSLrv5pbXC6syGtJwYGzDJtj16CvxJgWQNmt6k3VRdYm97MzujuzxkHACg0GjL4zSl
maxqq7n0dXiqlP1S1pkZQ35vNmkob1wShbcL5gDbpDTCO/LBMXOMis0i+l0w2u77aLodE3xH3Xcw
CqPYo8vcsiX49/kMEyryrerk1ySwOSEMHrxFp48tZD502pIrm1Exw6v1eYDIRtSrUN+oPliTMNFQ
Lu6jsxT+1qlQc1lgxH1MooIDDJENO79hfVna158Z8Rv3JT7u3OZmU8qgePUyjDDnKG/BMgnB3Fiu
dpnhs3vQYkKTWAL3XAFyC+DlRcFqC40j/vD+RojgN+af0B8VbchWJF5xCosweK56bR0aL6930nbn
TaDm/IjnJQYqfpQRedK2ty0t4tEbPO/ezzFGJ789/RR6uzrNEYLMGbdfZfrFYufa2kzpIAfO1bMT
ptbGM62uQixU2k+u8Hc+LtsfCDlxP2nlZxdf+suHvnG2bZkTX1d0Ul5Gqxv2ZY0p6zAHxdEtKxlX
6DYgIrdfm7K3UbHLcu+nSX/ifJxOijxs8mQ1dua3g4URHGFfVT/+Xlf8t8j/myKfgBGfMu7/L0R9
zWWK6PIvTKR//dIf9T1yUheLJIp70pTsb6kH/9GgwjdG/rmGRoRM2Gku/1XjO9EvuBYhXTUp5Hwb
O6V/1/iO/wuvxpAZS9iQtBzf/yc1Pov8+yKOy8OA4iV5Fyvb6a9FHIJ0Nto5tY5hCImQMRk2pNKM
vM3SzOKcT85ON8mnucEENYaGk72YYwf33nTa2zxLx4vT+msSqnL2XpBYyU4GBAdkWGveQhWunglr
ayix3fAkkuE5YSSFy+ko3iHgljLfSm7wC31682qvo8GuntgGFcrQz17S8OytcAUpxt57YwpgdHQy
3rvT+fzQGsrwOvit8aXUgX7hRKr1lyigayqYZLrTJWuDnaxxr011cWsWZRcefIWSc3Jc7DTi1Bjd
yzjYOKjYWUscCTlv6FxgSO2YjqRxwIMW93UuXLR2jr5YUiPxKbPwU1VWoX3bDyrktrS2fbT0lJ6L
zho3Y+nDcjVtB6vjkJydPSRcUj778le3XprbdAKCwfzZ3XrSLT/Kom92npW4WwOF7KYiNuqVmNv5
WreelcIfAsahN+kekmghKeSbOsvUyngb+irfjr3WL5mJgL7MiwqHk0WJ4LXrURBuAuRP+BBIxKix
LhJmwEmUMghl7x3se8K2mK8ZiJyfpQjZ6zsXxi1HcPfmpi4qBwzjn9nM17tc4nTJcCqyniOSU/Ha
tSfrmV4JrLvqPF5+wFQKqBMjkUuPAm/cBEPfAYXBHq13oYe6LA6zCBTXkIIqYiJN7JYcPdDeb/9Z
EYS0bJKO3RCMveHn4MLxO54zl9SXjWZAGS0MBb2hTl4LNwRE8Ubw00G51P0AwMCyqfYYTOInhFx6
SKJXDLpBECXwIA4z69QUM/pvCDxU4olyBIHhQGQXs1rvvUNr3B/cAfEP6GO/3EbNzPUJLgIwSS3A
XHwf+UCkmvA6QrrF7VCCR98Qj8kbmCyBnDVIC+7utwFwxS6f4A6gynrrzTiibEMdVDgFBOizL4mq
pmTfD4mZnoZOAQ+nbTF8RnvK4AqNHMJDNEs5d5wD7lAVBUBda3Amqhi9IH8Bi4yX1/764cNlKAgh
soly3chJ838WETgnl+L3pHXG17KsQyyfmJKNa3R8iATV6UOYKx/4mSv6AS5Je2X4zmmqMLCJfwep
iilNXidZMkl2XHw6tu5kq+UgJYnz5jz34e+DXN8EWBK2BdItPC2PaV547mNajNGudETWnnInl/0O
IRkzEGHjsx6nTsXHmmukNFlS+R/coZiN12/vEhfpMT1Ws4uvOt0zb9brfFaZgSndJZIVRLmq7Jn7
9/7E91wSwbY8Iaxs8Uuv1q/UNtf7Q16X2V+GOWpvI79HFyhb/hzN6ww6jFLGGtge5zj2GCyICO4v
6bEkgaOEFfLo1qY173NGDF+XZZ39FL6xrinLBm1NPSMkHHhUE/wTq9bM07tSb3RQDmTTRfaCa6Y/
Xc2JwYzCYfvNYaUx02hHJLZV1tQc1G7UnYeQaO/OC1EW2kx3495mej/WiG43M4Kli28Gye23ORJf
pp9tV6znWmTzwChBMiMf3LFPEBUwd1asYuiMYb1HEIeoQaXe45gP/W8FpvROzPwgegVw1k+hb9Sb
wEagF9tywqI25QacfdMlYK+py9aJl9ZDITtMpJBtvajpCWfIUwVWAt50nPDr+01ApMRapGlDZ0df
D7Rq9wjJUxyGTmjCub/zOheVQcAOgieG4oL1dD9ZnrtDkWGnO2NwJtq+hH6/lm53cnDTObRVSFQS
3PQURWDXXLHJ8le9KAyFOCgz+yVql2BvTHL+4ga1c5Mw4zoWKrQ+V16wvIbpqIM9k+/iLKSff3GE
np5Hz5tPHWEMu7mokk2bGy+yMCSOy25P0V8OKGSjkBmvRYtva6OClsMovYp0szdDNPAN1k44r6Qo
0bHi629BbgLAAIyI3LheEudtLov+dpgQpG+AY6zTSJjmXY1SfutN00oFwM7E3+TJEpwJgLlIX9Zf
QG4yVJAhoj+EiQIJ56DDSzUZV6smtGoHwOtgYRCq3jpXWBCJx8V1MEwwo8PAxGe/KEJOe1F2dxOa
yrg0xuShUViPUCsiLjQQu1tN89FJJ5riIeoXhAdj7pw75oz2S8Kw8HXKKvlUTe5D5ilxxcMHtho6
iGtiWcFTEwxZDN1kCO8FmOAxD6puZzJS+Jjak2bYGz4v9I0fRpi5h1Z7KJm9qWnXBqeruqOSen3w
kVN3oDhjZz/05NzFft1l1OcYt5yndqk2cwIY9NhnbbvTMOp21Wou1hcoSeJM4bK8qybssbZZkk2f
kk7XFVX+6CE1rMexPs6iou43LLfaKUe0m1Cbw7ON8uYtJ8y85yh0zPuxcEekJEZ3Uj7kgM2EnJX5
VXeLE9h4GWzz0yRDcdf1y4xX2qQ7fxM0CeRZusOtggz2NEd4n826sB5Lyx++KlfLT3MEj+pdD2al
HpmgJOntgGHQKa3IGKUH/GjPS/KYZVayLX2EoZSC+qwGi/Evqg0V+P+PvfPojhtJs+gvgg682QLp
aZOe2uBIlAgTAAI+APz6ucgy06WZNrXvTXd1q1Ikk8gw33vvvvY0dJZ2x+yD+6FJZUE4e+XPoocg
06zh6NiZzXOe9eO7n7nxJoGQfh/UgYO0rmAliQqPeKgTqbyFUSVu9Lgxq0066NrZFtLZePaAaFUW
HjMrdzrVXVl9zYaeEKasn2PcvSehty89W+I2zXlOu1x/N8zkmOMuudZApL8plViwOsTcQmrvDMoa
0hQHmZ3cWThFbgaa4Okx6kPhmT0XZsLxoSfrCREZdzs/oc9QKIUxSXWZOfRsftqti/i/10FXlLgc
DmZhvMa57a3AXqQ+U9pRpXqxQc0sNkY98hyYpE3TySWQbQUxFQTcm0LAHraxC2yL/nLTrK2zn9ju
vR+0/aNsbUibLUlWfp60j8Qy7TTsPTdYaZ2wHpJnlxHRVUVsfYPhoI6SanaIxJXlI/gruFM5x4+d
WRnZZjKLnGSsPmnh0MMGCecuTe/LqbV2wtLnJ71tx6u5s/RXqjZYoAio3rACjbjHOwa5fRmcrV4H
bFYNKf/TtOsrIn/NQ+qUBeUfBGq3g8TyAg1JGqfBzgcQXK6+aWP3CNLAv5YimZ/1rojxYpTDSzqk
b3lcxhF0U58DBbOg55FUN763iaqDprNOVN5Oh0lPzNAOUn/nDojiYd/myg3LUidd53uD26IFpw6f
hLIXUT0xtbSzgd0RQx2uBq8syODa/kuN7yYc66l9JKfuwUdu4nzLdkgMOGecyNhWMB/hZj+1xkMa
r8p9m6f2ZpmT7kraMEBCPZ2Hq6m15U6Z5gQ4gfUUqMWU+pHHevMjbwb3k1it2gJUcpZDGgBHq2GA
HQIyCNtiPVoR9ebGO84NgxujZL6xDkwzram3eTVmkT/4w42qDXMTzwUwrrEZN9i+zCuieePtggfN
emZ/Ezd9VVjgFspgKu/zPrPAEDpEjHG/uA9FoFkLRvqgDcc+51hQKfu7MEw92QVuRRxr1DkLCtcQ
dwmbbELZ7jV3725LQjiYiCj78bnjGLDCx2pW3tlK3rxyrORmsZhlxHbwngyGfFhiBeGxTNJdQ2Dx
mooZ57ap0qblwt5oEBud4WTJor+ajGbe+1U23RtO3z2lqjw1qrmq/WXaNIFJaKuT3Qfubn0/9k17
MoAn79vEf+GgpnZe125Gr7XPOY3fzJBGIcQun0oIgQTplLHLqFinMtVuQYHJopI5ErO7EAHR6+8T
oHkGcYEJ6RCrBb68auANwUNyLYZWKz9mqDhABeflTkuxRW0B7TnDd7+vn+phroQHwXKw49U+wOJ2
jCcXC4jlPUijeK2tYkqvqqLx4mur0r/1KqhvJpITBNt4Fo5CZTG/53xmSizy1Hsg0+oAqC35p1aF
rajie8n4cofvhHx7EWFCecUDJUEptn7i3SdkX+7Z/Y59yQ767yp3fxVTVpsxZWwUNqwUcjTWv16M
k0DBmUk413pta2Ob4ybqZKlJRaPX/QhaI9v/w+Tg/1PCfpXCwBXTUuWYtuXpOC9/bbIhxjtj9aaN
qyrb4BqATv3esTB/E1pfpngbho+0oDXpNhn9wToybLfiOcIwRv1P7uRozhofbIiJld3elRd/ruYu
9ak1DSxJq1d6FIBESNNWMce2cnU5JboVcKGHFYzLS0OwbiZINxlhkHfI9s436YyqfyQo6XS7pTeA
JUXVqoR/ZaxKsTNgAi5sSQx/KbMS7iKCFeOpRO9/V8Xc/eCRqT7xrlaP9F1wou8vfkvX1GvgTvY0
MbXEJLKunToXLEOLz4vWDd1urSXr9he5fuZfbO9sWWM0alPDneBC+PL9chcu3cb4N60P67TjHxU0
6hUd12ZSg6oFlvJXN73ghBy7nS4Pzrzelx08ebgTjYLr2r/+bf9qHLh8IZzlHANsSrZ/fbr8lhtc
gxvnUKQFv+LaL8ttXzX8fi7+rS5bpXosmVxCFnbZ97/71ddOAZzteCWQX3/VIvFiGxSdTJJultp8
cpXCqdxkM+fH1UU2aXxVt/e4BGjQ2n+3DPzT+nQDgfqXNxlKB8JhgPBI2vjXn13BM4pl3MpDZ9T8
7aNKBvvGw/39VOUd12bbcPnhR3uWKBEXC0NbDVz8qsQrDgmGjqfLu/Hf8ea/GW9yc15jD/98vLlS
4E8/2+7n/FcDw+Vlfww4rS/EDVykdZtwz29Yhd8HnJ6DiYGxpmeit3MBZcH7w8MA6X1NRK7xirXU
cU0r/BG89L/wSKyemtXZYuiYWv5G7IjL8P952IjHOL5BPsb07P/TBsvEBgVvcNpDMGqcA6rWImuO
fVxcpTiXrya9bcZHuGXxSXJQHY4jmaNzWmtjuRe5AdOJcx/FEqkAPurFg8UMpeXSWE8JEcjYzs6U
vWChFJUVJgGQzmXS1G0ijNTaGHMcP01m5byhanwrDPRU/qonit2cx17I5Uye5UnWNG8VVAXD03SL
mLGHAQeBudFyM5ASpe4LsPRD53JH7+tefwuYyDHE0DLzoaqUOHUtKGFZ+qQcal6oXBCfVKtMtyWx
IFzRBre7hRKZstOCz85kHEKs0JoY9MLdOSYj4UVmTqL+Zo1Gv10UxeqLTaPt5Y3Chw9mkKIRfv9Z
pOHM1pl4jWTRRbv4e6bdNIXm5XBcqNSLPGvghZ2jOnNjEg7PufwFZfA65kuTRBW+ec5J/XLj1iPs
N8Z6h1KflkOvOnDYGt25i8HQNKxybd51WL2pp5O0f7B1tc7a0wdyVnX4N9rcR+I360R7HwbLeeT4
TCCRMZNxjaM30PfKMYqXWRSevxk5ir215eoREJPO31bAb7rzsdN+LtSBRJPVxCfoRekPDS3olrkM
Y+L1++vW74one+WM8Z9HE8srrjzYxUxXvQpoUztU+2GYx0j69YI8zpvc+XO/rZaROhivz0z2NwOi
GhcKQeOeC741PcQFM8WD2/VcLFLHExh2l1VNzUmxhpUmxWmxScm1DGrDPh9RgrLEfKs1gs47o559
fc+jgl2mL3kWfHo68qHrNnz1LMKK4WRbUnjOI4zl4oVgWvGY1u38hqO2u+ZYFzzly+jvUstsXciK
jXWqnCG5ihs7fWVkxcgIo/oVjhyO2m4uMD/3mBOgNY5RvgB8cBaTGhVHD+xQOE2vQjcA8wdkdnlf
KsUh1u6CfcFw91O5lqrBCpWlxE6MYx53c55RspXrfXorCsnfFQwFlEvGosrkSHcxP46t9PJtn4ju
IS6D+SZblIgsFLIN5Kz4piQ4MEVjovw9znxj1xap9VJgbtiXPhQ2Du1pUGwmmmN8GuH07rGX9pvT
F8N1ycmSgO6cr5eGleY8LNrCiai4KZN46TlHue4u85c4sj2o84MOmRrEK4mhbPBbgl+FvGc+UJ47
zXKp6p7Leyezucgl9EiAZ0u2JSG9w+K5/dYM7OWU2qszWZgkIlThWM8wzfHAlLM/hXHr8kGdCFzb
2PQi7PMZD5WKxa7qR5IIsrdR6+N8iQbVafumtrqbAXrKHRQXcQUZwrnHA29uRwYm/IteRyolKQto
TT4m3ms6AbNhoybdexsXLbthuJN8zG2eUzUgj+3Mr36pA7Gp6J2hC5BIGKO73HKrSOc135YGdNhG
y7EzHxJZNo9NoNf5Vo1Guh3S0SJjIqrleYJwBR2iSW+JcLWnRa/li+Y68x63PwUU1gwtOWyTWte2
1bwQcB6L3kZqqbqtNVQO/C4WCiMcGPeQAHLnK0UFzDmdlu414OdnjB0TVGaKJ71u4y4J45M4T7H3
uKAyhMJoEJYIt/z8WPOjJfWkwRSnbiO0hfTJ9ZjgYSIiEEBkLL/ioifmCAsx6kxuolhZbg0fKhin
faonVaTm8ptc9GaLydw8SqwOt3IetCchChb/wUyXXaCm3OJLFH0dLf7S3rc+NHmvwhADxnM5my7o
DUhVQ/x+WVkYM8af3D8JZEg+oczJDf23T1HtsmgRD+UTquiVcjWdZXU05ciqMbPDtExA91PC8oyI
Ytp8HJT5YDjrF4LhPW0qk3kZKEDa5ZWu4CWnSguqW3b7+bZrhZw3UtJN1Q3VctP6QF//e1z6j0La
a7j3Xx2X7kTxLZXlX9Rg87cX/X5YCuwv3PEoVODohbfSCTj3/H5YMi5tOq6LXdrUTS4F/NEfavBa
mcOtChHw4hH946RkYR11kI5dvsj6ur9Xl+P8cixHZIanawbB2nPKrffXyrF2FH41uUZzsqG6bSy7
2PUsMNjaev/spBWCjhNAXwh7xgpU2bTuoD2joOVU3FyyL1wbcFdFZRlk8R4MotU+gbsvrnADZfl9
71aUZrSZ9+4sbnVKjaRggJ6bm2DNijTULJQnvESYG0QAAB3CMJJqo0GpSGt5gwmsXvblbOwTxQ6c
LKlZ78pRtcH7SArFP1ATwiCwb2b3bVTT4N/PoJ1xu63Y3HVB3Vou+JqIa6iffRt7LX0b2qIricww
d9vVVBW4172jpz1406IEMsgOkKVTWKrMt9RtkTIg8Ha4TJb6lo8zwlQ6da3HejDndnzAicUEe1uC
jMf/WDk2/LgQXnvApJWoZBnf+uZCrIp+Yd7PBq5WOYCQjZ1AVyD3RvjDRhob+odCblDLVqSZo3SG
vp2DXbLKJYGNcmgXbeacU6GCAb1E0kHGtFFpKYZrKGEDcWQvMJDHpKojll4zBSWEd08u+Y8lRrhz
IEuVyexwKsKkiPUSXWZviilubzmYaUddYY7TaagIF2ZkocL9GOZdWh1TTRv3CSSOR0GwgdWz00l3
Edg7GwUqtxvU8zf6OLANFgMjfjEDmJVMbkCKiWuGr8g8kCyPUvbDXlRj04dNJcmpj8Vw9Mcp8oYU
81/JCA3FK7njbFhFY1pMGxrBxcbuHQspLuHCuATxuS1VCV1T6+tQxKBTF1IQd0XuPgtZJmdcqd29
SkfvTDXA+A72Y9okAU7Jtk6nM8+D3M2jzF447cX3hSln2gRqzYxIQo2A0Mx4o4zMuw0CEb+k9WQd
ptTV7rQJRSfEqBDsmLVZ1zEWhL2WQ6LcGFSJzC914xOxQdN8blyjeoRYK4ywjFN6oB3iylOUla03
RZT4LseqxdURBn1Xbge6uo9qWtq9KmhcJxVrXQULPQyhUTvqyQ4MECp+TeR5M4i2+DSU7TKk8xbo
U4msqq0w5RLO3L3u2wxkdKucpxyfXpcPTGRta/KuDfIoCUAuQlecPIbxbkgS88qYuP2TaCDPigRr
sQ937Tkt3Oql7aZqP8Ze/V2R+TWadoyIvPonftPoaTXImbmr/ZtlLqYzs5L0VKGOPCUc8t4GaynL
daM0P3LZ6lfaUiGbNY3lnVQxBTs7r39i7o0PhsNWCzKUnRzM6SPU0uFNd/PidUYDf7VUn60tQb54
bajpouGGT5ir9e1e98D7B57qd1lNc42kUIWbT7HPW2u+q6gGPKmpwylXoc/VOM8C7c7g1BkuDr1b
IcDA7L6K8wmvIpPuSOJj5ClGuUwdnwhnRlJow1hm3ko11JGKOSfyvvT0VFAom2h6BBFOcU8Mqg3t
FuaLTQQIlmT7nC3tY15r3g9UMWGGOG3BmjkKyw18niV/glNjX5UEn69JFNWhCxJ542XJMbA77wYA
NJknOXSPC1UfWEN0+eEOgLJqtch7C/PH90bJtgkNyDFo1gBlkzyxn5PUhlfdcEIIVdnM2PmC5MY2
jeG9d6C+0aYRxQzkokUYBi6GiRNUViffOivNfhYKp0Y3NtfmECtom2rapONAT0YaZwdLo9AXk7Ca
r80J0IItXMXwrjc1PnE2cE88D9qulYwegcr78owYyqyo7o1ge4mrj13G2KyIM32kk1Tl08FMicVL
ZeMdEImyUK5j/7tQJSrykA2YQXy6f7Y4dOcHW4sRQ8bK+catfVXxOS6Hc2+wzg06tKHEqEiBDn6K
D1LZYM5WYwZKbnfrJcEwh8lgKcQeB+tcl+GjLf0RZvFsgBI1THmLWMMtRDky6vWJAm+/ejAIwB0T
LcYrBFQuSnLcdQ5xun3f2NM1tGuuVn4NCky2zqfU7B9Z3ZjXBoZOJIgGjBn5zm2DwsyHnCoNel38
m8AS4pq6CzcP8+UjXQG1zZrZYur5LPX2EaCZHvkGJZoVIg+XDDfdZQQHUMuW4NwYrdxqrknXiM1F
9JDA5S/EmOzsIYs3bdUa9Lg59j6H17fj8/6RL5X/0JjE39KmkE8JWdjQSNv6pHKBt5HEVXHjSHRh
p6tQxyo9OVChS/miW7r9HoiKPPPklqT0AnWfzbL90UzQ0ZlzGAXHHgQiikDtE98hLmc6ZiLp1MQq
C+GU92WsObvCnOXRgA8Y6Z0+beZOz66hInuU2lZy3w/TsLGRlt/pWyE96ksUNE987Tvje94wSV7Y
Hq9H8t9A7TqV3ts+uYGqk2IzlalJFenUfRoAGreDMQ+PuU4NKX56AlYJxc3kzH2ChFr8mI1Gtxoo
+r0KrIbvImvvcDRbxjZfoEaHWOl9jEipdlTDVZvZaeRU6nur28VXfAMgorlX/CgJgW7nhRQ/y97X
1C9+tiLrjiT6vUj3BE5ih3+KHS8IZ0AlB9Ik+lHHgrUZM8PcEf41runtyT+C3HdYO1Ntz+iAwpgu
Ls55X1gnzu/ZDiRXcwTnUG8HlLKDZctu502cvDQlnb0wU2DwpSSiV0x1s+kNTdvoFI9GILjGreV1
1UfvqCzie3/CmG5Ew5y6B4UqHmXOzWJDM6iIKRL/ohtAGs5Ho9fnYSD4W0G3jCgAA/Gua5SVaW8G
ENIwTbG840HihFFQ6yN0eevV7dnTiSB3FA0oiN46VSsbPa0efFytJ4D5yQ6omR9yRTRDN6tQF+An
QioGuG4XN1apafC+J7Uv3CE42HOeoJGVZy6Q9zN3sR1DDExLGJwiihyYpA0GCr4o9tiW5KZfIE7a
ifRDJx1w6Y6odonmWXdaP5kha7v3BJYiOyw5Rmi65382MT2wUBKpgS0HAgZZ7bCRiZT9wBrOCh3k
Iyvnhiw0j5/stIMLk+3sahQmBT1dW9AADFIS9XCcUGDI6SRamGSLfyr7+Vxkzlc79p7/e5f6j+5S
3GT+5V3q/mdVrf1q335x15q/vfCP4bNN4A0JBa4VhaKrvfbP+5Svf3EMln6GySbpMsbPf96nbPML
/5dLrO2Pa9j/Tp9BZVHt4nqGb8CMWW9hf2P6jHP/l+mz761jcY/Od5vcF3ILf/4Poa+itLqlpCID
Kk8l5g2ycMY5vVjr6uJJBtvAzHGIUNoE5031bhNgqmrbIyuaoe+WhgBJhOinBUR8+sLZpEg5WsjQ
aNi0wUfNLnqn1tkJFyN9g64/GfDpSeesLeIdgJoZgd4tTI5CFkLh1ltmPK7s8ZyiUO+X/bojcuCb
29O8TnIM5CI+HcvyHJsagx678NJtexn/cO9tHhOxDoX0y4DIuMyKLmMjGmMYIcnLOInlRhBPnuLN
kFZYiJbsJyPo5EOtk6hpnUk5s8wHbn1MqtLL0Ip5NwMslCJ8MsM615LrhAucUXE1rlOvTKb9zbhO
wox1JhbrLC2hXCdl/jozyzFfjuxrTNKmdaaGeLU2siD9h4AwGKys0ze/5W0ms8FIjmGOfqowRW6r
dWJnrrM7M+Cdt9d5nqJ6/L5fZ3z9Ou3T17lfvk4A08swkHNddeL+XANjYFYoVOrtTISMPmr98qby
jETfAkPk4NgS7qK+gbEjOkh/PTCI7JykfzRIMzA5b2MGlSYmRBwC6/yyagfrZSqEuSN04e9LVAEG
nUsc35B6Is5l6VwAJQMdxxm7B+iqfr6lsoPU+Jof79YkuU2k3BvvV7LhplN2s6dQ7t4eCDFEnSSJ
zhFpeF9vA89taU13I3UYUUB8Xev8PnIuifaUbDs118UpWPPuQZ1XZ4cT6w2JiFfIO+6GmI3YMIKb
d9WamZ8H0vOu5pQHRaBelwYWHJDHD/Gath/W3H28JvATVyKmWP62tKmVwbMkN/EltR+sAf48iJ0d
UFjxGSj1YcSBtpOX3D8t68YDDznEkhUL0K2AgKUIMCHix6NgzrQ3buWcJU9bBBPvipRTGpYrbAAI
0NtSUoS4rBCCdMUROCuYQHUgCpKBCJwxgDspVoCB7XnJsV6hBg5+jpt5BR14ftcA/wV+0Bqw94sL
EGFseG4ulITJxdZUz0TmBqAxm/zCU6jdwdkybZseZgVuYUwyG/SCS6UOIAY/LqZsRxxTgWhwjMUG
2JD/hm9Qv8EcZg3O0qNpCkc9Ot2KNg+dRqTGi0GXY445MM+u3Fb3zr2PN+51shdQCAP2JWtXBSvM
iTqgma8/ZreEV83XgLukHhZAksaoja2UHCHFTs4bAasqP6q17DgsmAwoxvf6Ylf7VmJsehyzzFao
U9nA8S5JNDhB2J/G/F0I7G4V1U+ighGaOh2nstoNls3YmRMr25AlyXtpZEkR5amR8fvRZMnjqSRz
4okJcJKC55pWQoWaPZjZeeX7WzgQvUgOc+/b79ijVP/hicAQLuQd5IERO2IvT1lfAQULq1j0Fv/l
xuKYw7FgFJXq8JKeKjG4AMEbZPbI7Fuu8KYGUfy/O/V/slOTMTcwL/xzkfjxUsa2+SZk/5fJ5+8v
/GPy6X7BVmG4DuF0ki2X4uE/J5/2F52tFi95gLjCkPN/d2rnC74+4mwWGXF8MSjIvw8/2cNtvDIA
37HoXNrd/tZGbf2yUYPMY9vXdfZoTgw4bVcZ+R82agwoJAfiRruybWM84w4ByGS3zrEsFrH16qHb
6MAsHqzCHff0Cy5bgyKUo2/4CFtCqqeZLrUrq6NS22h6/yC4+jphnOdVRA6WDCS0863ok4ektoh1
YeCL7baIbLt6UYO4VyYdK0IlXE44+IeGy+IfdzYNnOWaf7MFacnGLsxHLCIpIEGTZm4417e2Grsn
ZD16rzzUlZmZ5g9dG8LZt55zmX9aNbNGVOvzHMz9Q06mdN8ox65CKx/KhyxfhpOsfQKiHpPecIKs
v+eUzYpWQM+f0ZKPZTKV2zxfeiKDcbDrOyztlN8uLnqermNsxrmMt2yON+M0kaP3psai7kuHVb/o
rb7Va5vqI6dxrvXWPyANPtQ6cXQL9e6G0t+rKp7KTT4xh0r8HjR6Sg6zafx410PRjHhg5NavDLhQ
tHqGJPsiZjZtxC+rvFqgju08R/NOZc4gCEsJSo3t1bsJ21Z1mCpiBJwLiGcQkHhsHNp41Jy+UCVn
PqvScY+T7Y3vlSGh+HdNwO3KkvEtcimM+0ISZOTURSpYvxqr2FoeEcQFLemZkr72IYrJYBmUxaAt
7F1dTlVWRf10pDvSpiCMTktANXRSPoAq9G+DJEAHUz6DQIr0ECD3Jee8A5xoqhLKCq56Ztje3VRW
/QP+VZ1ml0wr056IR2eNgDwy59oTLfqRASd5q4mFZrl+DDDsMegTt9qcWbW20coJ2YjMENVdxKrJ
pGgpGqRcIS00o42dF0T1OFVLdfLiqnfbd2nGzkO7UMMiKNDBKE/vQUt5VK7OMSTpfdVI38MA7C2A
4nZgVnSSFvZSt2uP07zC1NWFrK7hXQOzDoe/KIPITDgBmjv9dyK7cOUKaFdZNYNrby7sdixVxivC
+XRWF7b7fOG8mxfmu1jx7xkEjDjSELeDbTYDiE8vrHjzwo3vV4Q8Ai9Dsipo6A5LmmUjmbc/VFy3
acr2nAbav6jTl/g3Mn0+m0ZUrsD6ZVQulL4Lx34gplKFRl9VHIAB3csVec8cFfq9WkH47YWJz81/
ehXZaoEFxWN9bVLw+cUK0m9SkPruCtfvRzD7sKYg7vMN6DeL3q0ZUYD804rmz1ZIvwum9SWYVnK/
16wUfy7EnHm5xWAvWDH/6Qr892sP9j9UZ4b3yVoJgIeD7Idu4EztL50B+aU/wLjkhnVKBYa1XqBZ
iwa8xqYadnTugnxMnuJLHcGlmaBZSwr+uyH+RxsiGxv70D/fEJ9+Tt+6fzRMWb+94o+d0PqCQcJk
2wqIf/7mffpzJ3S/uNYKEl6dM+t99s+dkNgneCH+iFzjChsO2KB+3wpN5wuFNsRLacRdkcewYv7G
ndVgf/3rpdVYOSUmoBIT+xWyoxn8dS/Ue9Qe+AuQKxuzfR01HPtdMX/4WORvF0Njcq9RLD2VUjx4
yr/punp8c8e8eayl9tjobXcaZlwvKzuG28ugHefYcuP9KPP0fqga7Rt4JvABrtSbg+3HHpN5x0y6
e/q/Z+ts25kwS4b3heEdF6P1zVv8FLp87orGJInP4ictTDDw2W9QRnQvj3Ro5TRyIxz2JXHLGDPS
bqGZmSayWrVt81z4Vc8J0sPhbJzSYHJprkGc67deqtvdLi1sswYakGQFhFjSJLoeTuYMxDgr88U4
eXJm2I/THRDwIg3JVM8myLr3TY8Kdy5YDlwDMWde/hTPmsa51fDE2GyAespvOEj9H4mbk6PDPTN1
eAxSqY9u5Hd0aeMDwINJ82Vhd3sxSfMK5+bSRQP586s4J1xHabaH/XYEtTFuF5nP/saX+aFMcIVO
VQZJo6isHkrB5G8VtJb3eeTu4FtJSn1O9pgUBc7bachvyIvIQ26ql1wiyOWIr6FRBsmBcwfxzwaj
+ms2ZfSjzmN2BC94I+32KkUXe+2SsopQQqCWTcis1Rhg50jcj36K8WkP6n3JaSk0myASk3VMJvEy
jX0VzoGRn3zf/p5kYEysWAyPiz90YQWvf4+5+kWzyDGRaFF7IKOoq2a1R59+GJfshanFJ+2//dXS
SbgpIrld0sZDA+3fZdmdylFWB9FnNTKKtZmW0gw7riNXNaeLXdss92mC8UiY4gUDCllZqsm2RAZ/
MqN0cREt8b0KECAZVWthMJBk6SxyOxj89/Zo0+gIPcBktrEZR9TJBO0h4qiVXsdD0d74vTK3Hv7h
I/JyBvdkcULYbGm0dI3/HTVj3Jejk3330walid7cbd04Gie/2UbJTX7GVizvHI1W7z6bHqtyLvac
dTLmsnV2qATSIGATN7Tk7OAIc3CAcRw9si6ku7Y1g11SOqR6Ui3Yj676KR1RHjGLc6Vm7QgZDRGg
pLf2u2SiHAGlLrdJwug70MsOXwgJHw5Pc+QsGjkTfSxgXXTEJs3pyXAqPWwL8aIV8XHBzxWWXQ3p
ptdenZlBiiWm/JQ2ThBptZ19rqbKryAXOJP0bLXKJi49Nu5KKtTFdTmK4coFggnkl7AVdoJF+5SY
AFDcQLk5ofR8Pdm0+UgBG1RSDeyCPjxQ8wtxtLAFu6VultVaRpHd1r7p7mhl9LexF3t0bYJwfOpI
tKDhGMTcyPKYp2qgLAGloOer8WChLcZcJ4eiIYMZj+M9dQdGNI48FkkwFkYImWb+0dQsqtvEs+fT
0GfVwezVrBB+eLSgzMyuPkUN3y1Yj071n0bTQGpIcCrt3GkY0k/274DPmoIKTVtdU6tbqkS6987h
aeFUSax6Z4ylfpVWQbnHSVAjz2gkokxOHY1QkMNzd++RhfuWT5jgpE6xpUOB5cqvWMltjbVF/gOr
mUBKMv3lbTJIvdNFPt0WuQYURbyaS6YDGhYSiiF1s1pj3+a6KTbYoHK8YtmPuPPbTWbW2UvZ5ihQ
LgVFNyanUKaEw2JtmKoY97Ann1ESBZNw/OLXtV3IkxFg/vCs8ZoUYf1gW4H2KNArv5mAQLn0AGla
ygAv7JCkfIwRfc1tLKtpNxezfuPGALT6uKeatO/724LAH9VEWbUDrjnv2/VTi6rrnvFTWruY/PAW
O3wKA2S8x2uRceTriJ3qKcSLdTTf+IsfzsSOzsqa38mQOwd7LIOP1uzO3mQz4u+ENR4sv39zLwKA
znnbtMajXRg+DgzKYcMeuMZnzGhpm2u9dsXsKoUgieRQ6VQCwKPOwjnxV+XCYD3w59sMNehu0fTx
Zs4CHLHzAAa3QnuYOpCOo2deuNjJPg3sKdSVCXg7z4ewNto9aPKWNbi/CQZWrcWa5xDrDU8i7OJj
L2wndBWmVpDsD4O/mKEgvb6Vq17DzxYcmmnaa3MTHFt9JL/KrDX03IA0zqr96BrcyWHVg+pOMKa6
iESBb3ZP+GwAXvkMmrksBpuub47MWfHFaPXn1HjPUJfldgkQuvSuzjC9kRHTbK5YaTWlO/KV00kT
zY/VWEYn4oBJgEDRotZqVNOr7kxOJijC/GIrfc53atW9llUB01YtrKlJ9uCxwTqaMGYlHk/HlciJ
CRMwvuPg/HVZNbVqVddS0X81pRBXTk2mzAA8ATFbzci0uXHNMwCPfBXnlBCfg1sEu6levib16qe8
yHj57MQ3sTRiCn9zln4RJN/L2lCRDuP4PhZmHKWrEkiwbWRzZ/7t6sk7ItgnAbqfdp8Vu8LhwDBO
9mvZDimYoQ4+ss9ftbR4XmqUys92sE3CXjn+ExZRYnfIknBq8nNgyvqoXwRL0fM2oGMOZaxvWEwl
q3Y2vgKPY8PorUcSfhhZEg78+eSzrrtZ8d1cRdJylUsHu3R3+ejNEWJWtevypbw2DVNt+3mxo9Ga
v3dpPOMMdL1QgVAIVSrEVsee+QKPe7kXlPjwhi6IAmHqDRM2RlHz7Y+9yN/52Iue5uHKf2o8h9cS
Ynxsh/hI4ZmKtCJIzkNXqHunj/N3L3cfHddV5MOSW9uU3cGC9WFFU5rXW7zxvNEUkNvPVGmraHLc
FkH+f9g7k+64kWvd/pW73hxegSbQDN4k+4Y9KZLSBIsSJfRAINDj17+NVPleSa6rcr2xJ7bLKiqZ
mUAg4pzv7O1vnTl0rQU+xiwr83AkEJZmeOL2cH2iynqX5VjigeZ7XlnKrG57c24PgpLswRul/2nI
GvGxowmfqrC9nYVtIO8j03pIVWuDaXV7SMHpWLKyKgomMp6Yte6pdYRSckWI4qH2A/kwTHSc16ya
BlsMS1lr6TT5t0bbvrPcqExHzkwbVEzbanevlCm5ZUq3ZfalCdDIET5wN1NkP6pkWuAV4goWYvqK
qk98Rqh2yoeYQdQUEsm6jux34NASV3RifSE3QgKLSi7HQiavxqO6hDSSLKa9Mcpp/CKWOIe6BDuW
iEe4hD2oOOf7oHTvCMGdQzymHixaqxoPpjGnXM5u772HkQeV3mo8gLUyeZFKO9dml8gNyad8Kznq
r1WlZnAkzG9uq9auHrTt6ASHKayDMbN8Uq5hRR6pZQR2M2u/LSjPNERklrBMZOp0Fy4hGnOJ0yh+
r31LIWfPFFlY7GsvT15YzbIXHnHda06Q+DFL2/AgUi85Cjmw4w1r91SXPdPzidGE2WrCIvQcWUk6
nXtjKlbBHOtTYCzYhFgM2VZxeD4xitGv42I0s9XolGpDTo0EsSB31M5j+yL8uXtnxK8/+E1FMR/2
xa0TxfpDZUtQLF4DKGNjU9zPioU7wu5qfmYGGGY3x4dmIIHECrvmnAT0bw6U7dK+UlO/TVLuhzPl
RSasKMNTsQj92X2NsiW81fsjT1a/cwJuRNRPgKKhXm6dzHFvXFjYH3tvoONWed1jDhDH3JCGM66p
jiUfw0KWOx36kOaKecyPRLkAkYOO8VeOA1QLeAw5NRGO4X3Pv3oYC5ZXXQSPQ8HeGDd097lcEm9G
7KU7t52js75k4i7xuLboiyczpo+Ee8Dag3jIrtIlUQfULd5UUZ2vlTHnTItoJXfDksQDsK71Rs5U
wdKeIlGfmsTey5mUuZWWB3wN0R3T0+H04Huprm7HKKa4EESjqN2MUWGI/8k7w/oBgI9V11mWat7Z
bibYpBn5rgfnsYILl0HQ6CaKQrqhcRNDBhvQ983nfHTgiTSpuSUhWeqN3cSso6NPYqkiG3loY3h2
MAOLbjMPkfIO9MeU+ZkubbgRRhpGV0m/iCO5hHW6tfxo2LhWB944o1DD6gNMkWl6Qx06migPY91y
FjBrYz9LEBl9OxmMzGp11FyTm661kyvGF5N1aHXet0JXzhdRMjXBsCpO9f1YqKcmC8LkowlbYF04
wYAKG+qE34D9QMHo+18pTUUHF5eiQXkoNtZ1or1nuiVim7iszlualdkOdMf8JthYnwe0Kauc83Hl
KbGv+GtPs1W394oBt9d4dIqHYTDlaVbJsLYKR21kbNIKMePC3kYZETN6V+wO6qzZj1lvMnSUVjeO
Uxcb4sTOh4Zd5LYdR2ZzSjNlCNdcNucE1UZLt9su944GOudNxcH9gWJhsNOZsN4keLQDqE21goRX
0+0hqeHRTd0nESQJXS10/KRw+XqbePjMWHS/J0x2a49x8C5KkjP8JlQDhbVWljUdajOv2Up10RWT
uT5I9MAZtlw39Y7hcbmtIZsxwILObkXmLt4OYRFvg5zHeDga2SeK2AqKnlccjCS0CbnwJCkHt/Qh
qaNqBm4zEUqx7V0VOkR/As+4be15elADHLaROY0xQ/guo9LW7MCNfAt7Lf6qlOtch2GSsNDW0SGs
GH7KGhb+jmHnidnK9azhEGkq7jx0huk+bkVw049RxkB54h4yNwE9CZ1iJZqKTpMw73y/AMrSYFUC
YkFczitTwnQTclVl1v5NZtR6PRYi25p56KxS+pEfyZdS0h4WmUiRxMVHQzUfCT1mEC38vSNHU6AK
7d8FE1kHH2fccSowjJocPBNCJy1a3ZK22URHc0U322XcIX9jsC7e9nxbK6scX9FLneMI+uVcv5dp
/tqktBdyi07qFkolBpDRtrckHqxVjl3nlCZwsjISroyfCxcABvmA9QLiy+Hc8cyLnLG+IptWcrU0
3t4UmcechJNc5VGU3VF/EGLTOcSot70S/U3Tst9ORW9t6qX8M/qNOjLDnjMuBiImSn3xdSg5oqUM
LB0Kp2X6xKiBWbTUmzOlv7Tx2J68IklXApXEibrWJo4nRanThYxvGdnJYoD+fs7iaBcl9WfOa2zF
pjKZNs6cFseyUz3Gwb6ZXog8NCvqPdc2gtZntlJP0AHqtadb7xy79rCux5mNYxUfw2FeXPCdoTdl
330KzPp6MCcIhan1XBoseWnvYEJxMf9gzvFf4pH2ss244IZMY78mGCmf5gqMhJwz61xO8VVilIxF
e80BNMSjds1vjD6y/5vYHZWRKh/jyvpox4AR7b503hsSiBsRaXujjOJ59Hz7m1IF7YKo9F0ypaQ7
18aIZ2A1u8UDg2P0eKooxa2j/PBTL7oMOUTfg3QMpuGhJsMJtQYEA2UnBM072TgTjZoCp7uTjwTG
mBB6QJomUTzbssI4SIaXWX4dtwZ3QrF1RaZPuNpXw5xEI0edcMNXpbzrLJXqtncdigQmTVu8D1li
rlyLwPC293Oz2eJ6VjcW8ZYj/4M/QnX4zYqsByetWDz8BGWQEtlpkjxcTXv4EmaqA2xrZIhX3Y6g
uYflQObjaU68jFvdfNY8ktY51mDiGEstUJV414POYwrcXbQskGhCOgB7S7ITjhqLJcEdNa6atOoO
Xl9/ivz5NHLBr6Hai2MWGddh0LDXyQkkEIg8KZPRBeTS3tbL3PykJOU/UmrMr7PVJ/U3WuvQqTFE
9/foT95FkXDFh5PcwgC6r53FdVxM3rF0iPN6+J73nF0oIM6FcUuz7oV2TXNuQwM9JNShdZTb4DeF
irZJVZjA4Dmcadk1uN8iQeUC4JDI5LsawuC+Y9znkIZE9+Jq+pRFJpWzdrJ39HegQLb25xBo2uPg
ywWMQjZ4TYB/+Cobr39k7SNm50q99ph6OumaYpSgu2iGhnOda9+gzsKY5FaLLDsEbnnttHmzDmfb
6TZWMgQdoDKz8FapiLPTgh02kSfssmRSb7gqq4+SHuzCTp7nL7Qh0YIy/2q8VW6hbz2RG4eUB54m
fe6NB4gNmpYURySCWWm8wb510rhrtnYxTZ/ZZ3FrRap4S1LTv61gyV3Pbdx9MRL3W6QJoSB2MppT
TRn6fh5pEcrEG+DoJGL44I+yu7NAycw3evQrxE9eUe2pghbEjVtbLUFnZiFJUnnYq5Nxo6yk1OuE
cBOxcNqnjgiNGzPRklgQD4MDYs2nKZIf2CHIxxrC8y6qp/bAfTBtXd0wihb4z4MPS1fFpfUYiVyt
m9i+9c0mfCvGEvNKEfpETCwr2eSL++E8WGxqrhjbbVZ128dn9hDtuItcXa11mrjdySlZf1YuXcwU
FO6AY3oI8ng1UAtjT1MQSCk53LC9G2CB0R6u9LNWTn2m9+kTmoa1LIg7U+ObVBquJ9YF3GFkN26G
RIqnnr/A3fhYo1+6jBlAbuOQohEF6ngF4qa5tjvVXXlLsnwt1EActi4TQqlK6Q0PrGDV4q9hx0RS
heHFliSJBiu2LlhlPhaZ630i8IJzNOvS9qD8GB6yMdZsWn3wc5ATAdrQzh8fZacAe5ciUy4yCtw4
yjIgjqGCe5cxGfVNGYW08qipTQ9T1mONtbnRtnO9JI+9hoP3aPGIZgtaqE1vq2/kc8otLYJ7pgdT
6HUuIpbMhSWkOnDf4ELux6i3XtKlP72Bn0keSEvzrqkrkwBM3fsPjdQ8T1nLqrucwZAXg1TcyY5r
6jLFHPjXejLaF1xk4kagXN9bislxDq+Nfd9Ajn8IjJDjiyaEdDaM2Po8QYk/tY3fk8yxKYYiA+Eu
rUqW1VUhfQKv2MoZdoHdzU05ODyx8OtCgbF1EKU3VPhRU6EdsvNzalqwh1p3kHzTBbynVkcpptzm
Ds+vw6z0pBibpAz1JGYvOsFJypiZjqdvuSrMj6HZsFGb3dZHmGvqmzgI8N1FaVK/dK4EuWPw1I0q
h4cZl9SGw04Cu6tJ98rAjoOcpjjrcPSO/SDarYIbfaWAhTXs7E1xVc3V8KFN4ZGxyqIRiY3BWbva
CVlOWuNeZbW6kdPgHwrGtrZNP6v90DAjBcOTq8TQQ3vtE3V8pXpr8BAb1JNgf3elq3oAos3un3Km
R5XGiB+mmLCeH0Q9RXv4zhGcquuuDb4YvWluWZwY9Ihli1d4Nq+DnlvDTq14m9T2sYpN/44BNRRm
k+xPruHNzB9D8wUiaHLRBN6aerMGehN012S1syt0A5+Z+QUhHk7E5P3pLZqKeG05MCRDP6WsaIYF
tTI9PTOiBFNPM+KqrNneGlzo+xgvHiOjzINmDdq+dZWVk7XCVbCJ7dHcuKagISsr9rJi1h+THH4w
R4X5MOnRRfRkNt0d0EfqwGYA36qUVp8/jJK82BTzsEkl6ELqWX12ZXgkEyTtG2qsJCKmKt6ZmY9L
E2caml3+fwFxyB6n26EtqQP32XPQWIDeWKxJQW0Tx8avno5vQcmoRBDR8BjIliFNQ6AMj73aWWbm
HAYHcU2UPsy+4qgAf3YddIxxRdF8y0gIs99p/aKaOr0jG3kIDevAxqrd97PTfzJG2iAWSXEMLGIn
ZnbIY20ke8J58Wr0u7ciSOv7oavvu8rKp5WoIAStwPnpTZwbt2B2JnKbVnysQdFdOb3x7hhed11Z
JbJh1v9VQhuMQk/gvLaDXKaZYacpNR51Xr/8p239b7WtHXLQv2tbf2jf4p+61t9/4I+uNdOh/xBS
AMYRDJ1aF2LHP7vW5pLfEhYRewHgWji0pv/J+UCwzrirSb7kv9vVtsc0qxD2ErKSHo1u+Xfa1ZcE
9Q/EHoDFDNIKG33K0qkmY/xzs7rCscU+yp+uA9qKM4WMQU3TrnBRVRaFYx+zkTEzarAAiWnLNO/m
NCX7MQE2PNWlPmhGq84Wqy4pX+hJRWKOD/E0yTtW2UbYJHzGJPQzntOi46xTFC7sSzI604g+vEOu
Hjgf2CkFBZWJwmIVj4Z+QQDnoXEbFPQoToRpqDSuLWZsfAJZ3oQGYQD0NPbHyCOFGh5Dxj5SrJs+
JBLV8yE/GmXlUZlzYqa/o3TQ85nP0mFHkrEpE7wsj3lFjzAqrKheRQ4gwwddOGAXhzy5CYsipozH
QgZj1yUfWTARP7eVfeBNVRtAq8bnIS6SJz912CCoIk7vx0retCNVylkm0S6uwu4tMBnO0E0BVyBh
b7p2BVPnQQVlzMMwOntWeUqjPpEez6WM9s92GERfny02ySjQiXeON3GUIUIfkVdMm4xYz/QIeajD
mS6iLF06LUpa3t5KxrhjUkNUeNZxgYUmY/0FDfRsfGAWJdHXamx45mY8ci2r6I//WRH+rRVBCovo
x/8eZHn+ivGwbH9aFL7/zB+Lgmf+w0FXyV0nzO9DFv89fuHZTLo7niBC/z2e+cP4xcU5blmkI5Yx
919SnZ5FMMbn6eObZJy9v7M2LMMVPywNLEhMgAQevyEvsqRmfl4ayEJ3c1L5ErQ5FbYijv1VGtX2
6ofP5E+4bb+SvHzXtHmPrHx2wCIklj//ITkadn1t2VhVDl1aoogB10pJawyrTwvM465wPfuYzzUz
7jAZ/orjtXxfP75FZ3lxxlZ9AkXUmPiwf35xFM05Thg/AIsVVKQhdYNPdzR5XSmyB7ac1VvE2hRQ
b6bjCvA0+ToaxN0497j2Jtcmw8N4KffAzPO1XRs1/sQqvm38dDn15CFJl0mrbcMm4bprvPChABO+
+f0H+KdvwmPxNpl2l1xIv3yCQjuKofiZtufMKjI61bwrDBjWHAmnDzXp83VoZrCHDcx9a1OM0OUC
3MqyiiZ+vyQY79zSGu8q6raUhqA7BwGN997P8uMY9BlN3gEqHTDU3VSCzF4ZRfmX8L4/+R4odQZQ
E3w4DdYvCvjGsSEBeUNwoDkzbDRjI9Ru9LT3COH+/tNanmc/XNSXb5yHsE3ea5EG/EppoDbQLK3O
4NDbkSA4D8G6df36pFu7vhcyKta/f71fbqLL6wGr80FMgIEMfrVmWSauYcZ0eb0o0fesKM0KUHdw
9ftXYTvw67tyBFE0NgS2z+7il88v0CwXkJD9g7aGhIB1+k3ZQXLIGv/p9y+0ROh+fSVpkQwF0sS6
8C+LQhqRvBu4Bg/WTKVu9hrkKwHXzDTxxU2FvRRmYyaIYBVkD0Sp/CuVu/SAUzN8iCGqnAsp63uN
nYnh2R6bEd5cQcmK+fdDhI7lBGJz2idcmx/6CDoE4jQw25zUhhnQVsSLjGrxi/hMLjaW27wM7pwc
fv8msUH8+i6JqOFDZBJpkaoF8pc4e2iFeRfPejwMDL9SBEYV4i3SEIrX8NIXkYiLUQQ+DmqRRTLC
xZsegK12u56UxI6irb5RFy8Jsxeb2i0ZY8JfeCODyfnkLSITGvpbbQ7WowlFHT4nAPm15jj2ZIks
2MUz3h4KIxgKotKiDoAsBc6GSSz1E8tZdnBbhCpRZ0nGZ5Gs8HSJ2Z2EnIAjNzkwuY+XddGysAMy
941d+U/MMKfH1KCSWJo10WgyMV9iU0IAYPTriDmnv1U5iplVv2hgGAPK2VIwJ6x6i8Oso9Cudy59
+dYEJJGB/Xhu8crki2CGUp9xK4FYvE9QMmhIIKKJGDbZy9DhLJ+6jCDPFDnwNCCvkRiHn5gIKF68
KM6+KTOuyB6KAONNoGMG34dq2TiW8fjq+WW28RZNDjq//JhOqHPgK7m37qLTaf0EeJRdJMMtRfz6
M4V9+SYw8BgjKp4YJ4+xyHlIQhrMwSbEqz19YgfKbw2mBfRDcBx7o7ypQgVvGoI53h9NvdjwShJl
6dXyeW6qPCUPvQiDCNKh1kFnJWO4Tw6CgCPOtuLKCVENGRfrkFmI+QZ7ArP20xIvFjxfKH6hKrKq
wIdy7thvAIubO/Q+DUEWtqLr2mvsp8zZwWnhiuhRIHW1bb8hMKC0GFvGxqYNWKyWs94HSlPA7zMG
ghGBgIpb9EoDnqU4tu+tEM0Za1t/bHNiDZMBiHylY+vd1nznlNvV/aTz6yRERmgsQqc+yjtqtkie
4qLtkJZQLLKg+ovIoS8TjNEjabvrMHI/xYsuKl7EUaGJQirV7gv9HIJMZUn9tknXxiKcamXoY9TW
JFBAbgNxQUxV9TOKKmFHqy6tDfLXBD29RWUFERsHd3GZpK7Gs7Eor2i4lOtp0WAZixBLLWqs2MoQ
o198WVrUPRcXAbcNj6Fsl0S+i1trSMgnRgi3dNMYZzlX1VW76Lg0GYK3lDrLfZc0HkH3i7lLWKm6
nekWskw1JpMbk+kcie/kB3MRf3kVt4trIPwiz19Tye+2FhgP4iExqN02DtejSMsvunci6NJm9+56
zfRq93o4IWXoUfoGOJIi5VwxG672dZtRmg1Ff+xIot4aEz08RGfEJcBoeY15LJPAm+uNWbsFtGhs
76Mxjx+cXpQ7eznvi4z5dsJkaJomUpaBjdLEBFF7ldALo3JI5VFW/GNadpnacCqrL62EjVt1095w
fcqrjcgQgvXTt77VQ3UjALNuQrpSCGwn8oqI1ik7gtFKsKvszTn0V5boANf3pDR5x/rkuQyWDHrK
oI+JibER0bwQgnJuLW7UmwmJHPLksCWxLIhXfTVTPWyCXFDISVP9JaZvDqQu8Z4x7ZVXpfTMJ0Ow
v6CdGt/C9WN30rPlqyp4PW7EAMQmzMe6ZjYPDNqIS+8hB2P+iu8522RiHpBIsy80pEIflZn2kUnN
jFp50D1XeF2ONbXE99mIxSFPUQqnmjeJSwxqYl6Fp5ko9GGabHVjx3N48prFVD8wgLyGKYa5uCrV
NtA97xx60S2Zz2EjO9va1u1sgYWE5T57ig4azXB+xgry5iWiobDuNFb6IeuAJ/Y94ufQcE0Essx9
oBKgQbRlxkjeQuiloVpisVeIqgmEuPk68LrwxF5FrlUIt519pD71qItWpk3tkj1w/5z0mnW9supT
ysQ3+BrpWPQci3oPxUeC0a+Mh4kXiC/u9dWMVYFfe4rlpyGUi0wB5/KD8BDohcRbH7Sw6gVKab6S
dj438DD3dISqfZNaVATZL9pnOQrgHSwKJmO1AOpquhGkcY9Fxohgn6fxrrLDeFuV3RO9E+A/bZus
yDbJLZHsOx2WQb+iGdnvteqneM/H72VftOPX8RUH4hoa4kSfjSwfvJG2QNitbWsZmCUTolhZJyx9
AJqc+IZU51jM/zmwgh5M2ukveLVItJbT1f9+YH352rT/9adOru8/+c9jq/cPD8KSG5CdWEpZi3jr
j1qWj0FXMnrhMAZo/qHk/WctSzCbQXnT8z0OvL7rcRb7YwKDkhZnVhTMnACW2Qw3+DvHVtf/l92w
vQAIoLTCDKC8BQL3pyNlNDk4adIoPjaF150rv4R/VZLHOdsTaaPcWexL9HvNh8YE4AHpfSVI7m8Y
qRoOWYzqHpJO5+004NTHwOffCXDtPSd+m5NVpUJvAwpfxHbIAJi7xgswLoqABluJ3nVpFy50fGeg
lIz0C/JqJgnCB6yfchEO1HBgqMUw5KAnQq5R4UcfzLIJEMBLHa4DN31ljvvZvJgMnLCZPsyMLZGf
z1Hr9IbYtIv7IBqwILQXIQK+UiKP4dJVQkjIGPZUJ+idYEZykPL6PVMl90mo0mYTj+lw0HZdXc/D
VJLus8XLvHgZUsKNT2xj7N2km/jOChq3JoS2vHPEQc3WKtyEiTJcD64nsTfE8B4fo5gcIWovZvkb
/piWqnkOzORDhU5jmUbsr31n4vCIaMCoGVmP+qpnFD1x2scMF84dAVR8sY6NlqKiWWLuIEYuoTPf
mNHNh8HK93pna1HRo7dT5+Se+AjtBiWHU6E5tQzPwxNj08HL1MEEVOcttgyzi29pbvftxppgu2w8
9mFrRw5ka/Jodtgb6J54MgnGle/O7Sos2kMwlO0Hp+F5tVLJbG6N3tKEaSabVlYDfhjcUXc1+9ah
TcXHZLF/dLyXLQ+957CcxCkY9Aegbc46YHDzE9CJ6WTGqA2glcacD5Bumq1kYjuKHhoH+tym96r8
2k+L+ia/aEkCqLreClany56+cUmmYpYk2NZ/DHVo3U91lW5l5DJTOquv7UV+AhTU3YZ1Et3NGEhO
Y8AZInXtte3jTeHEBffGRIPSlVDhTbt9jagAriVDccf4Il8ZLiKW8SJl0VHUfBJD3X0j7Gfeo5yR
56XS85i5TrrBYNphX2hqd90CPW5Xgyr0dbdoYEanuzFoWrJJEl+dsuBoM1TNmrhejVrRgRac4JOh
4Gk2m0JP/kcEeN3TbHRQj/sw37pYRIGPXtQ04qKpCV1mCOE5D8Mn1GSV2MArSiigGHXDISHVADr4
lrfSa4ttUja9uO8XK062+HFUjapvPYKNvu+VdTdI8+PcBB8BDa80oP6t9uiT0tdPkIo6bOj0nkSM
tUcA4r6wd32KQvVVkFuBWLyoe3heiYPM+96/ZbpIkakCEp3GrnWIWHMe+Buw3JHTu2nq5MwpcjiO
Zllw8mXSZCQj1AzWdXPRCPnhqCP2COpjkSyaIb0Yh7RodqhRw7t+sRHpGi/RdDEU9biKOqRF02Iv
yi4iI2u2oC90IfNGODym9AxTAFpg0gA4XY3M8l830g63nk1uJy5Cc1urBS7sEaMwleu/YGGe5Kqd
z6XwjEMEgXKfYX1lZ2AZOxlOaN7ENOxKJ2U8A4rG6yjtaVOk9XD2E2/nMC68UiGlZ9q1zKlkOpX3
EE0IprqkbMB1FGu/Z6OewkQ+pRnttKrr1L5H9LvuzSK6Hno58Amk8/wEtV8eJb6465FJuechQsKT
nzt2upsibxB+JlHlb0fDLnapOrvT+Arqxd1UurGO4xzOW8m/dc6lqK7N3K7ZdzjGyIAz46uCzZq0
vSMIR3Qunq7vbVrHTxSCMNe6kNhiSSYU7sI87UMY+tTh8yxj+orxaWf0cDc7JuUt3eMo9KHawaEe
ma8K9A6szmWq6Safo+kbpQEyBr3nQaCOgKkwUNKhF2y+MJFRb9DtEmmOXZTUFVvpIz3SfF0B7L9K
8u4TDxb4x23eH8q5HhbKW2XMBBCGgZN4kbRfrJKnzdZzvOYKdzG8xMh8jDwKLrbBJEzCPm6tSz/d
554BVn3WB2iCRAZ5wAJkqeihlkZ/sHQpjmJijxoGyJDdwRm3bCrF2W3ZZvPE9neNopXYeWZwHksv
IQmZP4Quw0ReE3n7QQWkWJkd+tYR617C36TBC8XaC74831Dmqo91YBYzFWFmKMRo32lU6UbF2B+z
Uc50HasouUnECLAuVySo5izYSOaTT5Tcwh2tzjOB3npLnL15R4XFlFihhm3KtN1Va3NenDsnPuo5
+OwHbXGMJES1AOZMlw2f6Ut1W2FOdK07HjdA4I6+bqIDzRt7Q9LkpqfWRHHCvrELi1Rq18t7ogXF
TgO5i6b0oRONcT/E6d3I53oKR2lxN+Y3xMbn3Qg/lUdjAhmO+lTj7uSMIMZhRKJcyb4DVMP+9IOT
MZ0xdHyuDzXkDvc0p+3UXYNti6qtxZNTg88aSai2wp4gdzgXjAdpzVls4zBQ8yOBqcB4HS7wjwTS
/7yEIBYH3YUPAv0yz52t15rmEhzFz5wB9oYeMrOVaQDK3fQZFkhqPHjqmH1G9iZMHGkTsy5yxZB5
fWsBVI83KtXzi81AxktRifHk0es/d3XZ7OvJGNp1X3iju8SU+hMnrYGlPy/5DNCdoL8WUBoKVkw/
M9y3iWj2hv1ceqJC39nI9zxSd3OXnIplMg5Y79bzgmE3kT1+Z9DUAEIGhqiZ/HrH4L5JZYCExKoo
WV6z2uYDyibkidCjI0ZDQwYR0yVGo7KGTUdhkzrSdM6hRtDOHnAAQtp2bc4nFcXus1Yd4djW0jQZ
V9bUcX7kySV2gF90uPKn2E/XjUc6dM4wTU6NWRJt85u+I4CHZCmPM4NSXg0KVIQEBVf0R4NbUxpu
u67auU520NmDbeUHMw14uyMzH9WCsTTILBtwL+m9H+v6IQ0oL6wCd0rWFYoXZm7CcadpAB9mMx5x
TGVjL1Zi0h52Fj21L3kQBJuQAPZVkfrFEkAdp9fZTpwdUxF7m5EhyLZzy6EIp5LNzych6CHmsqKE
ig1TEg35sNGAWzExD7vsgMixF67lH2EviRfwj0siBIoPjB7GmHZMTJZkcbNWrAlut68s3vPW5kM6
V4H5mYAMkweeFMWKbxSVUJ4tGb0ASet2aLt0YjRVWusWkJNaO25c3JZ1g6TMzWIGt2R8DWFVgYIs
2quh8+TRjX3FKI7ty/sm1122bWSZ7x30Y9uAL+3E6Cq6qbx0pvcx9ONPAXvuDyAQvHPoxCW2v6n3
rhpAIu4mjMwouC6EtNfW5L22YMBeJg6vFAikA3uAU7U1SnHUSOOgWYCv+Ggrpx/WGKzw7zB1x7PE
Cq5z6mxfLTzta+r85hvraXJKBgM8Ye0AOu6zZsKMXXjhzqiTmIqiYJYs4kRKp6O1H8CN2VvpDtDu
Ji/bZk4S7CGSd1tJsPQ8e/1ww1F1eGjIHjL3PCC3kuQdK7gJb1MNmGFlVZWzMxMGN1fKVHpbW30L
h4pROTtsaxCVsbuzeuG9W3RgrpDPzjd+PatHNdCwXrOepwx9mkymlSJ/jUyRRxzs0+CEcTg8IRgU
J6HCmuyjrM+ijtx7e26H9UAh5mgtOHZjXgL4nqO2E3At9v6QCaUMKSIiK8xYmotyN7hw/tLcKI+j
YC+ugnx4qvBY7gyht62qIYhFxLXSFEVYusjCWCT6DTcgN4tHprkBLn1tLx3ueBGNod92t9PFPpYt
IjLGjbnXL3IyQkJb4NA1GyjUZfHFYgYaFqFZjdqsb6vhHTBF7K/Voj7rrcWCNixCtMuh9j++mr88
/18Aer85/yfNl4ryU/lTy9q9/NQfZ3/f/QcLmCU5+JPnu8AS/nn2D6x/MHnsMmFOReACW/+fHAuZ
Fd+2ABjxJxYdZbpkf5z9FxAR4HTBkJ1DeYLSwd86+//Ut3FQMklPUhl1EI8TqP41zULjKs6YS3XP
nGsIpxR0cqVJTGWeICOvW02s/4cCyd33xuF/Efu+q5Kybf7v//m5nfj9BSmGYOyAuUw3eWn//dC9
znjXylKFPNvS8jdMXyd7wFt0VHOfy5wnz18Itn4ubfzxeg5+Hx4VNoSLXxt9qcuRBlHP2ati9y0N
eAE7Tc2nRuJm/v1b+7nTd3kpvmq+a0mHHKXaL29NMz0VdZnpnLNikG/AGejCtDPCKRev801LivjZ
Q/FzQ2NpfPj9S//Ju/zOuqJTixv31wLOULNyCEM758bCjlv6yrRWHEPJbsJm/6sOrfkzuP/yRrkC
GW9jE+9D1vrljY5VTp1oTByA2C4vBLWVhuSQCgRmfevxoC3tVMUn4EDglycd980rLLic0DaAoLVg
w/63urnLL0QtzHdp5EHmpLO/fDM/XFQpKPsuR4509gcO1UAGaVILI+M//v9ei4gZgE8uYS6cXy4o
4L6CkOzknO1mMG86x2jeOVuPD11q/VXaYvkc/6f1/v1tLYkVKT3QRUIuYYwf3lbSKm3QmHDOfRh/
IwqPttkqjL/ot//rpQPNzLUIrvDfrFK/fJmg9hyvtXLnPJM6Pad+v8w6upxAzJmJxdXvr1Pz5z7x
97dkk8OxSM/xEf6aJvBD28QRY9rn1ErAP4OIws4eGgz5XVzTfp3JN8eduEmJWRDebcF79KH9vaD9
7xrhvv8aFMoAr3GrOvT6f/5kQ6aew9DNnPMIBOxkZyWVuzoM6L0bDVdoHTC7mWUW6dZp7pjCvNy8
ku3GnhVEH37/ofzZNwC1NSBtyjfNbPDPv0yWB+5YMEh9bmhSPhBlHFYXVb2jdLD9+y+FLxEiK0FI
+1+Uj6PydaW92j4nko83CBbnIJB3lnp/kZf//sV+XupZvkk7kORA1Gbxcv9y+SoYIXldK+NEGhpX
o/H/uDu35jaRLQr/ldS8o+J+eZhTdSzfYseO41xmnBcVsRWBhABxkYBff74GlBGy4zlzOg/UofIU
yS1odnfvy1pr067jITai9KHZudXdltqs+ze2LIQCD1aM+EnwHI5qkGvnvYJUGk5lumqAlSDNeaUS
il9AHkDvPc9yYH07pboPc5CK+PNNdUfAA5NrwZJaVwX91ZUYoAR9kDeXjUBptjtIAYMwxwD0EGmP
QGk0MrpAB16fJKs9Yv9a5UDO6GUGJs0ilW9QcWglfQ9WObDFpVkRwF3lkboG60ypLwlt5Xyh5asS
nua6pvVbRNvqBGWGZVrbZzRpsT9QeIdkRb9x7hFFd17kDLnXpwZk01OlrzBdQEmsK32jsPNCctWg
tGs7YgJCBdPfBG51H9k0oVeX/FkG0gx1EP6OVg46pTl9uXkoSLte0/zYuMqWTOAJTQ7qOzSLlOwM
VSkK2E2ggBvwZhvtUqPZB8lqJ6CYufYC6G5RBu8SdfzQsC+ieMNvuMw0DRzqu81GKB6hfEOlmGyl
dotaBxaSmlr6UONpIxQ8g3NztaOH+HVeLNbZaZ1pcXBFdFo8ofGweXBSChRX6H/W90grU9/UC2V7
0tC9Mfyq1R6vzGkMm4Bth2jvFzTqsb1iZfsrurpRHCAn7dealz/lbUtIe7u1/HW90h/TZqZfbjfO
5j6zEaelDztkv3CBxh77LxzInYc4AwkAjaoshYFrs3JdEA0rZWpUJjM6C2dfalTCL2aGAZ85hz+h
JLr2iXoo8+PRwf2eNuXNFx0oz1PqmbynFjusVVn+tFovdIGUoXdqk89QEHbrzPtSpjXfgihivPVm
MaOsl7UGvpZ5M8nMwLgRpxwkP5e+MnZkUKEJsqVoXAlTp3YcLNsMbBTX1+TAnSvo39mlsnTobLBZ
e+9oT1Xd08OJTqcIPyv2KUGodrsJUUdB8la1fAfOE6i95TIl/ZG4NQIT6syxr1KxXypbZ4N4hrkF
/aJXOjcDRkh0AKC1xZOdID6ABS9qupU1rnYbKGs4irVFhx/kE12qrk5tct5Q9Rf4gtjAlrdLKD05
3cZpyFqAuiOxWd2lmmioV5CNF3IvnMsnBfwGY5oaFKobhyTjVAvXlr9NNpZvB6WHPFOcoXhs1Vr2
cWE0+mUDDdw51Re2+TXebuNPLmysGyg80SmZ8kQ7WSootxB6qtlVGCVgpSN0G9EhqypAzQ0MUjWf
2Z+iqAl3J6oNzubEQW7x1gUrCRsrgDa2XnkeWvg5KXXKWbTgbupPKxCI9OEO0pR26JCQYmwSAiZB
+4cizSE3LWflGk2lrPjumg0dj3SnvPVsC+ox7eABX5crdqZpg770GVEqXKBCqdM/gfNk+Xlu1fYj
wGhUAoBYvktyNVuc04fVQcCqTOlATnkeFbQyufUoU0B/bvLg68JQEGpICrLnBNMXm7ieXWt14Wwu
3HxnP6ThWsAW0T8BWZ5cGSb9e2jNYTZfaay8IhbWm2lOSjM7deENor68i78uqU4VkF7pQ07Pd+dC
OKNkcKoNfRmzbK3QqyIAsYbzcr526eXOxjQjp6rO7kuyV29j6D5vl1mQn9dWWc/hy+1QfAsVREST
9Z/hamtOozqGZhojGrncoB5F+sBHf5T1ETbK6UyHZFNuM+18TRi/hJZ4K8BGbP8IXyHKlcGRJckc
QYucrkTJwzrJyO0uEvHm0907PF3QeYZGnyIa44FUgt+9oq7mzWghQVEUSmA+hTMenDZJTelmnZSf
YYnBq9vG+XlJvWoaB+pjhGLEn14U0sHP06rzXIF1Xkbchzcr1h84lRrE3Nje39nmZneSLlTeqEOT
wndw7+I7tSjTO3q/YNSKjUfm17NCu1VA3+SQw4kYzhIwEMtru5qJTJZRFRsyduyGi0xlQ0oaT/tU
qw0mqxZb70vmlMhKuCVJnzPRV4ouWrSK2p6QuomaqW7R52qmmdUdyBFl6tR04S0ovbgUSyz0KWDl
U67NIjGaVqUIxYUFWxC7MY6Z4C4oFXFUjlbNGlWNRvu0TU2WfhlYCOxVJv1XLG2VPqQpZityHqJ8
HMXRg55sFvhzAX2pNPAZiYA+5un6K3lCN/1ep1sTSS+nIOnhFPlZvDR387W7o5entVKsP+jMgkBR
4OWX4LXIEcfVIqRipi2Db/m28JepRfLJRBZ6OqvZPv6Ej1cqH8MmhYjg6gFpbqiSUxuG3Vmw221Q
sLOb89qN0880soGl6jnm7jM15fW9vUi/6xHqV4AB368KvbhkX3Ui8CtZeWaWqf60KILFUxOGu4+L
0uHNseJpybJdLZB1XzgwMbdBKJRlo9y5sq0wT06rHby6aU7Xa1JoJVmwy8Kr1Gtzk9Q3m5zkmd1U
oXKSrRGPOrF5C/TMIJ/wRYkRUD2rtAJFgiwz3zc0Vnq/QfDhfh26myldcSijbNEnIBFrfEs8e3td
2ClpOWumhyjOuUY4pUYPFbRsdt4J2Em2CxTQoXK75lW9236bQdn7uCsWqw9aWao3Gan8r6udjb49
7S6p/C1jyI6b2ligi1iHN+DEjCvF23mIAG0Xua+HNAhaI6d/FocWGk62qsxOTJpNZWBu6vBcwZmF
fafpOm1n6GhBDhsBwU82ehyX2xih2zQM6FNUl82HggY2J952sXsoo2JDzSLPzfCqCqvKmrqJioKc
O0Mj69au1F164QVljhRUrLxbOk3yGd4GeizKqkTFjUyvuoIg4+5ud5zw37XtJr8p03R7UXEQXtP2
eY2AgxeATELVyQDQFsEfNyGCTFM8CwXuv7P9sNC3ZJXj5QyQTc6W97CqCrol1pH1rgp1tlFQAF4x
3aTbeHeqI+w0oxCb6DeFUyPRV3sbzT1zI8dkQ9QQztNp1XjuKRsY+enCfGuaG1BKkd1c5qUT3ufI
i3wutTr/4ka1ebat4BbBsaONLCh8KMZBIApqSwd4486BST1rAljkaDFQMgGmPlO2aFKYTNXdtiFO
QQTWyaZWMgvf66pTfVaznXJjhQWVotDYGOeuYmTOSZzG1jmCShZKTHro5Rcltvt9FgXVHylqYo87
a+Y87eyCTi0qevP5NI80C4RmEjnZycwF0tuI9P9pFjQ1PPki/W4FyL7kyzWizE2YF1cG3YkSwGqI
IQdVuKlPTCfLpitO5/dKtEN5RbVnBaow+OyLpkYjS4WLjEBnaRbu9apEwAs50O2fgV0nqCUtmuV7
FUk+9WRGJfd9DNGxAKlSKR8CxeCt0QReQ4IkpftX+aUCgYViRuuv/9/kQvsHOfUL/6zFOH0o51l9
P89ZMfleplV82iboPiGdJoBQ//RLrw/05hBd9ZiUcSHuANHNQZ5UFwmyQW61vaX2Vl4bIfK54/Jp
/vtvhoeyLf4kbBuiYi7jtzdRAra7+1jxoBBqrmGL0Lq9uh88mKKfTcLrz9fN5uvfGTyB/7QGfo65
Z+FjcZgrJrvjktX5b2bhaIzBLMBg8iDodw/pIZ97OAtkoOlTQ2bSs7pZGt8stG9ObhL0iWOTwiax
3D3kkSmINLxJfK1DG+2uw2X/2np4/TX/QlPQVMF1kZoF3Z1YgoSmG8c2ILoXUEXQXePH9PBLI1oJ
FoQEyacHFYmQNKkfrbcB8taHCwFIBw1sYajQYWKkNkA1h+yflA2Y1sRgEsiuMqPigopzOAu2N6HQ
A9bUGe+m6LnctNwsQAR3TJuzwfxh8Iez4AlRdJocQ27uPidTOK4F4boG9is1CZyPQqHd1vemcLQr
ONbEtF2bDtFUUMRFZnpckwAKRHoSzAlPB4ERtmd7kTMeWAJbowEVFAJwZwmjmwRSD6I9jJQpmOpE
gy4s+tJ1T8lRczgLDo3tHPrbUD3srhE6CdJbo21ONNOEJK73rhIPeTgJVL8mOvJRAow/tpXAnv5M
TuMn/vJrnqKho5ZFifpFI9A0TViBrkNWGNvzU23tFmZX5PvhsT0PF37++OZEB2iJM9yffEcnY/v4
HJykVyknc3Vbz4icJIOSpfQs0L0DyojHzv/ifoinDENFN22zmwQRVI3rUKAFV2eeEqbgTjgTLIva
b7cSjl1F1ZpQmROx4+ieng2qvaf//elNbQLqR7PAmL749A7BFKz4VipnZO+es1A6SjLMCRVpACwH
Fj44BlR7ogG/QnZzdDuApxmyAYKB7aOZRP3/6PhzAJ0JOBr4gLH6AMCJpP1Bl1CYtn/otLxo/J47
Qd6AfMneae5crxGdAhp7Vuee/e9bgAHv0GSJm17vDx5tgC5yOmBSgDf1XvHo9kGdQ6y7KYlZYJen
DSRxYmcK4sQ/3Ak8hyhRpExA4nfX2E4DzcBZkTwO2rQIcSKwmeHjExRNKDiLM7KLkke3HXKAPZOU
+qdesYmanAM6V7cwp8O3zzEImlM07ja6lz+6yJAejZrsGuDx2e8R9d8nxY7iYxjBUJRBKIHgGpv1
6xq5Tknr5ziE/Uzwb74cGYPSNgFgI2fQn4rjC43gVUq7hOQHsAAAiH1ofGQFrkfo7IpJ6LMoowuQ
dRM0sqQtmMYEkDgpMQMNo/Ya7gicvBMhFKf1qbkROQWEtagASCaJiAvIjosMQXceHiWJqKchkofr
RDqtvca3IaiUOSRnQfjHTAPu3/DlO/bEQXYQteo+fTA6lwhRQCHMJZUopIgiHp74/3gHsCgj4jPj
LXVLY3QZQt1QRbFD6vHZAZDHIP+3D42PfQIROpNAI5X6Y4mMKzsCLcOV9QkMdYJMB+URJuKlfdDT
yKmjGKejA9le47MFtDxlZwGmFdVCYiCnL5oeRQeokdoqAAQAla3Vjeg04PzSpZeCTo7MwwH+SeGE
k4DDkIQ6wdPeSMa1FHQqvrLBEe6xiwUghtwvhefbIuYB+kJgMMQ1OvdQp9wt6ySbIimMQBG6fd22
d7QUPCor6NGCYOh+aUxLgceX9o7JGBrUzNn6u5fM2jqMFNkqJ5w+zJAQxB3bIiBGljwVyRY5cE0p
EHaP/wxiBLDCQvIKJlVnHqNbBEbXEl3KNzBQnyY3Cin35ZwZ7rEBwojEYo8x6sxuRGtB8LCkgwSy
xBQOYJm+jKwQwv0U0VqG3+jWAjuUdP2Mtwz1GnzNy5GyptksBhp4OXBxxTW6pBk1FPlIGefA8KCN
g6hrr2M/2ZqwH6h40n2wNLodgTarmmy+wCA/agjy3t4Wjs4Fh6yJiymg/dfN0hhnQTB+pfZF06FW
gFQhFaX+eHh+OhI04hv8FU2M64yELypI7HKzQJqU54ff2e8LR+kDMmiE1aAzvbFCMKmoSBcXwRkh
7GDhLL4MyUbvEikG0oijtQVEDXTpyFElPgaI2jvL7Rlw6C9SaUV23hUlyG7FjM5TwF0S3H2pFWGQ
TVXJlhGGvXhGuGKWKDCCu+lmYXy7o8CUS84CYAsEpVj4fflAoDcGtkBGCR0EVQCP2qszvhF5jQZ7
muwsiLSiRnNFSi0/LH4wC+5ELBeEcHpbGF1q+SUx4H9aaiS1DEdBEFZejiBYEfRXgSqH7O/eqxrZ
SUlLTlmvSfgLba8IhI3b68hr6qosIpfdl+T+gQf9XyybHyyoaRBGTy3/KZznLzGgfvaFPSXk+ec9
6+ft0++/CXrT4ItCbKr77b/oUf8agBVbPsbBh3t+Rvs7/Z/3D/j8pwe/tX+q/X9ehvPMRzu+bj+o
+9u89dewqP4d+d/8tT+gJbWEnL/u5PffBvd5sCP+zcD56mhcgeGVHjcLmyQeDtyiQ+UHXvlx7uf7
WxSvsUOgy4489aPwe5LF4eCuO86L9NhJlGT+U3J41x1EUn7kOJ4/FuFjWQwGbxGIsoOfziN/52fz
w5E7zoP0yD3R7k3y/c00icr1t+G0dxg62V+h30IWPg3eJ36OACfKjnwxT7LF8JZ7yJfsyJfMeBju
77A17w4/JDvw2yc/GBhgj0yRHjeKwjgJhyuygztIDx0/hf7RLtKxMaVHTnZDs6BVG0ec7LDXz/em
Dg4pPTADlI+ren+LrV10pWTZod8l9Ip5Ns1dhVJ27Bs/jAe7BxWIX3G83Pgw+P346XA6SG3/ild4
4+e5/4gswbwoBjaNEJkoV0pPSfgYhAt/SLPuimDyQ3MW0HZ4YNl9aUl+7DwP+Zemg70JdJeoXPyK
0RO6ZO9Hap2zDjgmPTTdKo/2kD7FLjvy7fxb5h95Tz3ER37orT88t0j7iLS4/MC7N5f+Os2DcHis
98CMXzH+1TzL54OdqmfH/YrBb+ZV+Dg4xnq6wa8Y/CHJVvs5bk2wy8JLD51kRfBm6mcJJ+VwcXYJ
7l/zA6f+6njtExCTFZAd/n0QDme8S0JKD7uK8EiGUU2PGJceOpsvjpUsWuih7MB38zjOaUjlH4UJ
fUZSdvj7IHmav3mbPzvbuiSX7PAfk/InhtjnEn/NDzw3RDE8OTXZ4T8x+/M8nw9cip5wJz92NYwq
+3K07Lg/a6H+8+ZWPxK6rwXur/Rhlh05JLI5Mu8+vSg7F3/4nDvxghZOe1sQuyyVBpGvkh787xp9
Sc7LH68JicuOXSeozyz2k9DOSgcPe31WXso0/ZAMeZ5/2iuhvPRnw+Sa+MZjNPezf/0HAAD//w==
</cx:binary>
              </cx:geoCache>
            </cx:geography>
          </cx:layoutPr>
        </cx:series>
      </cx:plotAreaRegion>
    </cx:plotArea>
    <cx:legend pos="r" align="ctr" overlay="0">
      <cx:txPr>
        <a:bodyPr spcFirstLastPara="1" vertOverflow="ellipsis" horzOverflow="overflow" wrap="square" lIns="0" tIns="0" rIns="0" bIns="0" anchor="ctr" anchorCtr="1"/>
        <a:lstStyle/>
        <a:p>
          <a:pPr algn="ctr" rtl="0">
            <a:defRPr sz="1050"/>
          </a:pPr>
          <a:endParaRPr lang="en-US" sz="1050" b="0" i="0" u="none" strike="noStrike" baseline="0">
            <a:solidFill>
              <a:sysClr val="windowText" lastClr="000000">
                <a:lumMod val="65000"/>
                <a:lumOff val="35000"/>
              </a:sysClr>
            </a:solidFill>
            <a:latin typeface="Calibri" panose="020F0502020204030204"/>
          </a:endParaRPr>
        </a:p>
      </cx:txPr>
    </cx:legend>
  </cx:chart>
  <cx:fmtOvrs>
    <cx:fmtOvr idx="0">
      <cx:spPr>
        <a:solidFill>
          <a:schemeClr val="accent3">
            <a:lumMod val="50000"/>
          </a:schemeClr>
        </a:solidFill>
      </cx:spPr>
    </cx:fmtOvr>
    <cx:fmtOvr idx="1">
      <cx:spPr>
        <a:solidFill>
          <a:srgbClr val="31859C"/>
        </a:solidFill>
      </cx:spPr>
    </cx:fmtOvr>
    <cx:fmtOvr idx="2">
      <cx:spPr>
        <a:solidFill>
          <a:srgbClr val="73BED3"/>
        </a:solidFill>
      </cx:spPr>
    </cx:fmtOvr>
    <cx:fmtOvr idx="3">
      <cx:spPr>
        <a:solidFill>
          <a:srgbClr val="C5E5ED"/>
        </a:solidFill>
      </cx:spPr>
    </cx:fmtOvr>
    <cx:fmtOvr idx="4">
      <cx:spPr>
        <a:pattFill prst="ltUpDiag">
          <a:fgClr>
            <a:schemeClr val="accent3"/>
          </a:fgClr>
          <a:bgClr>
            <a:schemeClr val="bg1"/>
          </a:bgClr>
        </a:pattFill>
        <a:ln>
          <a:solidFill>
            <a:schemeClr val="bg1"/>
          </a:solidFill>
        </a:ln>
      </cx:spPr>
    </cx:fmtOvr>
  </cx:fmtOvrs>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'Slide #12'!$B$5:$B$56</cx:f>
        <cx:nf>'Slide #12'!$B$4</cx:nf>
        <cx:lvl ptCount="52" name="Quartiles">
          <cx:pt idx="0">35% to 36%</cx:pt>
          <cx:pt idx="1">34% to &lt;35%</cx:pt>
          <cx:pt idx="2">33% to &lt;34%</cx:pt>
          <cx:pt idx="3">31% to 32%</cx:pt>
          <cx:pt idx="4">31% to 32%</cx:pt>
          <cx:pt idx="5">35% to 36%</cx:pt>
          <cx:pt idx="6">35% to 36%</cx:pt>
          <cx:pt idx="7">35% to 36%</cx:pt>
          <cx:pt idx="8">34% to &lt;35%</cx:pt>
          <cx:pt idx="9">35% to 36%</cx:pt>
          <cx:pt idx="10">34% to &lt;35%</cx:pt>
          <cx:pt idx="11">34% to &lt;35%</cx:pt>
          <cx:pt idx="12">35% to 36%</cx:pt>
          <cx:pt idx="13">35% to 36%</cx:pt>
          <cx:pt idx="14">33% to &lt;34%</cx:pt>
          <cx:pt idx="15">34% to &lt;35%</cx:pt>
          <cx:pt idx="16">33% to &lt;34%</cx:pt>
          <cx:pt idx="17">Data Unavailable</cx:pt>
          <cx:pt idx="18">31% to 32%</cx:pt>
          <cx:pt idx="19">35% to 36%</cx:pt>
          <cx:pt idx="20">34% to &lt;35%</cx:pt>
          <cx:pt idx="21">35% to 36%</cx:pt>
          <cx:pt idx="22">33% to &lt;34%</cx:pt>
          <cx:pt idx="23">34% to &lt;35%</cx:pt>
          <cx:pt idx="24">31% to 32%</cx:pt>
          <cx:pt idx="25">34% to &lt;35%</cx:pt>
          <cx:pt idx="26">35% to 36%</cx:pt>
          <cx:pt idx="27">35% to 36%</cx:pt>
          <cx:pt idx="28">35% to 36%</cx:pt>
          <cx:pt idx="29">35% to 36%</cx:pt>
          <cx:pt idx="30">35% to 36%</cx:pt>
          <cx:pt idx="31">33% to &lt;34%</cx:pt>
          <cx:pt idx="32">35% to 36%</cx:pt>
          <cx:pt idx="33">35% to 36%</cx:pt>
          <cx:pt idx="34">35% to 36%</cx:pt>
          <cx:pt idx="35">33% to &lt;34%</cx:pt>
          <cx:pt idx="36">31% to 32%</cx:pt>
          <cx:pt idx="37">33% to &lt;34%</cx:pt>
          <cx:pt idx="38">Data Unavailable</cx:pt>
          <cx:pt idx="39">34% to &lt;35%</cx:pt>
          <cx:pt idx="40">33% to &lt;34%</cx:pt>
          <cx:pt idx="41">34% to &lt;35%</cx:pt>
          <cx:pt idx="42">33% to &lt;34%</cx:pt>
          <cx:pt idx="43">35% to 36%</cx:pt>
          <cx:pt idx="44">35% to 36%</cx:pt>
          <cx:pt idx="45">34% to &lt;35%</cx:pt>
          <cx:pt idx="46">34% to &lt;35%</cx:pt>
          <cx:pt idx="47">35% to 36%</cx:pt>
          <cx:pt idx="48">31% to 32%</cx:pt>
          <cx:pt idx="49">34% to &lt;35%</cx:pt>
          <cx:pt idx="50">35% to 36%</cx:pt>
          <cx:pt idx="51">34% to &lt;35%</cx:pt>
        </cx:lvl>
      </cx:strDim>
      <cx:strDim type="cat">
        <cx:f>'Slide #12'!$A$5:$A$56</cx:f>
        <cx:lvl ptCount="52">
          <cx:pt idx="0">California</cx:pt>
          <cx:pt idx="1">Arizona</cx:pt>
          <cx:pt idx="2">Alaska</cx:pt>
          <cx:pt idx="3">Alabama</cx:pt>
          <cx:pt idx="4">Arkansas</cx:pt>
          <cx:pt idx="5">Colorado</cx:pt>
          <cx:pt idx="6">Connecticut</cx:pt>
          <cx:pt idx="7">Delaware</cx:pt>
          <cx:pt idx="8">District of Columbia</cx:pt>
          <cx:pt idx="9">Florida</cx:pt>
          <cx:pt idx="10">Georgia</cx:pt>
          <cx:pt idx="11">Hawaii</cx:pt>
          <cx:pt idx="12">Idaho</cx:pt>
          <cx:pt idx="13">Illinois</cx:pt>
          <cx:pt idx="14">Indiana</cx:pt>
          <cx:pt idx="15">Iowa</cx:pt>
          <cx:pt idx="16">Kansas</cx:pt>
          <cx:pt idx="17">Kentucky</cx:pt>
          <cx:pt idx="18">Louisiana</cx:pt>
          <cx:pt idx="19">Maine</cx:pt>
          <cx:pt idx="20">Maryland</cx:pt>
          <cx:pt idx="21">Massachusetts</cx:pt>
          <cx:pt idx="22">Michigan</cx:pt>
          <cx:pt idx="23">Minnesota</cx:pt>
          <cx:pt idx="24">Mississippi</cx:pt>
          <cx:pt idx="25">Missouri</cx:pt>
          <cx:pt idx="26">Montana</cx:pt>
          <cx:pt idx="27">Nebraska</cx:pt>
          <cx:pt idx="28">Nevada</cx:pt>
          <cx:pt idx="29">New Hampshire</cx:pt>
          <cx:pt idx="30">New Jersey</cx:pt>
          <cx:pt idx="31">New Mexico</cx:pt>
          <cx:pt idx="32">New York</cx:pt>
          <cx:pt idx="33">North Carolina</cx:pt>
          <cx:pt idx="34">North Dakota</cx:pt>
          <cx:pt idx="35">Ohio</cx:pt>
          <cx:pt idx="36">Oklahoma</cx:pt>
          <cx:pt idx="37">Oregon</cx:pt>
          <cx:pt idx="38">Pennsylvania</cx:pt>
          <cx:pt idx="39">Rhode Island</cx:pt>
          <cx:pt idx="40">South Carolina</cx:pt>
          <cx:pt idx="41">South Dakota</cx:pt>
          <cx:pt idx="42">Tennessee</cx:pt>
          <cx:pt idx="43">Texas</cx:pt>
          <cx:pt idx="44">Utah</cx:pt>
          <cx:pt idx="45">Vermont</cx:pt>
          <cx:pt idx="46">Virginia</cx:pt>
          <cx:pt idx="47">Washington</cx:pt>
          <cx:pt idx="48">West Virginia</cx:pt>
          <cx:pt idx="49">Wisconsin</cx:pt>
          <cx:pt idx="50">Wyoming</cx:pt>
          <cx:pt idx="51">Puerto Rico</cx:pt>
        </cx:lvl>
      </cx:strDim>
    </cx:data>
  </cx:chartData>
  <cx:chart>
    <cx:plotArea>
      <cx:plotAreaRegion>
        <cx:series layoutId="regionMap" uniqueId="{903A8544-C66A-4FC3-AC31-2C7993C9E4E0}">
          <cx:tx>
            <cx:txData>
              <cx:f>'Slide #12'!$B$4</cx:f>
              <cx:v>Quartiles</cx:v>
            </cx:txData>
          </cx:tx>
          <cx:dataId val="0"/>
          <cx:layoutPr>
            <cx:geography cultureLanguage="en-US" cultureRegion="US" attribution="Powered by Bing">
              <cx:geoCache provider="{E9337A44-BEBE-4D9F-B70C-5C5E7DAFC167}">
                <cx:binary>7H3pb9tI8va/EuTzS0/fx2JngSF1WLZ8xHbiJF8Ije2Qzat5X3/9r+QjsTnKxIv1voCA1QQTOFKb
xX5YVU9drX/e9P+4Se425bs+TbLqHzf97+/Dus7/8dtv1U14l26qg9TclLay3+qDG5v+Zr99Mzd3
v92Wm85kwW8EYfbbTbgp67v+/b/+Cb8tuLNre7Opjc0+NHflcHFXNUld/c17O996t7lNTTYzVV2a
mxr//t6zWXZ3U5ubpn7/7i6rTT1cDfnd7+9ffPD9u9+mv+4vl36XgHR1cwtrGT7gkmNOKUf3L/z+
XWKz4PFtR5IDSRVRmPCni55uUlj4SmnuZdnc3pZ3VQV3dP/3ZPEL8eG9q/fvbmyT1dudC2ATf3//
MTP13e27y3pT31Xv35nKeg8f8Oz2Hj5e3t/0by/3/l//nPwDbMPkX57BM92zX731F3Rmd8mm25R3
T7v0n0ND9QFCSgpCuX54TaDhB0wowShWD29PEHqNRLvh+bFygs1svpfYeJvEfLNlZjZviI48IJwJ
obHeqTgY6wOBJZGY4Sf0HpT2UX9eJdNufJ7fzwQh74+9ROgiBE1+t6qSTXb7dhiBcRNEEc0fFUSr
iQaB8cNKIcEeNYw+XfsBo9dKtRull6snOF2s9hKnP0oz2uwt1YgdEE0JOBj2oCXyJUQYA4ZbfAQX
T/7puRq9QqDd6HxfOAHmj697Cky8yaoNeMe3YgaUHYDaKETxo3JMlEeTA0Y15pyrBwM4cT9/lL+W
6GfQPK2cYnOxn9gkmyp+Q50R7AAzxiQi6EFn2ERnODkgUismsH56Hh4M2h+/lOQniDyum+JxvJd4
eDax5ebWPu3NG1A1dQCqwjliZDcZQPyAM6momHiY14iyG5IfKyegeGd7CQo8mn9u0jfUEgqRC3gO
ItAjQYOtfx7ZKHGgGKKUIPKgRX/VlV8JtBuZ73cyAeaP9V4Cc3UHYWdV3b1lZMNh62HXIXx52PqJ
awFoKKOECfbg89FEa14l0m5wni2dwHN1upfwnNqyDt95m9Im5k2JGVgsqqnk9NHJTIiZ1AdYcaqE
eMRIPJnTB1fzerl2AzVdP0Hr1NtLtE5MVdmmNE979SauhwoJHIzhB9dDXpq5LU2TEhzPUxA0wek1
Eu1G6MfKCTYn++mBnlJt7+y3d+Bdm/TPN80XAEVAQAEwnbA1KQ8QFkQL+mgM4f3nEc6/K9ZusHb/
lglws/1UqgXQOXP7htSBqAOuOceEAid4wRlAmZSkjCj6oGwTx/QKSXbD833hBJHFfnKG07t285aA
QCqUcsHYd2c0IQwYiwPBwRtJyOZsX/ilDv1ant2wPK2boHL6aS+dz/LOlsGb2jRyIBgUB5h+9D2w
7S/UhR5AnEolQ48pgom6vEKg3bh8XzgBZvnHXgJzete9O7orq7vh6bH9z3kBQweYaqQ53c0LJDsQ
UnEoXz1GPxO38zqZdsPzfO0EodOjvUToxNyEJthkb4gPpNckkxoYwe4YiEPhDWmpocBw//oLb/u1
RLvR+XEvE2xOVnuJzSHU3cwbMur7wg0U3hCFLX9uziDXecCJ3OZ42C4v82tBdgPytG4Cx+F+wrG6
3YRvmFpj7ACIMZLkqYz2F9cPhoxDoKrQJAH9S0F2o/G4bALGaraXurFKICtgTfWGdgv8CmDBINm5
225BXoCpbbj5o2r9PJx5jUQ/Aeb7vUyx2U+SvMpuzeZNUzb6YOssJHj9x9dL+wVpNaizQblTP/Z6
TFz+KwT6CTJPdzIFZj9TaivbvWEwycgBkkxwyR6cxjaZ+dyraHqwhUPgR6eCJo7+V9L8BJL7e5ji
sZ/0+PitK5sKongmiZby3o1vo8UXiChwOQgU5anxBlKfz03Yr+XZjcnTugkqx5d76VqOYUuam/gN
QxYqt/Rqm/ef+HjFwXABWIyJB8M2MVyvEeUnkHy/iSkoX/YSlOvBQtNg8PS8vkEYSaCyqQURP+kC
wAhA41COBhv2gM3TtR/KAK8QaDcy3xdOgLneT2DO4gRo8ZvWNyEYURRU4tGZ/8WKATBom6eUEEPe
v14i8xqJdkPzY+UEm7P97AdY28ZUb0zF0IFWkHgR0ILxtPkvXAyG5hqsoO/pUWsmFu1VIu1G59nS
CTzr/XT/V3f9m/Y1YWibpYopvDtpqSHXDF0BQA4e+wLAGT33/r8UZzcsj8smkFx93ks3c7Ix2Rv2
AzAO9f5tl98zwvVcW4Q+IFhgBjz6QZkm2vJLcXZD8rhsAsnJfC8hOYdRg9q+uzA3v0y+/Be74B+q
9rNNbOu3DKEk1BEERVA83WlNQZFBp7dtpD+s7XOVfa1Uux+Tl6snT8vpbC+flpNNObxtrzWF+vaW
vXP9MpiS4kAiDD2++lF3JzWg10iyG5cfKyeYnOwnJmeh+aXqvhxx+dvBHlAJSFhTph+D3EnaQUF7
HNKQpvuJzvxKmt2YPKya4HF2uKc6UlWbm7Cp7uq6euIAbxJRwVgIFEWhvPNURXju7CQ0vCMOjYlq
knY42bxSnt3QTJZPMDrZT254aZv/TvcbhW4dMFnkiSROtQcBf4eyNownPHikSdLu9XLtBmu6foLW
pbefGmWz+k0z3gx6p2ByEWtoMbh/TWDCCIawGDTyiG3X1XNKcPJrUXYj833hBJKTq/2ExGy7e9+W
rW27dzWG4ZDHro9pehXGFzQkJoCuTTB5jSw/QeXH0iku+1mD2DZXbv/kuXnapP/c9Wxb4glUtr+X
5iZcTYG2cEFgiuFxjGFi1V4p1M8genZHU5Au91J5Tu/+LN92tGc7jg0jo1TKx67qaTevPoC00jYz
sXvo6jUS7Ybnx8oJNqf7GQ9ve5AON2leheYth7IZPRCKQ1bvaV5+4nGAvXEAj0AN9sEjTWzcq8X6
GUov7moK1X4S7eu7qn73yUBv4ttOaCvw/QTqrk8dcBM/pBAMaFMJTXKPiUCA8jlFeLVYu6GaLJ9A
df1pTy1e9+7krn9Fkun1kSoMmgLPpjAo/2Pa53lAhJE4wFDJ0EC3XyK0VaZfS7MbnudrJ9icnuwl
NtcbsHVZUNu37FKEzBvGlEv1WESaTAFhgqD8B03AT+MnE4ReJ9NuhJ6vnSB0/cdeIrR95r7YMn56
iv9zRgfNJZBZI2w7xrgrAJIcTkBACBzWY/ZtwuheI9FudH6snGBzup8F2nMYc6yGpN28qQ+CLmyl
4ZCQR7Z2P5jw3LbB8I+iSm07UR7yCJNi02ul2o3Ry9UTnM73U4fOyrvgTS0cZHpgihE6Fh97SyYx
0YOFg0QPnZi2XwuyG5SndRM4zi720qQ9JKrevOADlICCzQIq/aAWU7cDBR9CEWQZxCSv81p5dmPz
cvUEocv9LCt8uitTSHa9oc9h0NDICfw3jX1gHAg6hbQArnb/mjRkv0KS3bB8XzhB5NN+5tw+1pvw
7eDYzsZBOQFizsdGoEnK4P4EHQmtJkRMnP+v5NgNxsOqCRIf9xOJ/0LQCV1XmCgNM9nfHfoLhw9B
KbABRp/GfqY68ooweDcuP+5lgs2n/XT016a6sVll3jKagVERME2cwpkgD6+XtWrIf0L7KUz+6t3j
va8SaTc6z5ZO4Lle7YXjv/nbIxkf8iYP8cyLT/6bx1GCMYPS5zZns7tqDc1Z0JgNpxk8dROwJ0P6
0G46OSny52LtRmmy/MWd/H86hvLnzTnfq/2zTb2Z35//+eyUyr9/9/524WDSydJ3zzfoxXP5tK2r
29/fQ+sVAfL7/VzR7S95XPmw60+N7Q+/7dmSu01V//7e0QxaVSHGgX5UzpiGjoP37zpI+sFbGMF4
BIeROrHtyNtOeL9/l22PNIGjSdH7d9W2vvv7eyqgCxnSPwoRKhSQPvz9qNVzmwwQEHy//cef32VN
em5NVlcgPwPHlz98biscTC7BySYIjmPCAmbGwS/ClfKbzQVkT7Yf/3+FX6skCnpxnJJcYY8IibuZ
wN3QFV5TOXlduJKMftO5cUqtf2qzAXOv5Mgp9WysKcOXiS2Qkx5VlaBlP3fGvmT+ofIbLLyGtrxy
ZZGM+WkcQre7XKRlm7LutEaxCXt3ILJjHqscUQeLukpSsW5ZUd3EQfehZkb6HiaO9Fgo5CKBwH5Y
VEUwy8k4XDpqHPF6rEOTe4XGGSpcokk0LgkuK7TOepxwL6pQ6biyhArTYVKopjiPHD++LAtff6mS
kYZeWRUN9sqyjfJjkZWhP7eD/uxQwSxcYhDjvNcJMcscAtfMpUOWzqk16iwuMvGlkLKbOdp2X03L
ovOR13Jhm4F7pgzL2o1a0teupaGj3No6+TIe02QVNUn4VVS8+EwqSqyLrdE3VqubpB9OFSoj47Zx
Oqzgf/5J2wh6ZrhBhzDuhOd1RLXXU5TCZ6guPjRRFnYeGgY0q7ugNS7LpU5d29jSTZgvBrfDvD3M
nDE9b3BTferD1F+RcuiW4yiHD7oiw5Gjo6J0B0N6x/V9xxyGSWRu4XngH6K4bem8tcQ5C9NMLXsu
ysPK9njd+XV2FY7SLEfV2HM7Mum1fRBaj6manDDekmvHJhVzRUHomWVBM9N5Yr1USrlqDR6Pk5oP
7cw0rJljkjVzJ2yJ2zl+v6AdHQ8TFvXWG/xi/OoMab5QJnGWhSnGFQvJeINSIldhhfPLEQ3+aeMU
cBixEzTpko3OcNY3o2gxXvQtq4mI3ae/65iwNjxxOMnzxjMolaZwi1azrDyK8irosqPUr7rEzmTt
F5FekNK5UA5WHXLbLqm6cY5CH6Ob5yfxvlDNG5sPpQnCx4OQv//4ryubwp/7o3l//OP2HOUfP8HE
8sMBzH/7KTgUYGuOqumHthb1++8CO/FoYbdW7MUPfzGpPzGaD+c5/+TN11lUCdmGvzOoPw53+2FS
H9Y8WtR7swkk8p7MYApjfc8sKvhISMkKmMpQGuofkFJ6sqgYvOf2OGGoX0E3LUQMLy0stOkpOEuI
Qy4e6X/Hwm5N9QsDuz2IY0uAIe6gnGkGMjw3sCgNc+Q7o3OsHh4n6KJRQ/O5fHziHp6/WCsVRktZ
1cLwNdVJ2s2DVENWoHa5HVgeHDHtq5ieZA5kA0CtnToMUJS7KilNtWziqO79ZazAUpg1D7q2CN0R
/tVvDkF/4FofEW+7YgxcUJCmD9e4Tfkwxm6npOOGyuk8pxUqS4+gXYs2Xky7xAxu4fst+kKy0q89
K+oyHy6jYoQM0VyxoJMfVNg3oT4zpp53tWZ+4qaKOKnHm4xmbtKUoImuHMDkegG3hcrd/2nNz48z
/6EBkKEjkAj6OQ/5PjP0lzXf1QZyF5wSqK5DWhxDH94PtYGDZhGHUzMp9K0A/QTVeNIaDloDxAOO
2oY5TuAO8DA/8hJI724fcqgf3g/awCnp/5bWTJUG2v62bTMQQMKxKVBhfqk0QDew4X7RnTbpbVAl
szD589lu7CA+sFkvtXJygS0tekZ7yp4mad7DBVQk4PFP3UZvTHtqtBemt39/KQ47+fJacLAynD1C
KPQC8e102MtrDbgCJpIwfBLxZNjqbPqow1qRuOBfq6gP1E1ofVWjJcpJ5YxgFflgsiNEURGkt7aw
SgZnQcNCOCdj6ZcBWg4qa+6MQsqk66YEBsWOkcjHVVLpyC+vVISGY8Ec618NRb2IiOFHVR3h86iw
QDCGyC+y2iMZCVxFS167pBVOV7kd0Ip6xpO0COPLQpOgLT3BslbaGQiR1q4RA6ncrCFHJc7Nx6FP
muPELxrpje2QdIu0NQlNj2XNoxnvxXiqcMy7r45Fwo2dAIgL0IPSg7wao2fMkfl4HNU6dC475BiW
zWkb+NrJvfrBpMl7+/Y/q/Eaq0EY+IZnD+9fopfnnc7b8OBxwaPJgC4BcKTQzEEAHLw9Tue7yVBw
hAuWGIOLBdO0dag/bAY+0JAjhZkEDIk5GLiHsOYploHpYujJxmBkYKpSgpr8OzYDb43Cs1AGTpDZ
zpFxDk1DYH5grvmlnvmdE7Rhxvmq7VHuzyAUiC/CJPePIBJrPTrw6lrTaFzkcLL3Ane9f6SSOv+i
K9R/5JnKvzARVdeIZtV10CMyf7aTOyzO1s9PpIPQDgYDOIfIDeLIl9LpRpU+7jRbRS2zGx6y/rxA
YbbOeO8YtzDJsNQ5ar0qtzFz//7akAWdXB1sOYegcnt0uNx+UcKEhfghSXLRmGLlB/7ntPCp13SN
0SexLq2YiZzLNbTLZQK2ScjjnmnzEUel+dqP2Xgrm6poZ/k40KMgCap5LJpkWSdlE8/LwooPMlT5
4PWN5Cu/S+s1zmm+YChn7lg2vhv1qcYea6v0LCQDyj2JW+whVRTb6ETKWdOM6eCqJnQKl9aid9tI
kC+BymLXVhEQmUrZY1mxcQ5HfzYXYVZlCyBFWQssiKp4ERRah572w8ijhqFrpyyduYrlVdOPZeKx
sYgDV4o8Oy1ZH0CY4XStW1raHg5O6nuxM1I3GutmcEcJzMkNfBF6eZiFXkr64XMWqZS7TqXxmneR
PxPlUF+rzpeVa1ACYQHCYd+6AIA4VDQeFl2YiGWvifEcRsCmggcuLnTjRB9QZQyeRUGBviRgEGc2
k6icAYvS866hpVm0tFeDa0CVLnpfBb3rF4VI3JGF9RVubDjPatk1K610EswyktUXvWlU6GHaVT7Y
ZowWKY595WZ+HdPc5SLHzpwFIz3O+hJ1bhAYArF8qBs3KkcGsEYOO4RgjTgQMIrS7Tj/LKNBzUMu
svM4K/tFFRSkdBseji4r6yhzA9TjBYqiclHWHT8fEuIsR6KC2yIk7SJGZqHrtp2BpuqVIDK9GMnQ
UgiBm+hojFQ0UxAob0JZ54djisa5TvL6cDClHRc1qYPRlREZhFe0rK+9tsiqpQLXdew7qj+CYVP/
E41Ic6i6sMvdRPLwjnWoPcMW99w1mUzv4Oii2LpkLKhbcJOlrsZBAV6vHTl1hSxFNAPduwwDJ6Kn
TWwanruRn4ruEpep6XO3kJltPZ/6ReBFvZ9hV+V1fJtFoW8gli+jJUG2u43jNsUQrYdpG7p5lrfo
pCp0aTbgBJP8UGctI2dVVfpHYzPSVYJo1H4WvQn0euDEbkaH1o3n66YvQSsKp77J/CZKZqWui9AT
tWVmXjdl5syBHQwn7YCzwauQrPG8aZ3RXA7UDsPh0Bak8Rw/S33XZmUazMomDPKvTHdlAl4345mr
B56VXtDF6HAsghBcQZ2ty7Az+axA1G4qK+kKw6wUPOo9sqshruILLMFoBn0I9x+PJjuLxkaeksYW
2nOIhquV23sbQp9flv6Iu3nBK79yw5ZV17UREXNL04L0fSDHw8L246GxXf6l8rn90rVEV67mbd7O
wg4UeV6hBjIQDeqbP1FUNugkMpBoOtV+BxFJTnK7KatE81nuJOPi3pRruPPQY1FDIDOiwI7GTt2e
9oaMn5KKOsZ6MWQS4mrZ+8RPxhl4AjxseNOUKD9SrUHwVxzA8czwHA04YJFr8di1n7OgT0zlOg7P
Ns1QA2kZyrE6tuUoTgtIObSz1rbWWXRNbSKXOWW+LBRJzoYsbHtXWAMUqcJR/6ExATlj1oJiGV8l
ZyVPitTLAmH5TA1tu+qtrImL2jpM16lTyghM4tjBs5vmbJVhrNpTVpR95I6U+80sq0r51WmzbnBh
c2LtJcGY4ZlVYkBuEw6qdMNCdl8sduxpKAadzpSIrOtDIWYVkJ7M466yf1a4/kj7TqxarSO+xLXu
PjQiocnMiZnfLlWoCuZi4JatS6z2PcYjf4EbFJ+EtPUL2JkhW4dJV16RuOmFK8OG3/A2ExHkpXC4
sF08j4gFJptg3q9ZEtljP2zDdSPHsnLrQiWrHuJBPld9iY+pk9QrTcgoXXiAnKsY/MwIt6yHGdNF
AjmyIpXEE7yqlNtYQiJ3qGU2LLOODmD9WhGVM7DjgccDzha9Dwa/Sml1/T/i+BriiBlwqmeU4y/E
8cUBY/dZ74cVT8HmNqJkcJA5nJYF2Ylt0vp71hvDtwdR+GYNOAUd0r/PYs3tdz5tW4cJdBnD1wsB
OXzijdAaDtkeLSAShQIVh+Pp/h3eCOfdvCRHEOtCHAViQcQLX1EEB968pGYxhvCFS1+cAitzVoGf
9cVxJoeBzB2FBy4DtydpTLOjHmmRXI4m5/pPTORdaEd+yWRMuYctvQLW11/H0jHHkFeCxG9CVOKD
WxAQX+qx0nbm0HGoL5yEBIUbBl1XfERZ4Ttu9hA0xRpyOW2bRNGpJKEu3K5I1MJUYbZK/YF6MmoK
LwVDNcvShM3AOvBFaDAh80g3H+Jc16Uboc5fJzTP11VD6uUg2uKI6LK7HXHylaW1umXAeL8knZUQ
bJr8a5nGCPQ7FStBqw0tIwz3q8IhgsR/GR6PQ9gfotyyBQDlnGaQP+9nUraLEKoUpe+VDzGizBuc
tgteJXXjEtNFZ04Ykut2AOVvaD7D4FW9yoToYqgye1E3RTZra3SdcKM/9ryHhG3W02VO9HXfKzFv
0QDut00/sMgpDllTktMyTctVo6jvoQiyXGlruxUXoTnRTrIBh8mbrQue81zEx0Ua62VinfbPKpb+
avA5XcQZTu7SxJRz4CD4DiJ2VXiqKu0hULW7piHlXHem/wxflNQBxzFR4Ba5CrwiTdRXQoDtcgls
tFf2OjXpdeHApbMiH10Udu0Xv3b4nNLMzllspMdzmWau7LK2cpO05dilRqeXcuyZcH0U5qvtE/mx
aCuxAEZjQtdvkvhQkgZ4SihlDdK3cpY5kH9fopaKYZYnfde4IsbBBYtxfD4M1XjmdyHywpEV65AS
Z8tIew5XoXYOVSi2ZFFSDpBwoOayE1Wy5mk+rMNB0JNtrWQhQr8778qiXGRV1d/UiiWZixGtvSZ2
8m+6qqLGDTqGl6mMunU5+uaw51m1rn01WrcXXXALoYXjJXnOD0NcZ4E7NLk8xrkOrWtqiU67DFyT
KPWYuGVGUOYVotVuoKrmE+0HKCwVdCCLmMYFxBBImhkJwnbRhoQDM08dcMkp0cdtmoITrHPWZMAI
bbnQXb82BQglC5EfVeNQfQxKCVSvjUn4zTajnSuV6ENpYrEuuXMrRo5cGoZR5Dp+IFxaOh1x+zFI
PboNWGSE9LVph9htS3mc+5k5TyEru0gCjv5sBU4WxGBxExf+eDT2QPg80YZi2ZUOd0tcd5+1ZfTc
iX05gxjMXzS11YGXxd1wbDuH1Z5Svj1SIu7yWeo74XxoyHgOaRA7HwudeUL02azuKVlVJC4vEsT5
UiVd84mH3H4wJgvB5/sxVLN0YI6dnA4uT7VKPaXhloSFzmSXJLqCAktXQOTVDnM8ttGyr/1hbjo1
fmz7AmKrrsCLEOqTs1APAEnN/JNQZeW5EMUM+6q8MrEjLjRtDsuMjmddgzrP9vKIN6DWbpSQfmX8
tAP6Lex5lBJnjjtc9UCQ1XAZV0l+klYtuSKkiL4ahIuZI2LfbbqyW6nBhP4qgxzWZR8VxNO28mif
o5NUOnOU2e5DAGRnPUR55IHxRKdVA3BbDpFYlhqoQ6FCzwLaodVY4FvccXGasyJbEdySVVo1AiKn
KvX6LCfxFuRlSfxw5pv8CvJMgw/VRlpfjjoc7lKU597oSODOUco+yKEAjlfisJ1BfzEQCsPjpWz6
fGZ8MOSIjPWxCZv+Y5YgtijyLPCEasUJ6jPHtRYMkQ7CbuZDHv8LtSg8HPIu8Zw+0fOS1YMziyou
voATHA+hiOnc4ahw3L4LqTcI1nyLfGBrjBt7URUCezlLIVYq0CYY02Be4CSZEdsCK2srp/Ryvwi/
kDGo12WaXFTWNkehFplHyzI/JklQn48Zt4uuV+M5wkafVWEZF27d+CMEgqJcpswaj0CgOati1c4a
GbK7YMjaeSf7G6hNtl4MNjNx/biD8qjgzjp0WOHanHfXea+Nx3A+XgjV6VlNrfgC8SfoBhX5bORA
67CJ+5MsbBwwWEEH8aRhX+OkzVwlC3OK/SxbjsjiTZcGbNbX40e/AZNOuoFAGCry1EUOhBMQJ/ez
HI1qlerkYkR4BewBubqESvY8RgMAnBGuZ9K0H7o8Dq6dnqde1KSVO4gsPI+Sashcpwi6TygQxZGm
hTwKVJgrsKC+PgS76XhVjdaVdOjFODbnDXwTqFskKDluYMM8Ds/eVTSQ9Mi327hCmGUGVea1GIMQ
4m/nIgZy7fVdaZVLqR94LAvUoelFswhUncwr2qSQ5PDXUZzHSyuqZuWjCALzEZlZl6dsBQoVLprU
mmVQN5FL+qSY98pP1wEvwXx3frcJDcqXTovE8dhW8gbLJPmzrHLnlFflh4qm/HJUUNoZWHUaa79Y
dx2Vq7J2xqVqZAPRmGw/VmnYHHGRbqIxqldhJINFERu7bJshPmzGRAq3d4LqyBC/mTMTsIsqyOz5
WPB4psBztW4UfcBBTr44XdatNXjl0KXYb6+xMc5hMrZ8neYmOoIU88LSqPAggXgWC/apdzrmIpUm
c5NR35VBm1xpFeTLplbFWa5q7PVVTheo8O9UHIAJDMJwqSqdu11YJVBnTsZ1yFh3nPM4+Nzqyriy
ai2kopJiBsmu8RsvkisoTGceiSN5GfsgQo3j2gP5BldE9KQFqzrPQ/zVr5jjppaFZ1Fu10nnDCe9
6NeDj9nHpIizoyKibA6hXLuE4r1emD72v5bN0C9Zb8qvvZMJN9CNntuWtCvZRc0iEdXXDoNd0SjF
Cyi6uTEL0nnShBun4cOsHChypYrGI2hccCUENcd9fSwtzGq5zKYQ2SU28EKFrBcimXyMHJFdAqmK
j7NCgavn2Jeu6WIVnVlb46WWQX6aBGyRCpovVY/Kk46ybJb13FmGEUsXKCTBWkYZmB0SNYeBHxkO
Fj8S5wXP+1XIEiiIq6acDVHEvY51XyGYjTwrS54vO4g8z/JORl7MS3xkxzJbcNX1m0ZB6OpWxQgk
Ja4Ed+MkKDJXDAWbcTv2N1kc5l/F0HoIaO4mDbQ/A0G+pU1aLKI001DFz5xyNVRIeWkUO4fBWMbC
k0WcRi5mcXaS9yT2aMzEvGuh9ACJs+DWr0syY9nYgUsT0E3BNeov4jg6A97r1ZB6W3REjAvk5+BB
Ox8fjWAHPHDC+SyEL0c49KmDvm1HgN0aph3cpu7sDIqYwRybtHSBepTzKok/cDnG1K3Q0B/7foW8
IiPRCgHUXy2ugkPS+/5cZk1eucFQxUdl1VReEDrVrOiShkGmyJefixCVGuJjCfmnEX2QOTgktxuC
6BR3Nb7pc5mcjX0PBqEliUf9mCz8bEwyfKl6SPj4M79Vob0xTdoK5qZZotMr2YdxzI58rkx8XPdK
26tuaGHXbH3bQ/zt6gyYMmTxBB5p4Cb4/7j7tuY6cSzcP3SoEkjcXmFffN1J7NjdyYsq6fRwFbog
kNCvPx+x50zinkpqXs9U9bhiszcgpKW1vssiX+vJ9ekhLbshP2xtMx0iy3tbrc3m/1aZar85QPUV
coT0T3xGfo4ax09bsqprvnFvqngt/IHMRXezrIW+1wpHyzmTnyhWHpBNc8IZI4DGpT4szZacuzxV
smqUn74ZTuJ72fkCiF8csIJBAlzyJfsY2hZ4mkmzb2xUAClDHtQtT0t3TENpHowASNdnwtxEQokP
xLXtIQOq1VSydcsVG22xR4PtgKwvOUiGFAaYqtiBzOEqMyM75mOa3JJpZjeGGKQAkNUdi7H1hzTb
BK3yCOcjg5JPHiKdP2bQUb6C3VzkgGiipNJkHGqCkXtwtIByZ7TbJ5fyd01fYFjJWPpH78rmsPZN
x2u7BHK/qSapezvPB0NHr6sZ0O9S8UYV7wrswsBAvF6u+zlGjjwrkOpe9P3HBnTDJ4vUEzXTvF62
KTSPIg3zqdgHmwsIAKLSovpKE9FeIr46AzTPr8dsUeR662f9yLkg9tBJHLqEMr0eZjM92KY0VaNj
/QzRUfxnrAr95ySbZy5ycscS5boqTCS6orvipZpKoqplJbfQCanHtfXzdOBcTfk9ZAHsw9TqL4Bo
xqFSAWqeKmpJqKF9wbbfhYY5DAjP0BZxG//oieqfit7xM148Gzf1tsTJGaWQfRrM4r6tUUyB2rHm
dhaNOuCKplNveixCb6ZQmQzqnwqlB3IdiHqSA29T9xUoMkHGH0E1ZqTf3uu8GNrDVI7dg2lKZGI6
GA1+AIDfDFHOMclDee0G1l23IfR3abt21wKk02VMUTnkPsNkItHXsZDhqW0YT6ssznBzdEPQIOmw
/TEgVCSY+Y7Uoc/Du2iT4TAuip9tso4P054n0YB5BbTcAocizQ1Phq5WyHzrrivl1dTzuO5RlknU
n3siG6fmLqVIrruJpHsEa47lpl3eYtr1Qv8prSvEu3joZ3octwzFmI6xC1SrnNuiXtpsBlAPSCR8
A8pG3Pu4jPqrDD018YVrtP1hJ6/8x+CiHvtrZFHw2vcLmWmeHJcF72FWVQklnrvFkJiiOMlGtyB2
5lguQ/V/BIiYltnIX0LjzzzK9cdxFP75B/jnv7Bd8Ru6C685AdGNzuewSxKgO+kbgl1p7/qRxu7S
RHMKiVzSVnGy4omI66goDrz5nAh6Xvvkhg7pKWLmlLbxscj5vVrCEW06jrjVcxn6w6C7868v7g1R
+HJtu+qBZTmsTskbolDEoBQIT9xFKXPJFXJFfgXy/38/yfd3kwJZRdP+twOQQpCDond1ly4h1f5f
Fo2nKZen76d5VWa9jvSLpPNH5daPQq7/n3Vjf/2otf5RiQtdyA/P4x+A5Bv58n9UMN8/9wpLZtDS
5pSiIfl/WOsXMS7kMLt5AUJbaE9ewcdXDQzaGkDHtb9GDlKzH2RjMbq+0QS8eAnkD214oM/5tzDu
p6cI6fF/WT/0Z8J2hztht4M6bVfoQGeTvCFsR7CvU+yG9G+AQxZZZ6IYaI+aqLULz2m6qOELctV0
Pk16mzd2sIlPW19D70G+NpNhU1TLxA/5Tdmm23IYymjSV64U43w/AgRC+iAHn6qv6WChskSNno09
rRtgRvHfuZfb8oAdNB+/QNqi+F9UUJ1dmqzTilYi7mZcClOpAaMbE+umQzOmZlCVdKkQdzHKaVxy
I0S83WKZT/2/IqTt+MwPj/S/DNLPuC3aHBKs3RICv91XiuF6s47zWHQIlm3xN3dy6vWVFWxkkI2u
IEmuwtzYztUAa8fuXyPhKG9elt6LXf+/nP47Zf8fSh/nx9sE9ybdFC4vMKvlG0o/9LSYIa/qvvUx
4KuutpKmtK0QcSLdnxCBG2MPprUNwz7KkIZM7x2j25zUMQuZozc2A5cNkltqauILXt6u8bdfj9Ee
Z3+4RgRfyI4KTKHd97xPy5+xbd92UdIaCvgLlQ1JDk3Im1yfxoJZFCeTsVn2eUgJt/Bm/D+52X8Z
nDfPZj8vxI55kqR4qWyBrefn86plk7mMaPGt2TDnsmolapz/bBlPABG6vlu6dxNvrbVV24LPyX6j
eICM/s1t57uIHokHQ18/rKGfT9+kaxcR39JvUT7mmtapI1n6BQspstcydPl46SLwxfc76rgAtSIE
xQ2aCowYlF8PxD+vBCXGrkFFf+O9j9obcqHNWz72GzHfWOaw5E5bnIV4OKXGLTM7dgVnGcpMDAHS
yAzets+SbKspj2sniXK/eSo/73wsJxDiMNApxd7cCK7FN08F6lLSb8PE/+IlQCJzllqBWDhGXMzl
BkmZge7l8Ov734minx8F6rL9FbZYqFDp/oNdabCHp6Wy0Ve0p8lFdOWhXMWCEF62s4QMpWeB1Z2Y
t0RVEE1QDATk7u3yKFTWb/UUxWZ6LEUrzHTQqTTJAyRm0/z115f5c74CtiqGiZYRdEjbtU1Q9/88
YRYH5BPJpf/qjTWYBGQZCJ4P8Y6mgOoMXaNHoIp6XzQoJPcfnWqW3zyffwwWXt8HZSU4sl15yRDa
fr6MQiez3VBxfZ2QwCKG94hewVXrRuyW3lKeIu7PzYIXzos+nRBRjRImTq+KqI/WodItou0e+bcW
n5q6MK63zKP2Eb8JK7tP5aenGu+DlMMOUiSYVdn+noIfBZSeukmVU6BfZ55kkTiiGlLj8l4H26mp
dnrTuLgoFyv+JoGuyu1QDGGDzE8pfj2XBq6TWgRI929FCyki3wuTDDLjBdaS8SETJcBPoJSlR0hM
oh7KhxsSyhHfOnTcaf2bZRqDgvzphqBAQ38CkIro8YG3KL3N1zAzJ71Oq/qcpzIFOKLg4MFU5Hwp
S1PHATAh4I/tJXqi8Mfflu/hRAE0x588JAyZPi2O/n4NvXHpIIwi2yhJWsZQke5r9820GPwwC95K
9VkZrCJ9pEBu2X0St3S7pfOyYThKvo7hWbR+23IoAYwDioKA77KHRgceXRnB+vBsomXOLkUHSWdU
e7aKsTwPS7o/HjnTElNoW/N0fVCmH8JzGMFWDCj5xn3T6jD6uw58Klv8ksLjEJ4L4cEvQPvUb/gx
B9LY4qDSmc6nDPg5PjX4pkOCob+fHuhftLmqkL7HV0gkD7jyLpr23MCqVAxf/JyBUzuVq4nXR0Zl
AMxtBg43yyhMIuqo4cJfNQyb66epmDh7XskaY5LlRYM8A5m9RIry69jwNmpi9HOSQ59IWQ6bVPxm
M6F8m5oY3pXPIRaz2dlgkgMOcrKX4zVdtEOg+PUZ30Yj6JMYSWLs26hRoJx8c8bZkLl1grpPNCz7
ZHQL28NfMucDNm9Qumn2mfc0YBK6ZLFzc58jsGCe/voy9nT2p0VB8d74BLULLO4EisrdqvHjKg90
XXRUZuJZsEnY7wquNPpb6lYjGrXDPMVHw3PZvV/nokHEUaCqmiPw72SVwPtzB9zNguyGQrjIHj01
I9Rts4uz9cEWEelqnQYvbzGJSAvmmoGqqeBaivfF3sKx8CDXFtnFNe8Hu6/8Fa65d/B3g80BHmWo
X39TGr6Na9BJotyHDy7ZawLIAd5s10PG28npOX9al4kgiU2NSZDErjAyuIohyWKgOZ3HtPUDOAWI
Be33zDbK1D6l6dK7hD9yn+1TOtFdEOaqUwndQ6QOM4lPelzVDNdUug1YdRBM7jl1vBUCqxMaMCyj
3zzEN5GtQAYE70mCqIYniC6ub0K1ppMIsp+Sp8K2FGvLqma/ABvRZV+639cxOudsuDbe+n2JI1bu
IcUojY0mamOk8ZDW7b+SGrKwL2PZ5+yqc8C+4J3anMwuXHsc1bV0v8WtEdl8GqLc0JMqzErnesN+
gdv9za29yTJxayXeIp3AlAm8AeKSN7dm/QBKZJHbE23WPVJZA3L5IYyhk39ZUgzJBJ2Q1OE5T8Ck
DyDCZYwH4jMxNtsxiCyG7bCk0eKekKUaDAfgb4rZR9eAaDJ1UYkpxhz0iYhuC8LmVQdADWHNIiPB
CTvLCf6FGivGUIDRwlBYm7eRrdNx6bEkWvDs+NfL+OyhcPjy60F4s0YLpAvIrvIkLVB2kn+kurEL
LNsyHX1cRS4RHV7S26Qt/ApIvUiAA/8uLOzL/oeiYj8lQ9c/6JnRbClD1vRzWCC9RNaqfP5xXsBW
fLEb2kZ3Z+z9GB/WKybTI9TY0s8VNGUbBnxc+YSUBUEPo+SMH+37PJsL3p+4ZQWCARbk+mDQPgA7
gIiw8K2fsFG9PrZGO9AAlR+LCWsFq2h/HM3g9wcR9eB8QSVvfbk+ECkkriQdBuxNQ2b3OvXXow3z
yT9uft8EECRiiIX+WVEhHZwjCGC3jy10FND32AVC25o7wvtLlgRmtqNuTQaiEYK2EoIRY4Bv3pBx
oZCnKmQ70a1pRMR2yDentXbSN3+RbiRXji8sOwzQno7foNwI5kFIIONfHLQ77h1bY+LDoQC9k8Ly
ivxxXk7OpZAIGt1yL6tMgIi6o8TE5WGaDFTXvbeLgSjUFzr0VTutUEDXjYerEzKHYBxASh+lPetP
8Cov7DED+s2aGvpe6MPPqnRtvBtieWOvbZsjM6vzMLoQUNZiKqprP2x8qfSs+uy0gp+ih1REPnyE
NiDpnhc2NvxAYcCM6w31qQQn19i5PJQQIe+WsLGB4oVaWEuIC7e8nAg5Q03QJifAhkVLjmqQgj1t
6doM0VMpifcfPTQS9j6a7RQ9YMfIl2+pyTLzFPIVvGWlpIzb+UPpwziceQd04xSgjRCyKge5c/s5
lJy6+BqLvpggXlFy9QdMlU3/XYIiAgw8jA7azSvLJ50WB9QBKeTcXERDdinjPBqGM2jqZB7bv6Gb
oBaj7CEqM+welMqKKR1iULTtB7ResBk5ThNTKr9eSmh8xl3tP+jm2K+NdesdaIam606cCbekD3xK
qL6GaLZtihPmSkYBwq+BYFsfwck4iGYilml7aLkJ/XbtmhkSpLPrBHabeigdQ4BdFcTMf8pogVby
GpMDdtraUaQt8WVRyLpKkGG08Nm7MckBj7+zL7+Mum7E32D5YjhdkDPTX8MC/89602cGdMdVDM4p
z+utT4clP/upj8UIkBp4NDiBNOpwOw1Nsal88XyDd6zu07ZMm3ebU07l7yFx6N14glYuStT1sGxl
sb4DQQv5VwX5/o5J5Mam7fCcN/Agh1vGRli9j9GmEbLvEbV1m95GlJt8vIs73cXj+753fcGPrkcg
aI6ywzszYFaCDAqXtK3RCA8Hadqt0weiht4Uh8kSKHr/TJpkwvlEP5bl09IUWkPmkOcY2aSARyJb
6zhr9y/B9SNlqbQu95yegYXaC4M2nmh26lu3jxgd7YAfQO5t9DhBJYU4xVbbFHldOisxAcKEfONs
SyNwnHq51damcIJXuocXOsdeMnOcbWxjFJlT3O2PJ1YwOad/xKPfx3liZQ8sKVoig0cRTUMBzYbW
KGj0yXQdMq3aQaqY67or2nSJ8ATZopdniPWXbsJ4RW2Q53YJLPb3RZ/vl9zhSavwmGFm4QwUf9Jf
eeT3CZYZAPbrTbpF+B24yH1o1jXGodhiC+1wDSv6leAeX+/HGEr1VwBuLX6XeiWzxyFlvKQ1cyUA
oErlbYyxeJ09HGJIfGXeR/vNcbt9H4wFs8bUrzlumYZ0/xed0+Geks5Ej69DHb0c/u9BfjkOSEEy
3OeJEriAeIKT/OvQZaozZ0gPNty0TqDZGqsmoU1HHlGAN7Ks0pcHJcNqMdVQeS+mgei6hFywiod2
3bJ3pVgkRmlNxIhDEgWMzUBxRTk0bJCh7ElvI1IILOsxb4j+Wr6MoFRYQYhrL/fUJh1qtFrJKXPx
1QbBDD5GXh7ty/TI+DBifDLW4RPQGY77zftsazFPm9jsp2nRBAG/3CAMytunALPcYm9wp3Qf3peJ
FJZtwVXiJvdviTsz43PoMUIxu2bb7pf+MqBRcOBe4TKkkuXHiKTT0F8HOKi9Ojc7iESOrlsk1nTZ
NzvyMTs8327NE/01zpoJ0wecp9hv3qxIdt/NwLL3L0zW/QdbmwI/xonsy0GEdL/+aYG8wz0tI7Td
3QliGXxvq2nc0Kth3vLY3tKXudL1c2nz8+uQl/1qcDm+owO+BDuAxMl71Q3Y59dYh4w8IXPrIWRS
8E9MXU1mGAhNnfatRMlkYQCz1yMAA0A2eEztcp3L3d51WLC/4nfDtmR9cRqQLPrthpbz6OWVZZII
UY8lg3az4nMD2BBG8gXHt1bP+IGkMR0vAsLh8bIJB9wuJS4GVAQfQDFe1sFygALO9Dh73DZyfc4m
7lEF8C3scx9OsAwgsac6QYQpTDsuxXEEY4tDoDXh5Xydltiq/CeS+R7xphmlHIarVzi5t2Nr+tPS
jqh3/4L+B30xr1TfYjjO9PuagVtzxIDN3A08PNO2kM4+aQrPTHZlX27dlw344wNVPgy4I/TcmNNj
Bq0Vopw1bB++2Kt91gCv2qf4C35azDBVkCpekv1+bdcl+AGljMbxugP6GFXdGIAr46USw1RWgCy2
TNxTFRsckW3xXsOuKbqLPL6CLCFORwPF5KQNTyDA1gHfEV6gN46yHKihTtkAiJKDvc8+C4Haaart
CGAivRVDtq8ny1wHEL4ZCotQSTO+Yc+bN0Sa/oRabx+8paM7VJAsxQAsvh+nBh+H5QV3+Qn+K8+j
G8dnY7oL3CU7SAnDEsJPPnCa2Q8MMNbGj5730daeMqfScQatHaFJS5UDBMo+swaiYpgjsFfj4YeI
BdxVNol92xAp36ebSUyMyfcykr2VQKJpRzq63riQCp5/GMLiIjQoCRaoQlC6zD4j3mJ+RU4FjEDP
yH4PYOwjBH+UlztKNXbIV5FZlwL2ms9ZubU6/sr8mI0XyDohfTyxRM42+pfr4ErhR+xoFEafeQT+
HdUFtCPmGYikG+xH0ui+aWqebrT1D5AExlR/K9cOFiP4diCXJmczLKvYHUBhHp4DWxImqwW7A0xw
No4lcko0wCnRbgSzXPRlUq/4ZZSD/XVgpvzh9U5enqVW0KWlNVoxwIx35N/DzTiue/wrt2aPJsj+
98XbzWI/YvqO3vM+2X+XxiTCEVuz7QdyuqQ4ApX7zm10I1dYyg2yRX4JdovVscdC3VcllA/4y+uU
RU6JSASbwf6nFwh+D6dRUxu/GZqDtzakeL+0eQNfjiMTAHu2BV4m105P+ypvorDDgTN4IvxgSMvs
tQ4E85sR8A8X4Jb7lQ8dmMbPrydKTYktTWOqRI8vFdvU9SEfqn5SC/swvASs4QVo1OiEj9kQjXoH
IWeTGcYOohFacth9siV6XLpU4Z6tA4u3QsrX7GkcPKY4R76O+2Ut3xdcJAfsIxVPl32Rq2SnGQ+T
8/uczHmAsKFK23kS4tj2I1bj6WVAgAPvQW8osj3FYtDN9LdtQse8+A3w9aagB5azmz3QmgPBDUqM
t7Bya8EhAK9OHlt4pnDVedN4rAYnEWY1VAK4iHEF8NJWK8TfuPbfVHc/13b76eFOwXtE0fkMvZ7e
4qxm8RIm+BxQ1Uto7IEB4ypQB2Al/fpUbwB0rCaCxl44FyAr/H+2l/U/dCBwxaALjlTy33OEDF7K
WivO2Lu8BGeFiJy1+0Nduh5PWDLD8Mheg+Ovr+VnCAFCDcyfIkYDqAx0OOZ58vO18JUmgG/75hFv
l0EY69J4z8fhtcrpMUikzr8b53+eEO9tAHCQFWUCcLF8gysOrSHxKAh/0H7CRtEM2PGv821AmHtd
2b++wXiH7f6DWOx3COwWRh94OhK8XvwtkOnHnjWTHbOH14jh2rCD9jBCbGl68mwu1lOveDAfFke3
/iCWaY/n1CA0RHNg2I9+c0U/z3RcEUqp/cWnNEdTCEB0b4DGrSSRyzeqH8aXReWQ12GN+2XgiOsd
zIl4BC1bNqzMkmJzQGoRtfuF9IrqJcAFgcr+lKIrF3wNHqFlqxHqNQ7H+uDxpdso6snavfBZ6iXM
/vom3j5GPDhGKNqIoKs2RJdvWVbsu9qiadR6aedhj0zheyKk5nRaPmxRsbC7//18KcGD3P+X/aNZ
We6RjUAgtlxetz0I1HRfEYnIKmFF7Zr/CVpLCSD/GPIvLAz4w9g/wgGFqDSGNau/vGxLSJL3p5EP
I9bFNOt9w/j1De7A2Q/TFBMC9BPDCkQXBQZE8w2e6bbgOxNS+ICglx3SOhcip58zgwXzuyX4z1Ph
0RVglgqGSj9/G+oET8S2NFlz9ZKKrCnQEcyjRAv8+PVdvUoxfrgxYIU4VQmBDEH/oKJ4G9cJAS+T
d+18NiEh7XxMUr+rERa8gGeR/5rDBA69lnMDbLWsBA+oFiubNjYWt9itISWFsHdQQH7uEgbsgbwX
PG0aeQVZHTjhC/fdEHs4xhJQTp9mrQXKINMnbNJHMS4hsTWRJJvhhjUpoLY76mHYy96XL3zeADNH
RN/BPx1rfz/Af1RCMrOsWRcDE+kh1bhCoZF34jBGvcKjeE1Q8ggfa9EZz+1TARl6gc0i+x7GXkqN
wRGEbteKBKEbpeGeBrgVHZKiK5nAnnSZkgUHIMXKYKymM5SsSB9fchsFchSrnagiDjAgzFbEoYL/
t5y6QwZBMZxZ/4Y8NLbNtnpNZL5nUGDWHMY36GLfxHO9AllCbTFkyVEVEqcUA6qK9YaAreiaevQC
ryw6A88f+/GJIu0t6SXb0NJJXfcZiXYwYF4NcNbtpQ4r3TZTfWiHRQB2BQKTg2Wo+tYWktfRIhtH
RKXR7z1N3pe6VDn6WWm8n0x/TLdyDfIj+Iad0UIOCAPoRdoZJMLHTgFtbuAuZJATnFqj47ivRYyk
818bSs+5gI/Bu+QzLMWbLS6Azbj6MMHCPMABOc0RQSWMwIGmAWirCC79OMkNz/bgfBJggyMRkIm1
RmoWp0W9sY27u6Gc7Qw16ti7DtV0WRjworApzmdGRuu+ZkQMGzxEDAn3VAkYzMyfE5CXaKnQnXGn
3F5jkQYf3mR3hUDc7k8TWkDAkv+aZwH43vPEbbL7pvMyNcbv2eCUjwNKNlNCEaNgPCMZ+gmYuZE5
LiMZBqjIh2gtPyKIy+JRTbA6nkQHkzPso417RJMgtNnZOmhwO7bSq47QcC2MX6+AZMgHNDpIal+m
7SXv7AhpO1vNR45JfcXQjguNKVjSfu2NGv9sSAddbhnD9lOM1J5R7AJSSqb0tlDksxywHCensrts
7xeQs7bF00ULyFOfe3bsZbe8C/1oyRFZuT0WG6FoOzBn4q9WLY9JzNStYVFzK9bZHtMZEDS0L83V
KpcSLjRXQDDfavD6qvvWzZofxlbBR8im6ZDyUt8UIRGnjU9ggSeVMnx1sU1w/U/5yeErrwvUY1+N
l8sZugf+TZfDeB7Q/jFUW9nDIdsT+agYsPlqBEQDWz+VzZPzofgyojUCSvlFfHRF0h1JYskNI2Xb
QYIc0TsGmO5k7Iz3xvU5/wDwEBah1tLyWwyqB/VMrOKHNenb7qTgcDjGs7AP88oAOCAUHObNLzd0
NrAUpsIVNc/Ro6T4s0Pjg+0aCoTlrzlhfXyUi7IoczoBh99K0+Lvwqa5OEQ8MjeihBzhwGLbf/Ar
hS0JXP1tOttY1xyWgS+kn9Wdzxm5nbN4n6E83TnUZnU3HunsPcmH9Rrod3TTDbRNDgWiH5xzDu3Z
QijiFmWzij45pd3fOop8DY9j+ALbp0ygKFCQD4YwY+aij85YQTFlFphv3OBvsqXRUMejBdRli3ME
YpRU9eroSG9gRBzVjfFwlSZqSW7RTMpXQHqfU7f9RRbOLyzG8lnnxR4ALZKuamCnzA/pJumR5Xa6
qJaZT5vyyMkI6O1mrpYBGoihzrsGnTqihbIvYKZlRZNxOksABVVChP3g42n4MLebHerB2uZJt5v+
03hItSvtF1/zeBfn97g+MK4FMDcsPN+GmvnCvS+TuR3rCZbJL72Aqxckj3ieJLpDKrXGH+DuLK5V
YiDQNoTfsG5iX+YCDqIeeP8K2oGha57lFj7eSKMiXZo7+KVhHRvjofxiIiQ1hwL5WV+l/azfZy4b
0JVLZ1lddiG/srFs30OnA22Ha81TIicFh5aPz71asy+G8ieHOvkpaBGKs1YMXlAtmr83DMi5tfmy
HJEGbo/WlCm6cjANxnZooJdv0WMiKwf0p0AeGldNPpdP5WTLr/Bd0o+94fLrGtbw94IJfkCXL3Tu
hLDgTLBTHLTX9hH5ZVSl8DHfRWYePgcipzMdYa+qJ8DJl3YjDHuZR0SCK7sAHpQO2VUOYqZW89Sf
h3QxT9B2UVz/mtzEZKKnHkbzT8Dl9Ptyas1VvI3lI7zd4baZe1jgcoRclMGiu0yM2BuzMPd+mtHT
DGJ29hcdVgSHRG+wT20CiweY1rsYbVRuvcnddec8lcBtiunMM8EOKI+hsATsUV6HyPA7zlvzAS6D
9qkAdPJJh8Ki20TbXGGx5fchjiw0TFl3Gkue3oHhhofBwoF4KMI2Ucx3eKJCE8n3AyD4942XStdQ
hpCTcb3+pOzCGhTXIdyZki23ECoNQAeE/NjQgLasbSP8keZDcRWD86tXFdi7Ym0okHkTfYt4Ag0a
GsOwgD50m/DIdQ/5Aki7uBtSuub2SPBKnRGNBUrF71ykmvdAWcZLxLbpebTmCz7TAOjt4udZIIPp
l7y/+LKH/DJVcXdTSpV8XiJ016vH1sHGsubLU5esqz7DxE1ZXbZxfsu4NMUJlrapvBHo7HQAj8tC
tYLvPhRlgG0GvZLKtRKUTxcZge+/3SKdY6wz4qy50xC9j6cYbT3c9cS0eEc9iz7kU4k+vZk3rTy2
pTIPcNOs4gjKd2tvRTfI7hCZKYUIkfM4OufrPIcH9LhDI5vznnqQQ6m9HOWAUZOuGW4G1ORo7hTn
yFzqVCx8vQda0sNQvMTNR5cHudWSjNkd5Ho8PrgYKeKtRSFun9MO1Z9BHDHKooFARZoJsqKr1WZw
OSeeTP3HQDcOu8LmNSmXmwTBjlwXDIzAWY/bZA7tOqfLYxk1Axq2JM0IB46B4RhOoojBMNRRqGaq
BH67D3KLYcd0KDR7NL3TCblzZe9hWDTA8e/zEeH0AIFcQC+o0N30ie1q9Eobbmy0+bl/N25RVqI/
1Som4sUBOI0YdpWWSlLxzlrWF/awZX02JgDYZ4n1UIDerJcYztUji2HnvYM5D00OxQSYtw7Ww7lH
xQbiJ1/64WrqWCqPDYjC+6EDTHrofeevaMPi4pAVpIVJCr1V4uuhMQp05JLmG/xXYL8zm9hLlJY+
h6WPM3R5ZgMFFAfM7jlWkfm2lkhNqFGwiUnJ0TIU3dmSJamRwrWRrMHNQ4rm0Dkme9giJuFe0wsM
4mONSGpxgEQ/QLx+DUFIox9Eq0Z0s4LLCa2yBpHHeXtUiZdpeh9Ha7Y8gcwV/KrXBfvSrOvnENrm
qYErsSlVimYx2olHB23HkRfcnAk2D4IgkRnQXzkaEW/JeDG0W9B2wJS1QlMHVaELLZxSQqTi0Uxj
djAGbVeXomOIr6sVf9mGh1MuR9B4jYdtZcC+Usd+dvoQsNmw9+Xc0sccAiJz6FZgPZgPmDAV9HDu
WyzV8EGhsxW6HuV5czfLST4ueoY7cfHNyq+BGjd5FQlfXgvZ60My6fGE3gPp4zSQ+FjaVt4OPI3u
k8Gz20SBtJQN3ItDibLokCQcr3eCBfgcfJKMFfwpoziQctXzUcWZvEA/6Oy1Mg7m1dkRX6NFWl+z
bF4VemWhPUEtIYhcrucMN3fcAHI/Bm66bxy8tz734NcOBovSVWEbzAW7PDb/LhvGQ9cjv8Al8P/L
3nk0142ka/qv3Jg9bsCbxSwG5lieI5IiKUobBEmJMAmT8ObXzwOpeq5UVaOK3ndHR5uiAQ+QyPzM
+z7fPadOthscDwp4JdOnPEu0L1Te5h2iHW9fq165c6ST3yq52gZjaafPalU+FjlKsITEbefocf65
nvS+9i2jxoOoxu1p0I149mOASC5OvQF7pNT50IlKhTubx4Bk1/iQk5acRhCibyI1nC8iTrRnoRnT
zUjnNrRkUx8NSsZPFN91PM7eCvDLyNXmYsexQdzK5rgtQvPNhHmuEraX26k9691rPQKZigo7oxFK
Mbm2j6C1oEx1bTb39JrWmmIh3mAtwBcILtxWsty6YHvUX9M07QWABv4GIAog8wLB7w0of7Em0kVa
x9IedCfsU4ScLbGWSE6lrPtPkqwtDYQ0DPULBy+mQE9xp/Gg9MIOe/Bth6yx9MdNN7DT1lEMfrYo
8oNlzfkrNk7J8UDmuauHGDVUHVvGDa279iwXRCV+mxDS3MzdIF+F3s9Z0FFmHP1sLKCB9AvvCi8l
edogqWJ+HelajT4duTGq8tE4UaROkExlQDQOm2z0G0jXMd6VTtqfzYX8zVcIR/oQPihwFKUp0fyq
+MWfIL0Xnx05zoHojC4sVKVRr8PkaB/prrkeqiBiON/uIentJ4KqE7tfNUVzA76DUM4j9ETFATTB
SCdNCYZ4U+ItpWrJqJUjDgMUKSwiuPG4Kk0x7pLRppVSCnx6BGlttKWx8N2WJsN3bBlVvD5X3VCJ
D3qtTV1IVoHTGdKGXa8yaLUhAc+oqHpemR9scAWuL7QmM14KZKMKQBLAdPCxaJiJWb2ItLZrLyDb
nuGKDWsKmSJwOHCxhKf0r/BSD6i5zSWsxiUuxXlxY91Qg24gAZO3xUh1yPBnZN7esGsH2WTPSSLM
OgknXhXaKLhxjKr1xxn4Yr9LiNWq4wBwoXzvmm4erQjjcFZWkdXQa/sYqzq9l71EKNVXeNJNRc1v
80EKngN82C6DPQBmY6J7M7d8/G+l4jkq97HLqwVkezpbzxZdpvTjj2KtIreGQ194W2lU1+JZniED
b6179AJbH4T3cHW+YrZUZ3uPrnrlfWu0zss+DxLqQupXLoUuhcw2ziebI4LtuH8aUgoK7k1PQDlf
1dwDahAMSTc0Yr/S3eJpceTldf5quEM1liBq+2GpzsbAx1v9rEZl0W2AMKOMPxq9JTM7shGqZsZJ
HYZmqdEhZT0xDrlD0uykdCEuINOrQ4EK6aIj5iJ0lx475uJlBFGuuQdfUy6LpAo7UknNAiRVQzGZ
UVLNZlZEckJx41E7qGqXOQSD6UaxUtgxXbAx9rDaambjYU9eVsOERNKWT9IdikcFdQ243RrzmW8O
vDsRapPyq1oJoizU78AnotruvDQcW3Qqs7/qDc3H1R6W7yr7k5cl462FOvZAHTi7qVVonkK3h0uu
LUsZSaNErDV6NIKlUnzMvXlyjg0hnOMblVxMf64mUe3bXkXFOLsS1hESavFVrmos2FpNsH425+gA
3WNd7rtMmWYCBKWIiEDJEONcWta+tc2+DOPSnV+VNZ4X6WsJZJl7V2TCCieGlL+1cF5av8tHUoNq
VUayEeBSaUQ40XaHIbXE+DVR5q3iQkStV8Eq0mSHT2uMlV05aC7iHH0j48QqBL3IXNTuoIEp/FyM
0JS7wIn1pA4oKGYWGaqzdNfStdUh1FVr6J+RPiCb8FuJyi5A09GMBEiajq6I4tY1IfMufbMhDr/M
NNxmfzKEEznCLk7AMLBtI7zGXIG2TpZIN/Rl6EK3smByOaDXIZgsPBhnThQfg3BzaGTR5MFAwex1
RbDA2oi9u0FRaz7nKne2JufbhYcdbhh3L8rRVnxTEC9RPMxlcqOwDXdfSC6n9M7Jy3aLugw9OxDB
2KfWdKzslS3SWPYGYybu68mIL8gkk69Jq3Hn3WmdkasBkILSuGazLzN1enRna7iF/5jyEbCx0R12
yprd1CkxKwjLu2fuhOaEXg69RqNoAZUEbcynyTDxEVqiMw+VmefIE1vrYxMnNWjOSn22207zPQcd
YtoWKwr9bl18LEfLFU+lDrxp6EZMXUWFQN7LRm88gpxBndZVK3LQJJ4ABU1esUkjyIYDDNPAn+gQ
0WfFR5x1YTIaI1svYFaqML10kBcaSQfOPqmW7mIMcrhJdG10Q9VKpLNDCCEfptnpUR33FZ8SNYDz
xWxTN/FLAvAPjbJFvB0zVyqfmHrJvvNfkKPgK05DDvQc5RXlktu1pALgr7aUAGZGBHahwZgN2Ewz
P5NYyOmQjZQyHA35PoFki/S4m4Opt5bPDrvFCNujamVYNKN731ktGDSIYFZDQpBRBSr1+mIUsX4G
liMcZELxUvqtFntnRUn116XIxGlWZHeLVi+HP+TqL7hihoo+g+MtQWZ1OYjQycyWcJiWHKhY6/Zx
NKSZW7D/wiE455q+gD+xJ+tJiVM5X6lcQbZAyAFdt5Cl9jnzUDz4JUKMa43CRI2ciSEAwerpuBqa
WLXKqNTy9AFCQjsFnJtEdcTnYWq0zXdujv1hMqCEUHdhFIxblMZzg8oi8cehgBFR1s9tX9c+s3mp
PaKoRCiVjCz5ov2cKJOaEFvNSqAQeVzaAXtPR93lS5UMyrHNeanDNhPOhx5w1qm3wGSSkYsb6gLO
QYlV94mKceawDBL7VeqrEc2m2t2P7aKDQah7gAzjNqMDx3yJdKaixON0nXvojLSyw9VTCJzKzJv3
lbX5+nHLZmFLcStsWepm0BgW9BvD087VUqdoAyftOY2X+dmLe82X3aBinbREVIL0e0dWrIamZfaP
LuH+XjNj7bVGgf7MZJBl46dy45D8P+O5cS8zTf69BPAJOW54QaDc38pBhRrj9rWq8R6st16iAKxs
NbPccx60FWlGZ4TQEs9U0ZSbqdHbTznFjtCdSVQahv2s/pxq9ZPiFubHPDXMMjCp6h+lrDRaYSgt
hWG8LQPV/zYSknpQ+8oBJcoxpAeOi+mZjLYu5X1rdrVpfejztGGX75jPijapbfA/IxKYYWM19Bpo
ONYfzAUpzbKfdLwaegjkau7TozqkZb4eEXIv/WOczRMQ0MqsxSHfWPFmEJut2iuhO1rm1LJ5CdQs
9LTQR+SeltlqiPBOWwkbXXXJApgwrTofYe5QxfRtfbZ2pllN7he7qno2lUaKYi7Yx6wUrgJxHjqF
UFnsBEhWY6KxQo5MGI+qasELzUuDjN20kIKmsv6mNsridCENTYR6USenRaR0LLNEoBaSSbyJyFmD
DW2QJE9WtbkbDbcnhcmM2W7bpxri85iHNGJd8j4sQ9mcX/O87oY67CamqmqRKo2ha14HsY7a4vNb
ZLYEU20SkvmrTNkZDjE2ydwLqFhvn8S0E9Ur9mkyj07zaVCSVQcgw5wPvoYW3rHns9J3JMznfOni
woaP57mgF/+hPferQYTmHwZqBpMQY9KVZljKn7rxlUrOkc/Se1NzXCR/dL11W1i0n1qjTFB7Tu5Y
Qa8pzVZ3fKctMCL5BX2ULuiNanYe8++Nrt//Xb92l/mzmDRiY1cFGU/zkF7Rr6qEzGI4lJVkzldR
y63RUv4QfkB2LFiISk277B8alb/25LcrYuPmbmzeYVq+G2LgZ00GRUO3V/FLfCt/XHH8oaoxICfT
mu8ApQ2I4EZ1VrB8ZDnNyh+P4j80h7+d7/0/VAamCbAo/5+//C84h/+Di6TqXrqfCRA/fuZfswm8
/6Z7iNkeVrPN0MltAMEfc9U8Rh1qGDttTDI4ny2Pp/oHy4FhatYmXeSRqzqWFoclSC/5+5w1g1En
Gt+NlpdRKBuA4d/AOeA5/7Wzj+2KfyOVwGiMwOkvDs6NcGNKfYD6Vri0ECxEE23Vj/sVy9UJnJZ1
WJUau3M9TctXenPOjSVM0lxX06Z7GH/IgDqpvBROQYJpmd51RXr2YOeUVXxb2hAYOtO5psXY3S/5
mD2UnUUTbNhwOImtfalljLw0d/ITQ+AiLMbN69jl+WFW3Dbzs3yC/kQRgKlaUoC1AVKkB/Es9I+o
KsSJ07Q6x45R7AejI+Dtq0ttgbf3ipgNOC/TkzZ2VHuzEtFsqdhGqCuJc0IdS9coLuYPtXSLvSxc
sOddMgLmsWf9blYGj8akUC/aklGNRgA4wsAxmp3uaMVeq/XkWfMy76op4labSXBiXXsg8q5DzSYs
rBoKG76Kfe7dWBYiyhJmvKuNlR60ZdvT3NdgWOdoNXBaE3y2RTbsrUKVX2l/NTujxV/RZG2xr4Za
PDZmbmPqY+jYXoIaPdAXRqVrTpTNnEULek0fPtVuFhOfpNNdX2frm7dMTAdoB+MuoSN5oMLbXm0D
6rdlc3NQZGY7CnbDmTy4eS2NYQ4pTTg7ORbj3tEEHyOZZx/8WYGcHhZpI8zhq+IZPtjzJTA8cI5V
cjQR5UcD9iD05nUVdlZ8KYXcMDrKkVBShJzk6yc6u82+aUbrPSGiJ+vqM6rd5rRHVM/AN+zzt3iY
V30HS0icUo4TJTLWfDjTSsqfkiXzPjuNjUkR1TxFNUj4ElLogxeb2WVVbfUyMSYDiBpV0k94trqb
fFCLj2ZtSniSYBhAFdfqwZoLCOaiMIy7dXGyS5KY625xwBb6inSdezzzGnkY+O8w64xxayert17L
WqmT3o6DfDWLtwGZzzUGSHKgf2qc7V4W+1LalA9cJ3tu8F9cq0Rad4Ri62FOF8oFymic9cnaNJ11
8gH1dveQr9ukvLIrjqUyHGUVb6XOynKveiP1z6Ac7UuTmOKIkUQe8rwgHSwp/e0mM7U+FHI66yl0
pbFu2oOi9gTaCbOMB+IUmgIC8JSMnRdaT9+sBqRRskgaIktpHesmNncOLNRwcSr9yTDF2zIZMgmU
xNQ/O271UI/G+tR1ciGJrNS7OrXtimgO7THOMoqfG0Lhmo6apQUTEt8XOl/5rZOIhnjBMLw34oN0
X438ULJmxaObqWUwGkobkcSX5zzhIU6GkR0Z0mGHLgL2j47R9ZRN8FT7vdAe+roCBT/Zp5rYtULn
FqBtAVacFbm4w0Ba3FtxcbCXqT/Z8VodCRsJcSTwqIHN8jNY2+zooFXeUURrQmaWUZCt5vxedqr5
baUoBcgvT4M1pe9NrUA8IzyZH51KKndSL2vGGkhInm0q6DCSGN8qjJiYCrs5Ny3ZWOB5O6vPyz1D
+NQLAWlBy+VuZBDZswLnBauWod3lKq6BClNoFzCAY7xW6ti+GT05eWyqIfVsZ08db47GQhuUCJed
+9wDpZHIQ9YiI4JcaoTES/Jh7WqxV6CQQvhfLCdox9newjOUvglgjKFaO3LCehjc0PPGx2RdmBFQ
CI88r02oyitdRqg2lOu5Js+8LFWM70JTnnMQvi6MOtKUrPAcSMmNGngtA1YKJftE8V1lGAQJWK3m
jK3MRf1aIGI/x3Xq3VmUMY5dZ82lT6uxv8t6RaCJqQKLpPrFRnKxz1XLvVURWPRwyAz1Orq1GoAO
hbGM+8COaNp6Tx6nxnVFq/GpdU142ev4xcOieeBEXANSyPHaJWbGUprymy6HIAuo1rspB7O97RkP
dYEk3pBJZgXdglJGGw1xp3mUIVc9BbPdNcYnMZX6we75lG3s1rt0zvVvAGaGywTy48U0mu1woU38
nMLdfsQGOBa+nQlvZ+ReAsIupdS1JMye0+L0VtOgYFNhhliZNPNHdeDWV6m1hsvSy6ibdffsbuFz
OBd1+sEASM1C0yZ0VaZFk14d1v2SGMO+ohZ/FN4qH4sBXQyAywiX4norRsOM5AiJBlOwulKuUSqT
ntK8s5t6vGpjop/g2Ikv5FsinFDO+aPGcZvxip/BXMgDekFclqJpvc/CtrOwrCb1uYhbxp0ibjvG
vR4uum3drkOuvEl0jCeJzX1HJ6f7oGVVcbRMBUMACvG7Ypncx2SCE62pjfoRbh3lwNGh8bLQ8dsZ
qdNe26V5raivvKnrwPY/tP1K3j+byR78hhauyBZ9poWdrUrVqa5VNCHQeW8MJsXXqgFhRSky9Y5I
t+Xsz/PkYbAIRPx8oIkZVAz6umuSpjjUKa+0D6RSCH/tWgqCTuw279jDxHEsUmCl86TcZDQUaciW
t+NYiUNvDZ+pCieATLfijItd9FX09md6qy9qPLw7xfoZzMN9pZHnYzeSXK8pjy31ngg/7IPeJPIk
U8d5GKXQn0Q+VW9QluZPzBH5TLJhKyz1bOlbcZIJn2I4yYYpRGDR7ZkG/YVQi0IAtVHsmVGm171J
uTdLb2ZMTFRI5sG9bfpmsZ87O34f0MK6mJAnHhxaIV3uFEQPQVyrexxTct0zpLG+ZLJR6s+SDZTY
yxvxvsQCVC5m9pOriJYsL9dpwBrirIFLPg1t5ny2Fqv5ojpxkt/Gc1qcndTS2gdqfmm8L1ZRrBWI
24mKL5wAK//KpJ9OebSaeLYiYNMxDRmF3vexcTIjrBR1QZBSV7vR7j512A38dk6KEGc+lbDE/ETa
MR3sTOLCLPvhynfOOw8NfkCX95S15s3gMYQHmVsNohXFwRN1f+VALPJYrWkRpUAPTpwg2K6ULEE0
VGhBUmnLdUyT5tryNE9rj48mzaaXzWxzaj1b8cHmDnutmhfKp1u4BXRiwBhptOcsO4p4h2Yb12kd
9weEY2aAqj3bd/T5GNxq3pVr2oWwrpPjamIhRvsTn9pSz069ijwGsDUtcU3epLFNFxvN+ZfBsIuA
yuWyz5oxo7rXeRFCnDhqs6KOptiUM9gQwUEWS9r+PObDoErd7wu93IOxUt/NgWJEIIWkeexT7NC+
MtbSdj916lA53dtgQp21HuOGfkofZE2RYZ/7npr8J4n7hyTOIU/6XRIHGab69tZnb0P/cx7348f+
yOOg6zmbCNom4afC7W7MtT/yOMf4b4eXV0VB7JoarTccFf+aS/l9cjY5mk0O9yNZ+1cet82lxAZr
uXD8NvW/92/Ny2b45K95nInlwfB0FRgKoCgVBMKvJQJLX0g162w81DBhQh1iWJSulRdYff+82OLV
VUlvJNiaqKKdF4jc7vx5XsTJ1YQM1N59gPYqTsy7EZd5KG5Gd5NOKDZhaWv4NELZfPMR+c/Wk6DT
te5Mo1RDdkuDOZWNt5OeQuJlD17gePqdZD4ro6zYSHLTFZHW0C9KNK7JSzMGuVZxTc6XMBfd81h4
HABZTR2t3mbp5K+2ItWQmdsd7Uz2QwZOtEc5ts8anPRgtRjZla+WEmFLe6J8ew8Z43Vsubxtyeei
zt55hWhUIuwOGP13B8O08/WKzwMbAq1S2zzbWo7hnLEMjHXm4zF0HD0qvdxwVOCUt+4RU0YfxR23
ZvTiKOnh9a65eNeFwhglm1tZu20Xqg2/FGyKQbKUPPIRuA0qZPgMAm/c8l0jcyMQBpnEeigUwB/p
9SE3W7mrcZuGdmPzVWHeTe7QR9tP5iYt3Myj87nqWyC9cAskutfI6rX1LqmLO2YjjFHRcUkmEVln
y2z48ycDwmrDH2QwYyRU1+QR4woxp7OFh3X1vlRNfWiMFpFLvBBCiIXxmkxqe4sLReM+eA+eSi5h
VAWzUJifxrBR5hGavetibB1JW3Ove0ChIhBRkQ3RvmNa4aquh8nl7hkdF50s5+hqysP3RZI1C3mG
2XShdFgH2mLclaNLIVX1ELRqY6AL/oO2+N2Y8UcluTCPZAqQqnPaWTVqtJPj9XrECC5WUc/30rK7
ZiCSITJ0euSMjNSzYybyrToLa2BmalBa1pX1/D579BZ0ROx+MWWvmBp49iv/L4/BK0NkqsKpd2nS
jTU/U3KXOsDEIcyI9YIG1wuYHPb8/XmXDPrzR8LiAPfauktSlgzlPh59Q2Ax2G5xUrXknZecVc1e
7rsApQPXYanU27uQNP3yWAA+822X7rDGH8KbRzAlRXZFr3R0TOdhWXnyU8N7ApQoPsHfXS8pKUng
Od2zg0IqsLFc8cKxmFzexu83o5K8FJPCt0pRvmKt1KMYCdep0PHJmjGLthAd489IJu/p2sgANAxy
sBYQutFLiTmTyTytqNWwbE1uqTryNyRpd3Y7Zd5TYtFujCYGgtSvzOVCewklx0B0yIQ9ShKssoov
zlMlLq7Oi0o7CgnpyElOTFJEKu+JWozZ3Zha1++vF8Mt14OKL5fWSAG5onY5LAeqAWrJ4zZTT5yS
VK32MzFMhA6F11C4dfD92SolH58Jcjc2fm62EJZAhWIiQI0q6d7x/DAnrrtatt6etEFEuPq9HbaD
IqQ1LIPvC2Bb4bzid5m5IhJd2MY8moGRuXrr4ftj7gekun3LMqK21EdjrsUvMrOUg8VcPeZxcC2a
tMoBcgC7F11PAjcegSbeyX8NUmPeHpVRDEEJd4PptVp8UtuhunEyRAPWzMCUKX9VEiZXK3hNb+Cs
i4gAKQugdkOdt3hPGdmk3SwOhH/HZpFVAPNumO3I1Su2L5qvFCLZHLSVhHg2915aoJNXZn6ZNo2B
2RkQ2HvVQA4Go7rRu/bIYB10mhUtyTkr1YNaWwZWzYRNMdHY3CYeneIIbx8P+l3KyOX9yhS/vezZ
TKQ5joHV8LHhCWRgvjTeIkfWh9JlBysdmljf9ybdY3Lb95cWldVILUF54Hent1bLkmgt805f8mVv
MyDRt8jPOXYmFlMzS/ybyC5FTb8qbdTqZrbN+To44p00i1uz8AZ8v9e2x7QHUfIrEZR6O7OyRWTO
fRcqjDb2iy3BcqC/3eqE8yG6imLvxs174/CPyyGPeOklE5PYT0ylyHZa2765qOUj4I0YdxrnicEL
dSSU9FaZoMLXfe4bk5uclmxOGMdTdIUWom/APyCmGrTirNhDCMYJNOlmwLeJCOyIyY8dtvC1zV/1
vJ5DEjsPXruqP1gJyrPOnWR+WZCMnDJgPEzlUBl2CpVdM4doawv5aZ31t8An7ZiaqVZQimuRy+TB
InAuzIvXdhHpstTw0TXKScbDC/qQ+mvnjW9mptZMQjJm8e42hrLa7BI0DwNejOlA37feIS6aPYkK
FNqozNGrlrk5KmHCURTqmhtfvKlelV1hVBPDOsAzOcfKM7vy0C9rrzwv+AmCdGBExk2cekbvt22h
MQJzoU19tUZbX8A6VLFyX2FeP6WO/fBTKHb7w4r1X9VQ3tIc7Lv//b+2ZspPBq0trjFtEkbbdjZX
5p8toIWHmxvH/3BwsoUsZE3fM8HhYlTuw8CoVJYVb52ZsdJ/f92tt/SX6yImxeXjqg4dqF/jKW8x
9cXr5XDQpu+bHe+gkTFoc1IEGal4//3Vfm0pWT8+5WYs1k1YWZ77p6utEwSdbK2GQ7GwQLZIwBMU
QoENqT8+13+SgH9IAiARbFbC/38r5z6tv377r2NXvFRff04D/vjB/8kDNKJszcYI+ad+DimC60EK
w4H0p4mBZAEblAt3oUYb1/4Jzs3EQI3J67SMADBY/04n58eK/GXFuu7WGwTlS2uSZGTr9Pxk3G5a
8KulB/dfcTrC7iWtP3ocZhnYQ6+kFGE9Y0oaL4UiMyotBMqJpRzVibmpNRPeYJ6mIpSdWd55aLpv
i0F9smI1yYg/6VzX5uSG66AYxxayXWCCTdjlywwys3OuEuu7r8/abc7YoRfPKC/2VFwMZdrHPQOv
+9by4OmWTPgYB+KfNnsf1CG7lpsGt3EksoIKfaqquKgHLKYAZyplS0+9tbWOs7WdXnDSzL4lkEea
1G7bPnvvqAmHpQEsz6ndq2PM4KYcZDtJ9e4xtmXSxntqGamPxgXEhLgMy3pr5stZTfiuNoecm2Yv
i0RmB4XvzerFCQHsW+3YCEc6ovMYgm2ZGp/Ixw9Z69r+pJLx112M1VFxr1pvPIuxeHHUlYHDyXSv
tuKy3YG+5Cg3RfGew8EIQH3nO6OgMWSUOC6GhFEL4zTiupju3WqmK6TbybEtvLeJEV17LTUPSbKc
xaDXx7UomNM8ddwYdZuDmJ30FJX6LOYHO13uJ0nx0iBwmouXtslfCB+uDnoY27fNLjL5QGhy3ut+
uTULntVi9DvsjghfTXFaqUX4yCRKRlVxzOk1NwoYN2cS8iDocGoaUQsFeauM9blHLMBGtN3LtHxB
vw8haFnhLU0YGbZrSbQ/aGjXWzoxt70+7akynTWX8XUMiDpLp1bIcdJ3o+DbLC274Jg66zycg1vj
Rcgx1vm1uTytMey8oreRanuGEoqOC40ZM5lTz8S2YuWneoFEaTagJaz5geQhnJdqCnDq9CGjsF6o
F3sRU+DemKlxHnXinDyFmCIa5zmb1VeOxw+MUeQQnZBk6f1hxQF0aObxgYlShyyT6KRb45AgEvYV
1QXq2VO7ZAT42cYKEk0TzxMiqnEiMveied10HzrBPd2FJ1LuN8+Yer9khAglseKkOeND0w4PsE7e
S9jWkGrqPhzK+QELPOK6rJe7Aq1ltNoKY92YWBV8v+9aBczNM5/rpmIKomld8RU6u377OT6nD/qe
pWjYz5nTLgd7Zjkq2nyVuiK/QDIj985T5jsxowXMG8uumJOYeMu0Ag6z8dA4y3hqams8dqXtHudR
UT6IdCmiZpXlh0qRC5OaihF7TdMFulIYb73WfVkAHd1ooGmIWmZ8ZybSJKwboUdojul8nV5ArbYK
43Z0gHS52VRPoLyfyh/BkkkMi+KNhCHFYFeJLy0BOPTdIppT0ACrkYWyX9qoMVEOhS3u+pwAt01O
7haNkf1cC8KzaovTmFb4hOI/QZFsWeBUrJe5Wtq3CrMyb2WeIoBvfNdhQihEGhs/aonoEoXtrdZb
PQItlv+a6281Jge/a0rJPGgV64+u7Qyn5rktvALDyjJsYk0NZ2otH0wVrwLmc2b0Ced5q4cg/ZyO
8di+I9w6m7Y4/XTo/E2885e4A/IEpSLkJbBLqAxtX/9pF89y5u4BbK0PBGkbtrUB0enOV2r9lzXG
7fr7q/0l7uBq24QCJkfAEUCF+uvVPHMaKpuG4CHhVQ8rTZzwW6W+jSLqH670lziO2M2wXEpdFKfQ
af/pSpPjzEbORKyD3osXJmcLf9uOc22iocxM6vrI/1J3v/90v6JMiKq2a8IBJ37UvO2/f/10iQER
2u3i6rAA8KMxND7Am4T+bZiHCUoW6lu2/WI9tx272+8vbfxK4/zj2tT3ENrTEUW48+u1mfg1IdV0
q0NXtkaY16V7u8R4utguzqjFxUH15reJMH8nphGY4cgkqdbDytemy1tqgxGt1jNhN6euYR08r4S5
zmAw3Z3Ok8327do6+ROen6bOL5Xd7krgpHOZPKlWSiY0m9fBZf4p7BZvb1m1/IxS1A5Ml+3h95/0
b5aQYWLvQp6lqVBn/vRg9YLxsTW+mEOqdzvwZLfMWrstVzwW/3Cdv7ujpmZgfLJg0MMO/vWOehNN
Lr7IWvUK89jNCJe1zIxU1J5+ZXs5iZa49IlW3hXjcksuXN6lCWeouSbvzci+vIUquSCA0PT5TGhN
330aHjDEXcGp7FOX7R55fhkkSWrvm1mfnxPKqnt0ZhLM25KdB7Xt7rFSPM0txz5jR81Tn7m0te2+
PptV9s6YP/zoyAxokLj1flby97gGRp4Mu7XfSozSOKQLA2lTeHBJuUI5lvOZycwgmYf1lk7wVrri
dzPH8UvLFKjA0Yixfn8j/2aHoejheg5sHQrXf8k1HKVuTMWoDusEIZRwYmZns6Ru+wo8id9fiwj7
1yyKNxAl00Z6ppxu/XmiUasvjLTABXpAU39vdtmprP9pw/z+Jv0a925IJt2Egc5kHN3d/oafd8y0
ETAE1OpQeyN1hWzWAzNe37adPsMuue/b+CR080AmeUX9nkZOhZZ+jj+hM3p17bHy9RIFgguh6jDm
HOI4/3EULsA9Ke+tQDYiJ2amW2HYq59bxuQP6trdFBg5cDE9uj3/mEoLgpgFWWVhEbcw1KEPGg+m
td4yYMrwGn0/zBKjgZ69WxVLsMnEZZw3t2iyBK6dE6BqgIQtjUJTlVIVVvt7rCMp0t/1/A/P5G/e
WJ4FwkqKpmgJLf3XG1bpsmeQTlkdtIJEYUxLRqgBC/Z1RfCZU+4AOp88LBb3Wlo2hZiuVX0Q86hx
WcuxqCLmQUL4jTe4na3V4ZCqzxNiXEz8zuqLEer24GCvi61rCmU6tFp2ItyxNWTN5Qn2/9vawUFz
so94oomqcMMELZVHkapPC4GYL5GJY+ae9p6c7hOLGXZ5y/o0JRtfZ48AUBUTFlLMkADdWp+w7Y6X
39+kv3lJODO2fwFnJXv70z2aksaBsjFWVLirkBBn9p2JP8dUGacnk394IjCJ/vqeuJzCbGsavaC/
vJONaSyGzgjpQ6t3Fb6brg7RLp9iTipcj9QAa5bkupAgjVtHPc+JAJPiwsRYrDl1bDOPz5MMKxmb
yLNX5rEVWHmqxWXKuHajjO4HYKldkHpE+3NVG/QJ/i97Z9YcN3Jm0V8EBfZl3qYKtbJY3CmSLwiK
krCvCSCR+PVzUHLbarWnFX73i8N2SGKxsOS33Huu+GDEfz8VxFx4y2HMbRZb+XsklyqVIV0269ft
UGG7ZfxLuboZe2iUPZf00l7O9mSFqcMfDNiEu9oic2/kuGU4hcliRoI9+dPtpQlCg1Mzc8/rYzXI
x7SnkSRUdVjPLa2eM0sYIjHyeDtgjDo+shm4RZjOPphqzfCGMK1yFS7/hRhGYi/wy62jZhi3hs1Y
bHmMxOSca08+QnCmgXCQCfpuQ/J3S7UE+xqde84YtOFPk4j90mYwqon1aE+BM310i5Zu4AvOivQ6
tehZgolSnLimlywZ7yWzqTUcK2Rw5VEbs+Nc4ufrYh7gvi+ONMW7MuJkwfjEjcnT4cr+ujCct0TI
6pgbznkUJDebnVovjRESerDIbVejF3HORW+/mB2+id/cuf/m8abWcUi3gcRsW79i9QtF1K1pO+Ve
eOqjEuO90Dn3RtqsyOGxXuqvS6tdQ4jeYpjnPFye+Srpt0oKYs8z/hq0pTDvq2wT5AGzfXCDYdHH
+I1Mv9oE06D2xTL0HNO8JGrATjdtxTqJbJXgmkl8Es4x52I/J8EJZjhVvmedTY13TNarZ1AieNs7
4OSung7rKcZSCWzsPMQ0hpyHiVVzQaArHrxseOxH3qCd2d93Pi1pMBTX4zDc286Q7mo0F5u0yy0i
T2fiWuRjhvErLDG2r5xafbgCi1PX9PdQq7I93N3zyCFCkzk8Wu50u1TzvffH+frfCdvvJmyoh/9W
LH3TfYvr6k+ztR9/5R+zNTKGPpEqwvyMBuGyZf/njp3j/RN3MxMuJMQEF/68Y3c/ma4Z8PfIQsGK
xRjtnzt24xMv8AVbRj9FfJEe/EcTNvOXQ0F3eD/TlJmOblJ//mXHnothzuUQpLdZDoeVHZShI2zq
4hwcc9TY9h3o3E5wW+pVt42igLHfSrIYWefRWMvp3FrICslbbvMFhpH31n1CjV5Mn0HlazmtaE7o
KPaRnBziJV+zL1r9K4nwEj87M73Ux/G75HGag1HHQGATM/fHXR3Y8YaOPTuWWWV8t+IqgSkvQMlr
Sx4oNXN89NBsE+cWz+up99BR4hnZxTOBolZQkIlN7DYZvZY7gMzHD8pRUzQd3hDL1p4QSX6h8E7C
ckkuRZzlnd0lzTRdck2nJeHUG53hjdxpc2PrDSMd1ITJfXcJSBVLVuo4ACUNG1OW3cZCcK2xzpx7
AANt0YSBniRXLYKmeIT31cfS/QKyvX8So5tkZ6gXWkgmrneTdroNPT1lbrcuXAUI2MO5voqCCeSH
0PtUgTToMRJzJdRLpOjnNbgCA6rYKH7A0RGBhiYwIF8rPv4hJU/limN9erFJdHd2rJ90lv7WyPmJ
J3ANa5jobI8gvHiFBqr5rLoJFFLcAvLA6cJpICq9XmmO3wxruHD+jZ9LD0tgYXNLZHNqLimviZjD
zBGiC93CU68Yg1v3lt8ENADG4XIKMRxOISIyayN0RnclQ4zvuFjsTbKkCIvUpsyKgV8gjxvYmybe
XcvJG/OyzmNGG319l5PDcFQ1jaBetsYd4Au5wYbsHiPbU9hkOvKNJXTwcMJgQG6FAUEiUXWZAIBR
bK62LWOfkx0zo7rW0eZ5zdHMGfaygXagQPhs90qbTfmYVM2tnbcJk8kqRcCuW6mKK7QfqduthlLY
J2aYQOIJc4BdSAFt2BYw2Jlv724QBKhTQo4e4WlVKkNPYyf1XHTYi3hTs+RQCcKCVacTJru2pmkx
RJnYXY8kenTByW3i5GvJ9KrhoCZqiONCldppdNJYLOMRuBGan57Gqk+u3KiS7+jK3QZXnxw2ipxj
dZhilThrgZsXhAFE82SvMuZv+0Anehw6sCLzXS6q1r3elR4U8DS9TSdlzOukRWywqjui6HZ1RBAs
PZtKMaNlNbyaJkK4ecLcOiyiW9ta1wlXEw9YORqEN2sdLYNWBfGtW+mpYKY8lN71BI/yXAhnIRZT
2CQxc2zuOFtjt+whRmBgm561ui7GLfpiPKmOobtdWBa+fDFTUQPtn9oYIJi4nyeK8rtg0D60Oah4
pjS3nta+kynnTOyjmLc92WuY8ck9fJkQFtorXw3JI4wts94Bj+vgVOl2hhxEQ/Ky502kHrCHT/UB
y1UPt78oSAkoCHBfjuPIOlis2r8ziXtykECcLAyg88OYm2OzlznWv0OHOTH0G824soTQGVpl5h1m
OZ5HPGYZQv6Yt5kzAKHIVZvBAbH8Y6b5yFJ8qU3TaTJkfYUyvII803T5zvcjsSmMGAVqyrWqt3FD
+C5LQeuOeaU+bi1g4yH9v3lVuwTMW36mBRuNHO0EacFkPDYzFmLAbybXObfj7EvXeqC08P89EaIw
vi7+gW7T1bbNs4YnDuMIuuHSoKg9dBgF1gXhSWLjJiLurvgDNgZ6DQnMyjHdhjhw158xmthCc4gB
UzbJ4zrbF9I+w2kAkGESxUl0ttvFjCkQtOw1BFX1JupLGferGkKQfQ1Ui8UIqWHFo4FU+HmUGCe4
henExIQDM0BIu3d96d25TmqEFLoq7M0EdGJQgUSoZrQyhUZox3rZlNxXkbDPRWkOaP+JNjSuZVfX
13M/u9nOb2vrpe2ZbYCXRgPlprMRGmlU+GsUyD0alTGbhmsiz43zrAxxXzKtAqDP+RXfGdMYdSaS
rkLNal9aXu850FkADEVHnPwS9KGfG9tLQfvfeup39ZTOWvin2v8v5rPrdxDwv24rf/ylP7aVzied
8gckrW6jT/zZfeYFnzCXORZAad1DzkjV9If5LEDPiD6KZSZ5QgsZ9Z8FleV9YpCDVIloYlTilFv/
SUH1SznFj2ejr5N6zcYb3PKvrkZizDJ2bPm8R4/izLR2dnWKeVE/ldxnnLWOs/7p6/k3s/Vfp1H8
QA+RJlNKPjnKjF8miKBBCEOZXbWfpqy7w5wzrl2cPru//ym/Tp35KQzXsO0tbjrjLwPR3hE6OXjJ
xNSZhHB8ye1dXnfjOvXsBpGQLFYGWvbQbjPtXkhvevr7H0/S2C/DhEWmyowdsrQPjvQv8b/DoPx0
VF6/pz8qwBrBlN4C9tH3I3M6hOhJd5yyiUJVRbwcGLZYESa0JkWzJtgUPNQ+nG2IPL66FjJJEdAY
sC198IrszXL+LGy0kmO60GbQLDC8qpUTiaUk85X6juotv7cyP4c25c/7xHYQtHtueyxdp32JkAbu
orHU2CvHBqgBMHm01CjAUYgR1faI+LY5dzI3Hk3c6re9NaCKc0Xz7pdlCoumHtX3RPAbjVUxPhcD
iiUBtgwVFEPULkp9znFOeaTbev1GwEPzasAQ1ddySoOTYKrLdMWN7oPRK8mOEY1eH/iq8BDHC4qc
YsK2rZ1JP4+6ylukhpRyj6pGckL6dHLjtHN1qoHY466JAVg1XtrdcVBbsAY82a+z3vMZUSUzoUtT
uo/0UoZWlHZHdrrtnSj76DgPGGXc1igOF30do8LxOdPL8bnNZveBq2NuGI/BiDVZUQy4Cj5UjcIr
9pBBprJST0kf1a/MILkybVPpe1ciY/MkY06rryiWDC3dI1FU3+XQqCe946+Q8ys+uzXAvmiK7UML
wPiRnBHxOSMk+7QsCU5liTMe6gZ+w5Vdoi5cuYjT8MwVeFwa9uGyGs1NjQXlvnGTYAXNzl1nZt19
2AiDSD1j6ImS0wS5BDtFEA00tB/AgtSTTzLOzk2H4gB8tDkrr5EcjVmRhAJcULWBf1wcGmrNVQ/J
IPRsRoEYb/L7GIHd1vWT9swaziH1JB6/kW2zJN32+bZk6MtLw6jfsJeMz1FQz9fQVPinrAQZW7mI
5SZ+4wAg4TnKl4dda52biwDZDvhdXHsRAQcJNrU851akxB2/GXkK6y817ZsYT/kG+Rs0HPA0Ycna
CM5yM/C95nHz7hWIvCYZZVnYT1pahXUSARfTo/aD0cx8XclEPdHzYGSqeRiKrs23Wl71X+E2G4+p
TRXMemLeGhrfrYi5jtmwfNXLLVpU0/hNdfz280Wq285cCZs99M42uP87UJOvyMSiYyHyV6mhLEvS
rryJ/e/6EOhgsjSwZUSslOYhEc6bboIbNeGwPMdUI+z6tTzdmXqNUsEu3ogqG7/1ttecm8zhppzM
kV0tF8qFKLNFANHc4OWyb4JeOjeDiozHKhXN6+C49ZvW29ytiwCzM6P6zSoddnok0DxMvvIBGWY+
pjWKv3dyp+iqUqy0CDqCPLz8cn7CQyBqod3D6al6ZIrZfC19JT43QsvvVd0byEVivh+jR1EJLL9k
e6+n+77GibueoGvvnCntPhoqei5TSQLYWqFGfzHQL5wyXeGxdUEknXu6Cd/87OeBkbuvY13J/iPt
Bvs1NaoyBxJmzRVCj37Wqg3KGzlcQ+aLnCPN12DfW7lSK/bT6snwFUGz7pBUKwMWSdhi+dlyH0K6
700zwDaDZW9L0Md5qAPcH9xhKA/z257QjTuoj/eaM4CHbsqtn3jO3dw5vDvZjOJyiR8iJzqXyPRC
pujxPjbn5FCa+ZNwbGMzFNGwGWz1hX0TPJBx+JonJl7bKoamYScHAnboCo2hOdXlKDeFA+lDkI73
FXRNu4lTAQWmjbaF7IwjqTpBaKjOIxrKicO4idMzWdfqWguaUQEuio4kDx21vGnDtGhhejRB1B5s
Uy/ocSaYJDpUVdiYZKmWRfGdgrxH1ehU3m4QtloHdnWvKi/dmBC7rrIkbq5hNcqtm/DAtvTVV6mK
sA4TunvAjWussd/pB5qlEWUpohIUqP6mlrAMGsvnsayMbJfQmKJIKPUrSTLbfoiNB4BaCH3Rd5+M
itSYjcl3/wE/Q7ooVwNGgOXMNYR+jvDBbFIP2BFQF/rJ0yBMlr+mPhxiSWdMXeBCQibeIFSR+LBq
OexiJ+bM4wD3QS9yzCUmzoGsctt7RkTGyuhzwcRiSKZVkjMWCfzpzXfQaENrmq4qSInsk/L8FZxO
7SExcNUO6FAq8SPQ3wWOT9zfaFtUiFZ7R3Xmb+3BsbxDw/uVZpiXSILrGvbSquG5urYR/F/JOZo3
NeK0gzk1iLCThKdKbECwtatqyVqgh3WOjdtNT7O0MlROJdxBwQqjCK1Rq49G587vMGGdg6nK+RF8
Sh2vDRHsJyLNDpBK1S0s5jkco6E94qy0165ZlNzu+YiWPs43go7+zhM2CcmRMpCddrJcOPDbVgOZ
qgWArSVxOYB1rOzFc9GOYUuWWztSGLTBsm3bpCCRJ2ZDa2ic5akOFxeMCfaJcQxjLQ6eCz82dkXK
He9adXLwR0KBAuxV13VQ29DmpXZfAgc7E7CljuTC49u0nSCxN63bld8gqJ2TaPZOwdSbbLslqC1W
AqYTlnaSXzdiNg5NAtt5nSZud1XMkfUKYBj2mOcA4QQgWoirROGax6KS6d8auAFFaHuVO4V6po+H
mYAinK1at0OO7LzKYkjTcM7T7GRDg/4oLaD014awxznG6WjEzmsw6vpeEkmcrnDJC0TFU5VvseON
X+rMADdKBBh1QdPeTVO/WELGqt74Y5leaVNRwD1TXuZx+5XJgaz37hS0gHHW3SSAjJA+k+6nigZ5
naW1c6Ng5u9nBjVfzMbXmDY0CqMgKix2E5RIWWZxDhXGvGcmVZ0CM3J4OTf9V+gBslnH0qzzrZ4L
vCENb+HvVYFYv1FadN/k3vIM5JQJXqQj6bso1r2EZTkacedmTlPtXqubhl83tZLtAGzND2PdJ16K
Io9G3J2aL/DM5maTAEs9GzOnMwFn7fFH8QXu0HgEEye+EnGUYccg7Ic6mQ0fkiOlzA1lKOE3cEbR
tlMwArkacS5k4IEPZEVXpwJk0p6BiAyxQ/Ay7jJWXWWDcCdMHMHhjkgBjXIcDM8pUXs3ZONhJGC7
eY7ny6cI2hdLA4u5itp2eSnPpfrOxmtx43iUJ0HbGre8BquvWGxqZgQxcneQEbwqY15E9Nl8HLWY
5xMY4s9JqnPtjFbzGSWWndoRPIz4cMz4/YdRhoBIFYPbDDSzYOlEzBzlL/6tV6+fioOJwxy4mG08
EmOuvvuqSdkdRVjDM1IpjVQKzP6IM80VmeLFITeD9u7vm4i/LCSXHmIxu9EvETjNG+jPO+LOJJQ0
XsZhsWa2x4i8uaUcxuvdZm13B0We8t6CljByYd6EWjIsZcWXPfTO7xoaY2nLfl7wL59l+SRgUAw+
TrD0kT8t+IfaggiVtf3eJqgjWbsQ8G48ML/YsrDMIAkl/C7gm2WNyFInrpkxCcfaz339FkeEsWo4
fI9QHdQVUQHtyzCQZDSm5vQkqbh/DCs+pv+Jv9X/psU0flWpLB/WNyxcgjBaWEr88mF9xt6YWy2x
11JLhyVfuQ+q4UFjoJzcaAN3HUcRN5gxcsfnPbp1nXPqmLMkfc+axelhUwT9/dW8aHD+/A0Spohc
bflQnv2XxjcGVmlCZxT7srSwAZCHEqGWGdrTLLVx18GyDnk1zxtlWRw8EXiulwy8585LlsfUHvP7
TNrt0Srcec9Wv/7apIV357txA/C3nRdG+QKY7R3tN8tM1t9/ufgedkuGFzTVFh6AX3p2B8lxgyed
bOyWMw12B675tgzUtlYTb6e0kmEATPf7aKpxDyg63mqG+e5nzWdZxUAOmK9tNEfGIbzy+hpypf06
QiO7RhqSX+l6ab2Zdp5M12SPV+NVlyT+gZx3THTo8bfpxAMNHDZDc5Q6N7oBX6ADcMjevAxOFJDz
tposdWVjTYZONkDMXt4wbPK1+zHu3AfN8dT30ie6cjEg2kAZ4TpQtLjUvbIuDsPACyxhLEsj7WPq
suGpYiVhiFixVyp5E19q9ama27uqaJd3SrCU7YxOX4ISo4+tp+6DbeXNxpyi5pxbhg8BpaUGBf6/
hmw9PsezxrIIcU6B9HLI3SM4YG88tZGM+ZJSOD3aBCtjg1kl0ddDY2EK3FtWNkDNdsxeE3a4SBPM
Z8K1DXSTFu57z52L+JBT0oTRvPwfS6hhFOoCBfw6Sl3DHwEY+OYV83XxFbvQ1HAaU9Mz4c9IV4kS
fuO4CurNxEs4AR5AKU+kn77SYLuBDYn1Pd03r1hsqJ914CGLqYoBvqPVALeCZr6G2F6uiZttvqhs
yEmb7dPdMFJd6bnkjpx7GoqkcofnPi3evI7+cZ6M5tWXBYrTTqVg+pfvLsilnx7nmS+fQ0e7J5zH
OhgcHHe5Naa7KMeNxzy9Lw6949fvJOXU77aCUNybhQnbnNz0rdX73S2dqH9SLVEvSN0lC59KfGbz
ID5PJBUe9Im3Ub/0dlUSFPgr+xGQ4VyArlGFHAAkx0AIREbXUnk4BsGL3ZVWNzzri23OrMz63QHm
vNNtOqzGoHsOu2rmBOjBX3w2MwZKLes09tkp+uXI5m1CTjQ+GcBhPv/b7r117cw8I4vf3FiRSOGH
wCbaD8z6fCsLoUPQHa4cPHL7KuFMJBOCqZwpOXKmYDlCL6ZQR+FjZLbcvkjl+SdDMmYhVTo4xUbT
HVO0pCeXVR5OnVLtGFs769qvxmcAGbT3UqU7f5kABT7tZpkzH4JPwYSAGPXvPk/pvEn9uQFiAc1h
8hrYgD3tNkTNG2Px75YycdeGzT9aaUvhvHzqyQ4YYvlpzY1RF8s1sGRxMJZHdVre73qey7BhWPLm
tNOwnboyQ3VOvtAGCBWTkaV5RR9OA59MdnvH6pYrU8O1+3o5i5sqrpCVxCayfNbM4D47yVzHwvTJ
YJXfjsXe1Ry76hqann+63IYYASgk4qrV99OgqWs7ZuJhCdXeXSY+lcXtQzRTAVCfyUlb0gUXbM72
hU1BhRLCPw2R66wv4wEsdXwNdktny8CRr34Z5M2pr7Z5w0BIJsn3jgyIa7JsqTUmoBCArydmYX7M
9Epvpvy+bWyQLRTAKGxYsK+H2ptu22FkOFcRJLOKpV4cppnfCAKLyRBn5hGs0Vs+mihWGf+Bslg3
g1ZvCHtmnMHgjh0j2BYC20vnxsxd54GCR4fU5Y7ic591TARndoUvLJAZlDm9bD9iUjZYcmKJxXvH
3MbsigMBQkvfaPNao6OPjpdJDasgfZFqVh2ZJyn/UoliZdvOvOIsgx9/md9cDskpZ3Zb1Yl90HTt
mw5Bh3LZ07h8RUmx1Ao93/64NVNGl1gai0NVG9E9EX/VCas5zld0vCe/F+1LbTBDAyTDTG1YamVZ
WsnNaNNprWO95+WumeJrXQT12xRT7HR6G5ykx3u2lpBgcCS03QcRIlyQPB+MzQVMA22CUUXGM73c
z223vIZFVIsrbIVMJIPUo+bNO/46h6i6SpHZPibL1Ju6ZDkFaNDeDJ9bwp4H8XVoo/qd1Pv4xoMM
sjXIG0cwYNMA8CZakeqUh9Ey/bqUt37AhDTOq/y+lCNTJBZwoYs2+/FyNuDQhFjvx8mNxyufuRND
1FFz7Bvv4vMIZOBj9KYMweVnPl58w0GJDdCtqYRt2uF14mYs1ohLgaLDhQwYEB8UsofTbOF6ZWsP
3Wq5Bgnl4asQEsd7h4YtLKXB24wUoGclKZObnPmcXhfmo1ZWvGx5j73Uwm9eE7eIjswv3PVlJEgc
tn3wQVsdETdINGmUn4K3CXZrTSAdIJpz29YTxQkQxFXJg73rQU3t27rgoWBJWL8VpsaAWjIzttKI
VqGncLbcVoYmw+UNhz03z+U1O3l8G0yO1BUrwfgzXb2Cy2OWSz8hJqZQnTXddgxtnhqPqh2EDCML
ZF58mTqvt2TkOUIewqnljg09HjbeRiNRcpLMy0wCzVLSR5z2KJuCIeLyqrR0vhRUTPkNS1mkUG66
kIY0sbHYw9J2MTLhmeyYTle9p669wDAerdYbvnkkN+96PjrIuZwHNw1oQpqibr4gOqfkaMVcHLKK
h4wEq+TG9Kq3cXT41mYPIxdZMzwqY853gH6Wbgiu2gtVSWbjU1cQoAu9RsBigmbAxq3zkpUt5QSZ
GVSQagSuwhL3pPx8vs5NRuqX/3l5MNUiRMGYMnQfjuRMbThUDiwpp9vJ1NQW9D3aLVnzQKdUlTHY
VCLG2F7e2I03IztxUpzt7kxHBhBrO4n8+2DPNVkbggb2Mij2RPNmm3SmcqkCFGwvYrbNedgxSOA3
ZlVNbtp+8O3XuYtRoy2bmJ6BygbfPT8srwf/CL6//iGt/u+q8jerSgNX9k8tyV82lf/bpXNdvf8s
/frxV/5QfukBi0q2kSBOLYNzjK7qH3QVw7A/+QbaLbwwF34mnegfi0rvE+mXEMV8lnrsNpcdJiKW
CyXT+ETXsAic6V3ZkP1HkEwGtX9uQjDkOnyuBeCi83nsX1NaUZ4I9vCuPBlpQxYhJmvZlwWOAmbg
+lXdjD6r/6z1eu7A3CxJkP1Moh7k3bxqSvFolnY/dyvDt1jrFF3WgWNg/le1jf/ACdcIF69dhqpm
WDdyImLEtiQbqaoK1D7TpMQhBhwalfoBzn8pRshvELj75roqFNX0iE0OqLnf8OaFl3ustZJ5KsBE
da3sKHrMrLYhQtB90die7SQ0FdIupoAxZNacshKwcMnK31g5Dm/7BEEAg/pkkEzqMS1C+uzGAHJf
y3uCKUtcr1xkl/dzPjrvOtPJnG2MGK9TYC/YU5JeDqtuHFIONYp4GJbTWOwQWDBKcoIa+l+JtBqL
W4+/XQCQ2pHuBpobJUWPUj9HsKUhiaNAtvN9E3Vym80donLSLPiHAb9H07oco/HGdKLqlSPAuJcu
e5sdZjHqfSHGGB+aIvaFzdO84hzuUGC140vf4TGM5tpz1wDymukwQaFYYgUcflEiIQbzJSqy9iQd
EJ/CdLuNbeTjhha3pekxupOsa2OJGCQxUgcv0azSXDoHNxLec4AT9mT2MhC7FPtbv01QzBerkVs9
1CzwAXct2AJaqarcWX0RcZA6E1JuloUIPLJMWzvohTw8PXZXh/oAaa5xx5LjK0pCZsmDvzWllBvZ
Z/UaO8oYLwZGpOikpDQOI9xCfseioL+DkIi3ucPTuM1ZOm7IBFfvJTp38Jpd6eyGemoejKpLrnK3
L16A/LmrSB9h1TVa3O+LMYn10Oy8G4Lsu3AwE/hWSc24FEg0tjvdmIyRgXPRbtVI/A4suOBmclpC
3KJuWA+wro9JEE3eqrbK/MEtLOgLTjIUX/VMqw8kOZuHviRBEHlB9MbTQD5dlRnBlwi1FKBD0Y/5
Lu5b8zECiXqQixLLLCC9I4CJxAMs+w9dMmMYEcKHkd/Rk/AEpIfaI1uCaDsELeuY6cypdAv7mCeO
/+qzT96NYjFUIVQyjNDBGboSbCasUETtI8Vnd259ff5S9CXjqzZWzwPaIRrIiEdQQ0OIm1BDEDQ2
mrhR9VSdWyeDzd/XMG5X5phGa4fUotCgjX9ygb6AFAoqGApp/Llvl4hBePjFfW435lpQxe7Gvtz1
tc996EVoiRw71++cpB3WihjZYFtXNrp434mM6OqSBjI4fXPTLcsOlETFN0xr6tAGomZJBztihA+x
qqL+I9NTO7SUlGuHLKh9VgTBurbN90mqz07R0TLlcYDicDS9jsrXIqa2kKuG+e3g3kqBhocfm+O1
UN1/T8UfhOjfnIpI8DlI/n/iwPq9wIHdVemfDsYff+uPg5HTz0CqgofKNJ0FEv2vgxFJNIcfGhpb
910qbCZnP2HHDIKJEUovzzZyy38djOYnND2+jQrmx7H5H2HHfp3O6Yw4DWAISz477hVzqQJ+Hs32
M2rAdhimMwiqYDNKfDs8+5lHzqUnxztXc9Qxm1A0b3Q970G02uNTbgsksiKo2s8/fXu3P+aZP6NC
jD9j0kmWWWK/sc8CaEcGZS5q9J8/jV2pJg+Yr8Msq4xznIOiXg1ejQhvGqHPYL23h1ePBzlddaWP
uLHNOg64aBaeTSSEV30N+h45dJAkGIfZlDxBGfONnXKd6JuhcFr/Zlp88b/9NJi9fGLXW9LmA4fZ
5q/mSZthDddW9Wdr4nnEtjkXTyOjEmtLpQ8tcVSTkYUp2EswRy55HyrXrR12NYVVeqz7r3AbhbFO
tcahIULFverLZbTmYR6MN3GdJbf5EBxLUntEiCk3eBZJe5UX0sE4gVb0Ou2SsfyNAOqvlwE5tQ7l
zYMUxfv1F0MesuMYyUUhzthsguc6ZruwsiHLQLmFPXcL0jt4aCKjePn7y7/caz9/l2TrwTn1oOBx
L/Ify8f6aU3g6Chb2KZU58qfjbORJ8OZVOp1SpjN89//pF8WEqAf2UIg0sbV6xoB6rk//6SGU3Vu
ORjPZBDb762sYXVHiJ/MVd4kG71FWbO2dAXCKrMcWf7uplkctX/+RblRTMyUuI9c3g6//HjsDmkS
V8SQLsTI9zLDB58Xy2dgaYVOFa3nSulc+p0s2gu9u/a+seMWBwnVBtKS1engszIiKzOPZDuiEE0r
TNBufWu0sQl1bS69NcWa3e0dPI/Dj+Pg/1+R/PVC+YtVEytvAPres5dq+6cLpbuDUzlOpF0bQ1S+
p10vWJZquI3sFbz0Kj4iOsu/QC0hQHhuk61b21O6iAS87703zzUSj5hpWJ2N31KMSV9HB17rb2z4
KN9+/ZYtmy2OxwqHdytP57Lo+elTup2f6l3SW9dUdE0UMC1lprKbLmd0Pw4DO9hWvxtL5QwrnAgg
mo2KwrFrdsVy1OdFW943hcP577E8/yyzEqUZ7PZVQ8H0RPirz7ymipjGLXUEEWDUFFEmqrNcCo12
KTni2KD6IMaKSsTEp7lHkV3cm1l8C+fVmuA7e0hbqGL6Sz3jLqWNkSqTd4M9zPNKl352KpYyiPrW
PiZLaTRfqiSpJ0SzcNOl4NqXOkouJZWxFFdzNn00ou0fBl2j8pJl720j0Q7w3k3zsU0Mme+YslGv
AYyJvoA+o4pLq1Z7Q9pehg2ZgoccQfPBaIPiazo2CPEpz/KH9FIZjkuR2C3loloKR4a5wQ0hmNPG
ll27NS4VZkEvSAqtjP12jfsr2pTCohxtghto5FSohlH3e44aE/rHUsL6eFpeplJPrswuaB4cYtZ2
Q5BpJhVTOb/7bt1thD4xDIYrx4KIpJh38iLld3Gpn+dLLV1d6mrk9GDCl2JbXerubinBi94q9xWl
9ooDiAqd2pxqPbtU7l4kCR651PP2Utpblyq/o96P7aXyl0sTkF76gezSG1iXPmGyvOnkkopVRHeD
bPuyxNuyJLh+TaIEC/irQAy/JGIFODjy+gPFRtZbGC36YWj0c5/3YL1IXGvn3RgMfUS4OgiTVWYW
9YO+THcydnlLSU4UAimjwAa4XAT2hlXETBfVQS7bjZvLWF93BeKqm6TVXeKyc+XJJFRTEfQnV4CC
i1cyYsUgIdU52hZYSRbdwKu23HjdQpPnhrNyUW6rIu2CFUky5IhtpsXzpP3wP6mIJmQNOAfFaBIM
MtpKsiLKjYioCrawkst57c8Ob8zKzImqLpMOaT00hFjcCnRs5aaOU/+7Noyw9EK9NnsS5f3BPzsX
1Xn1Dw16NQkUISw3eLuRwBonXgm+c5xbGh+cU1tVuKXa6wKlBUstUq3WHjDfYtelbYoD2bXNz1pT
IoW3LDenQclLXbsh81NDEN9X1ecMVGR5sLqgh3KY9O493EaLxGjy4YyrRCbMq0mMpf3dwf1sqgcO
Y+tIXI+Zbwesp9Wm7uF1bnxjmlHEZaqR16VPKPxG41HpwsgwhmMHKrYI48iKhwXbx+VMPUF9Us2Z
NX8jOSmAm88HKCnz8XsdDCr+PYuinOVYDoYwTOs0Cuchyol6YuQa3GaRzOy1lbIHQQyRzdqVHhX2
1mgiBFygBr1mY6hkrg9Jash4kwd2QkvAn2PNSCYXt09stYgcU9RU/ZTCJCCECglfynNkIuKo0hmN
zwhN4JEtljmc3SaAOlMR1nTtDBVHUkwgz6L5IxnS2kZpYlSvxHtWybGF0zhthXTm9Mro4/7RJuPn
3Zki9hc+wFBrO5Dfgy/KnZklkLqXIb602hz7lYw2qZG2r4VkmrxiOzs+CMeVX5ouwcHvyTja+Dke
PvIcI/4dp6izactaB0MDAAb7TvSO8X/snVdz3cx5x79L7vEO+gIzSWZyOsthE0mVGwxFSuh1URb4
9PmtKNvikU2Nc52LOCNLPmi7zz7lX+6tHtvM1YScd4CHxizQ5LfLLD10+NLiGCKYnlynhggfK7PV
izPLWrkXhUzkjZpRRl2brW6OJFPFjdUYiVsXnGDhIyYJrO6SKNltYJjDo0EqOrJvsg6r+DvYs6F7
ptwMhGGvep184hNxA2kZJmuNaP10VtfMIlfKLvsFt3OhH17fOtNsfV+aluF6FU8xtFgdaExOvqzD
fGTrNAWC5LcVgwGYVANZQczfEVPtvkquW8udYSo7TQLiOZk6zfFA1pIGvjm0gMQ12H87j62tgwab
ac0TEUBUaOk8GYD0Y2Q74XkwpilMFTwSWRdz7D9NlYa/qC6b75xemfIC1I+d0ROr8uwDAM9pD1HO
umrDuP3sIrbXrhKm5fZ5HTApv4gS7MkAg4oWx14xO3sGr1O+Rsx0fs6L3LtRg8SrsDXnMf840TsC
whDhJzovoY4hyGQnNPBprKFvNidy1/hl+JFue7krpyZGBNIlzM3dlNyldS8v0ELMvI2HKENM2ENZ
CcyvHT52mTHGSEdVbJPFiJzwzGVQ1H4rCcgzAsksqe2kI/Y283AN3eEjOm45ZKb2wuoGgGZRCMiQ
k9Zh+iC6NvvShWN4b8yk6edL2HfWSy9xCVyVFrpQWMHb/JQqrWRhKB6jANbwWTAbwIVst9Tj2B/V
LIoPPzjbgZAHt2S2iFyHz8fBZFku+6bI6xrZF+VeGr2JNFLSVuV4Ec9TkzCtlmVyTyYiX8wQZxOQ
6akcVzmkdNqE0xi0nAJz+wF3Hyv9ZNXo9Y+Q84x8fgB6CXkK9Sd6eYnA/O3ciJrpK20huGmFQOj3
LAUBc6voFyz7bmhluk0X3e1L7T5zbhTK8t5V6TfafboZTf/oImqm1nDSJ7lFspWvhqICmINuESWx
Axjb1lIOUNqxwGV+vwQtqz+H4ygAY874aKCn7rcfJ29mWJbQBmE7pOEja72UN1VINwQhlibMdgF8
KRQ0hs82mv+BtcrzUTx4dkXbcvLi3j26cJzGOxBkITpyMSt626QOX5PCgfZd6qBQcCm6JnFusFov
/LNIaRPVVCkjPuadwQi3lBpzRTY2wPLHYogyMszjnUyCPNlMyjTP5tZl38+IWaY0FRPxCuT5//nC
HzoplulSBP3rTsr/FE8yf3ozXvjxv/hbF8UO/4KRQyVNeWgCfyLXfx0vQDX/C8lGi66Bh3YMgK2/
N1GQc4RAwz+nyvPQ5fBAcv2cLnj8lWcioMKhRasBqs+/Q4NydL32j3pO3w7FECBu4hR3zVzgbaUB
nRg6zYBHTWIy8/1eoAvkYBYz2Qaeh32f2fNjhmxvv5OzAx5XQrXxnlVUNNWlVXsghneN4bIxsDgw
atrxYWQyvQN/nKiHzoRTDKbbZZ7mY+FHNxk5PocsHC3oAlVEsoYMPPQ1JW+DK25sNsYEw2QgABTZ
EPeAjfAdxj15GZjE7B1G5K23Aqnv4XxXgDTAKaQaM9mk61mi9278gbNlva12YfqbiL7SYuL/4N/b
p2+nlijM9HLxvjVyGkOAE4goMqvtXMfJj2HshVxSYWJSfgcCnM73LuoC3BpiiR3PU5HX/AmQeAKn
45Yo/y2AdPTjfOyJTjXaRGarspZd/IILiwes2MWsUYsqEg33CSrQ6KmU4FosHKcSrJWx0kUxloLB
bOocLUuAIJxMWK1l54U5Yq20XaJ40brCik+x7ZHNWB6TDtVktfWXvPWvliW3+GclurwIHptICYvw
D1X5W26cy+mu12CIuIJnoWwaMmb7tdyNkpz8Li+qb+aEc+UH3OON+q4skK+6+WVn3ryu61+7dLq6
/2W1cyF04FycHT2O5eA3qdu5KNtwQbnwRdfflrNtiih30TQw2eGcsZl7PUmUqnFO9r3CwEfIisV4
l6delX1//07e9iH0Izv44TFdx4SBOl/Lw/76yBasa+qizH8ZZdD5V14zZ5TnHaMB4ZzHJJ6Ieb1/
Rb2T3z47wYSeLPpbdoBSwslLtrHawf/Ds1+UFUPu/0YhgorBGXo2rIW4bvVjF7M/DOH2/Qtbvz8r
QkY2jWLaRkS5U/m9jOEVOnN2+SLRzC7FgWK8eijsns2MkkIcxc21Chfoapd1in6DufVGmJmPmRRN
48DyIHKgMIC8SniL+JDAUCXBz664zIE5YjE3TK5bdof3b/q3JUl3Caqh56BUJlgzOjL80oFB6NEQ
wKuc52JAM2fetDP9qXw1BkuExta/ey0WPkNmiJOBx0mhu0G/XAsiuOxCzCielRkOyCxlQicLkW2k
LIn3L/XbIvD0SJoOPCsBsPBpQLNCaidlm9VzhYsQL7czwjz7PtJf9j7Vdekjz8Q8rEbM6P3rWr+/
Ty0JZDMWQE7FRm3l7TNG4K4Ush7GVyp5y6ZqEF464IQQNAkdQQuGvCwObJNcPM1JEaPa1HYdDRWc
E+GE3aflMlFBJAHap19jSDm4ZVXof1945ez+WX87OF2y3CBOJvrDo90YWKdL1ounBrmErv6KxARa
BKsM7tVyI30F3g0tLDOex30oyQ6vDBiWrA8JwpbDAEHLmWAZwvWfn/mWZfbdlyZvhuPPzdEsGy16
h99fAzAKCEQX/HpiHJniEFPl9ViKnI8+Fr3k61Rd73MMg9kb+SJJGekQbcgk4YI2fZLglkZUrz4v
s04hVi04fd6FDdeCIA9H00c82XZbrQrXJlOqbhpoh+U3fxqs1Fo5fSSXGxZ06H2qULpC4HapM+5R
a8hXCA3gOvAJF+kmq7ZQQYvlcekdpGUxVfQRdsr4byYENzL2BE1IpB/QdE/UxKXBryGUTgO6MbRl
csBv4EuBtwdW9jO42Mpbad8ozb2F/c8/SX2BKOwe4ljS3/aT0LgAlPozQrDsEIiYUW4IubSRTiH/
fHEmfTUjnhv/yglz6nEcljztJDy26bFwqwBTZkuq6iLB4Xg4H9SA5sdaBZHeyyCHrfkiYDLLYWlG
vT4z2yCyCSJN0PZoJdawLnMMm18fwMv6hEdF7SD0s41pRgYv1DMrlp9UsQ6YRYlSTbmldPH5f4hB
0zFbyybPur/9Rtu0uBEC/8ILbM2SQ9Jg5SSLxzsYEDPh0qpJCMQzQy3/Kn59qy7wUd6c1nnhH0xT
n+TnVdENYBQAb+orOoYgawPkDypg1cyi5fEIXXq51CESWt8d2qEsmizys/IOxGUt0M52HL1cGi+z
2VNjFYasmhhQJN/MUSY/iPewFSH9izpW4JwbtMDn55ZCkHdYqzHj+h7x3oo+BAX8/2yzCAQ/Uab1
qxHVHwSEdO6WUVvxd7NPtshDZGHjq2Pr0HuLt7XR6e8uGGFzd90CR4xmGzRR7qRzWpc/xQF0gfE8
lKPLr9TIzLAVhgwcbMaX7wXRuMPijFtC21RfaBoyfS8ukHyU03wh2IJz0OasFGfxffcw+oHD7WVl
Gui8DZcgzFCk9lr+lA4uf0BjGdZmgsYEoibFukWLPPs+qIke52oJhF5zBSkgA+5ewVzdxaavl6hO
rcf7Jqj4z9YKCjawyHpiA6njQpbhIg8+3lGQLzp46K7JU4Yhjt7Sbqh/FHkhiy/hSfJGpIAbyxnv
8YCFcrgFAdHI+TDS3cjK41i4Fj/YdpJG5XohF9Or2kmZY2wYPy6Wd1BBocmhmXkfJrAVcWxjIKsj
U1IkNKF909hh5BY3TPlwTMEYkrVNIyMezWa58eZZsfwDyYDT3QLBoQnB0TfV/pXveWPerRJTC0Ph
f5M56XVtJamm5GvyMNEK4r9p4QIu5GicpdJEdJvmTNvXcq0KKY3pAgK/4B4jA4DMc+sCnPZwFrEq
HqbCoSxGNb7EK7S6qmUdqkBrtLlTsSUQE262vRNnc7uOG/itmgPuB2oEzOv3CZhoJlExeKGcMOs/
LwwTXOTO6TvxzGGm8gUbxS5RSRJf5nUyWOKqB1iuF0+a6ZAigPMgmYknol6X5qAkayiie5nHFzVi
Vfxda49DRx/PcwiVssUZBbk3zTzHqdQEcNheYXluE3Kzqh34ShXzBc4C9AomfitsTR0FIeFo1Tsz
baJ+3Jl9M/EvKWFa/g6xUB2XchN1ptsQ8C4LCXftmPAEitrn/fWJQXRAH0CwF+itSRbUiKTLXJ/x
9dvZuwjoi7mHoADtEV8kuAlzadcCN4a9X0xU+g6iVHDKYybfsPOwQtWHbN8PLctRARpGE1MwlSE+
zEFiuNfKnLsmXhGiPPfQ0IzjkYK6q7sVTj46WzENLJ2ey6ClGvlZhxD19cuZ0FdAATjviKrhFg+j
yTHOBvx4umYFQCDeQAOpoq1rDlH7IWoVD5/WHP7zdpzBNzc73CwN3hKCUYKNnSEJwOIJUuiccFFe
l3WZTvrvZhe9IXu9pEonzj6+ozwVukwcWpbBqsTuGLxQN63IesFUA+mKU3auG0SMe1ZTYkEJsFPC
7kaGedcbK7FYs/8F4FfRfTBLVdyHIPcy1hA+je05uDmQzXDxhuYZrZ/WuIAwY7jHiDtFhqlq0vZL
SswFCiXQIHxxs2Lp7soavayniR70dL2EBu6VE5Zn9UXDoBYjggC0LPqQLaNXifTW5AXYYbdJhLum
XwKBvXQKjtVtFPTIO7V8IxTD0ZRuF0xcqrGj0xUrlAZIUpdumuGmirnAg7jpjLn/DFJjcEFF9bMb
gxZ0c0VjvLDnqIZgzfNHrFMo22d9wklWrMVSTMuyCVP87JGTswEaXyg2x7Dy8WibTNNqdmMoYmeD
r6Za7tFeSGoOPr8X53KeERRyXJxN1zPjzXqGUtLLcMO8QmT0V4WNmplXxAeETPoNFskIKEbIDJl7
a7ISexc1MET6FYO1JV0nkeMZN01el+7DIFuUr/ZmI+YGsdHaVAgIMxTtj4bsIdu5hiuXx75iVa88
1Ny7B8hGcVWvkPanu7bHQzFe1MocReNvQvAOTBPTngb9UrtBiXBdXjs27OhukSjYWWUWVC+J3dSj
wmG3n9tvIRK8TF8H3IjEynak15t7qC6th7EURAUU6KPSyFHRt+hf5vvRh0VdJN+SoMKayYKNghIH
Dtce9jY+JGManvEVOsVNm938zL7NuYACdjfFZV1LSLZMO1JIv07ZeA/T7DWNu2ki5DZG8ikzJkeZ
R4H4Ns3BiQ3TqVnnmkh/ZWRQgMW19LQXEkjY3G2g08eOA5ztkLi+jnAl4B9CSWogrRBhqsG0GLdc
ByZ7cLG0sUFKCjxs5OhB2TvjlOkrD3GAPfbV/OZu8Gqd/TFQ1pWDyCzoyMhQjdhg7Ye2TP1P6LhV
3IrV/HB7gtRJr6FhfECYRJuOzD5g/NDYe3g1ZMGQQXQWjYd4QyzLAmAi00VkTBHyvQ7u7eYWhy5/
cQ6hCzu8O8Cjd4gp5VCiNLIiL2G6tfY8SK8ExLKwOaMnpGpITSY8CHhBTSX0yRm0k+JOgWcLrj2I
RdQIiYGM5+9qZP34MRP1N/aS9Grc3vcS9gkRJXeFBoja4Aa5o4r2sIXnSIe+bboPo5FoY/dD53+d
praqd74NxuESIMzIsdg3EA6c86oROmVJQjC8IVC8yu+t74MhZ2QRpsIaB6hQVkXfYCWaCFreKjTR
Qy5pZRezTpF+tHt8WepT6ucJ5mIKP97jqKY7Fn4IxAWGpxMZvMgmRgSiRlKkpOgoBoMXS5jJ9B0M
0khYPn97E0vLFloNDU1p+kNVwi/WZe+X7ibHmCuAWGZgtIJYs0kecAeyIPI+FR3GwOevn5ED07Ie
Kf+G/j7AypUndgDi840GOQqrw508H6fkZpkyMwo/jzniXfkhafy4nM5c0lGsMISts1hEAnXzqetg
UiRnjVnppMLss5QUfELTm0Mx8FsWS0m/zlLI0pid6KEl2mQpMSx0jssR9bbOO5hNLMfgBkVgu04v
/UhAhz7Mi6v3gQMShUeFgkCyVUhXb5EWhV0aXlXW8g+QhNKJmoW22ae0tfQCc6Ihbe19awtUiDbx
6+majGPMoTmgk8OGQjqYLJBBsM43e8z35jXQXpTfEeSLKbURCEBTWE9h9b8mK+mWm6lg0KJBnNyX
vQbOoVPD3B/gaW8sp9F3+7o98t7juxTDhCDBHpsupy8vHeWM8ZcxmOIUyIyFQCG7GiYgyzSdyQmy
ndu5eu0WFRohR0gw8dhv4kIGTH35AVyxNwU0Er4tlit44qHo1vEIZjOmugcDkga3jbGm5ItFmHZP
YzekTgm6eWh6gss8uc6lOyFKgcieZ7POStPWRWDWeFRswHb1B5EutMkbCk++cz/DBbxwJpv6yRfh
rEZMLpiuPo2JpXgp0WvmIzHrJNeQmF3ytCnWiiQGPyviAHdREgMVx2jObKu4Rcdoh0gRjePZMAz1
7IzwUG8YHGFfA146oRwZky6WxgF9Zme4h0LqDAYWNxbv38AEUOfsfqCzsE5ZusjHbVEn8nFTsz4i
6EB8tR7ZPNJ1hc1ZuE67Ee/xHWrnqOzz1nXEXayWkhHn4gZDM10/sJx8EEL8EBbOOlQ2xGT/0AgP
C5xtJRRL/2AFFr4Lcx6QR71uvWosdGpVGGVYAc6ASiTbTT+OUi8MiOTcJqPCHzNVkH1TdW26SlUM
B+NFV9xeiDaOv54sobc41XLcHH34WiSv85TF+yip1HDrK7HIs2BQVnEIAA+BVxuE4ZIfOKofCZ0+
gz5+JnR7XIL2WVvpTBSeElF8Pb1WjQgE5uzSNhuZkR9J+Acfg5SJ6LxFMElXga+FRREt+qbrBUQw
4I0WOGGz6oOFitfF356FTpFksvqnpMJSmRn7oG+dMTwnIWYtQ4RlIuoVbn4UDc0R/uEys6LQBNMB
q+czQlRQKF2k1QolBbkwGUicKn9yaqUr9Pk1coRMl3mHJUpLPMv7Pa5/0jMKAP8BOgJ96FmnLUOU
QEEHhMX0VUW9rjPHxAD/tDHcuS3Qfx06nvcPlzztqtGmQirPw2zEhaBC4vS2q4ZwURWYvd9/9Xx8
/r4Xr0ujCAzdq3z/6X6/FABHclwgf4B6f1P2tlHSWUa6E19TN9LxqfZdB4cmRbAmdr1/rR/dwF97
1RZtamE5ng2YE/Wk0zalZM5cTIBOviqnHChkhqS0WYleD5F0XjOJtTgLFywX86cBQhvy4sNYtNir
ND0iU1d0IfRkA5tK3eGRr5H55+yj6rCuJUUSnuRMQBtu4k/v3/5vr0oLF5LYWsCSkdQ39d//0s9V
yLWiJSy8pz61FPfBAaXLQg5XSqj3L/XbmnPod8MQAsVLXzU4bR2TRqU27JrmCbMZyB6HaA6y6dFa
hN4iWDpOf1xypyMUVDCQYNSAcPrjNlqNbx+ua6UTxMwKnho30TEKaA5dxCElst/FdqjPrCgk3yeZ
mPnztwI9xO5aG355Z+8/++lrZmrqIT6rp6psNxTy3t7JVPUK163Y+UJPgtJxhu85PweV0OX8+1c6
fcu255g8LbhirkZz7KR5nZMYBo6VWV/wihP4vDSFLs2h2zgc8omts8b3L/gWxcyABjQ5bWeGvPDH
NJT+7aOh/bIQTOYOzBNzomTbOZEOcwTFme8adW2hrFWSoiuM61buJZyM79/AD/3LX3cgqZZj4+Tn
CYFsiOecRhY3hnXTQNpsExOp5S2zrAURphYFAXRzf6QtY5fo1BhtTR2/fzbFDa/XLa/S7yvOhen1
5ZSZp1s8tP5ndjEKhg7VwgI9liNBYm4ayE0AdjHAfc/Ke6K1mDx9WI7zUGMNhZwiG3/lEJ3IRXox
0DyyQBFNKekbLbotZCogIGcpo2WQpHVu6NwKqppOu4zOFlQxGq7DN/OblNxGAOnk55uma7gt8dqg
l6T2RM08t3XSlKFdoDM+29LJcpSV+GKtTBlPvP8gzjo6k/aoRt1kqXLasu+//t8WnIDPYMJEApzv
/L60ByqLxDCX+XOdtA45a9z0ugQKl15nAD9b1u9fUu+WNx+cUBv+mNGAK8fm6GSNM3NCMlQG0+cw
9nWPcUgRJjtiqoXt+JUpTe5g5RbhQBGlLCQIaMJCB+S/fP82Tp8ciKOLiyVkfx6bwfvJ3A2Rs2ri
Wyaf85r253ladn35gAGu3V3asr96/2KnEcQhOYNbGWiTV2aj3skix1MqToGhyS9jC/Dw0cuEXhZZ
1ujM6v1L2Sdbml8HeI7tjS+YvDno+L3d0jEQnaJAxfKhkr0J/Jr2ZR/vYtqoVLopmDz2AgPvkv8n
aNiwLpXnhI8Ua16HKyttXVowlDx6ft9MTkEeai2uTtRTiPOfEkEQeE5A3uu2ljJ0GwB3oJpNOAa+
bhPnJdOR+9GwHB7OyD3OIkSW9KTIGksdrykIctWeGQZxtNhVtRm7f9ACOnnfvAOkduGZ2kwgAeCf
vgMPKFRY+oN6GMpMn8xRzagiBy9aUzm//76dk/WsvynBC+2mEIYQcfRkPcPwpqdqudF94NY/rjV4
tE7zEcMmjiZCPSHodfZeANLhLVSq0l3Sn3+CRqo7BMaEY/MnzxW6n0kt2BDpbKBYdBSMPBuM5VKy
VVHmgLaXT/vZGSiYYN5GlMfpQlAbdz8Hf0yL9BDJKDKbvbPA+uPvxrrUH3zxMq5i/JjEg0bUF4YX
qXu8WF/qL5lZZC34MIwE/nrTd6luLP8cobEjWbsZMw/OvSiiy+GsZqucaIG8/0qDt59PM5tADZg2
gCWPs9A7/XwtTzAGKLA9IzkrPmUdvOCdzXj04OcBgn2qwMUldlV4gQZwEW0aF/c7RCSLxzFO4QVV
wVAxNEWKPDRmSMN+0rcPEfWrvCkUGgZrXNDsQxpmtyWjtuexcWWz8jsjwYlMxP41LP36IkHJ/siJ
lCxU68mYbwyZOR8X5sjjOYzdDPZqEZruhq5h/mgsRk9xUCgAjiDvblxOpXznFoZzFHM3bvpmbrfM
xItHFN9c7PhspgRZ09POq/OJEV5vFV/AAXgXs4ohbg1La4LSbjpxb3M+PzVJbXnQeP2EFkYs5d7O
qup+Eg5Cbw4aiUgQGm61MejbfYYKJV/wv+0+4FsqSYui4QDzOdsxJpi1KxDDZdDOYWqsBrcczwuk
+EDrjzRskiz7OAQ+XIYgGvJNj6L6/ZINtMRcy0jo9hnu2vTNW7efza8YM8gvlljch2TwhnWi/BKT
N6CSOKWmf/CO+m1BkH5pdBqZCvOg39L0wZNhnbtd+dJWGurpFE2udqWDdN4fouePhP8fpxNLj3rK
tpnHa0IMLsMn0RNEcm7DxU1eEOhnKTk2URRfhNJKNyopxF1ll9FdKiOjWZmFFzYbZ0QmbD+mnr9R
cAwyjNh7/7rzu/C8MlrxwDGEKiLttv6xLDnTwSnjyWn3lnuLUl71vRyc4LKia3mLuJf9McT/sF9Z
tWWiyZLH104JT29liNKnqZEzorKmkH5TF84vWR0jxdwO3Q4JRvMJ8SVnvVBX/Vspwo838uPtk6a5
sA5PnfRqWm+i9eLqhb2ibtBThOfoFzDR2TKm//CHrf8mOXi9GN4zgOFwxwm55NvDK0LDhX5IWL34
pijBZynz3qroba/KEis5FxcEnJTq8pbxLPTL9699AsLj4joNIA1iATic0acpgYXnl3KDeXlBCIxV
liDyuHfqrEA6VD1VVlh8BjesNoMdM/RA6cY/QMb0qs37t+HpJfZmCQoN1tR4EMQYOMZPDhQrj0rG
B4l4iQcGB7TTOszY0W4I8YjBdGwzgpQ+IOytBiSQm5JpT10eavpWR2hI+KYVCNxcL1bsHpxlpnHW
ReGXMqWfvu5y45jOlUA9Ctkqp3Tu6YEW17XB6lz5DMbwsOoVY5cMKstaNKG4I20c6512WZ79LL1y
BCqNOZ3iQxrXzXWJZFi/qSM5fJ2LZHhAlD6/NaqAA8JX1rRz7B5BA6dL4/sJXfoMnxGTB0iUBU+1
h5vN/LrNGIRwJn5woaFeIpTlfrToaqNpm+ee+sP+1u/u9N1CmqXc96lmxSlrc6AlzHcX0Uubut4V
MsTZI/joed7kbWVeWRO1xB+ueMIeZlWhlqBRt+CRHCB4px6pmIoWXcnR+S1rMvecthmi49EwGxc0
KrMdg4ieSO/F3UvjmMVjGqv+MgV+fotulLN7f2n9vsK5l1dTRAux+d86R47NrC1XU/4NrrMpgMmH
2VdwBDNzqar6RtYuXhY5RGd+ZXydx2yqwCeOTfl/eCWBBrmywfFfoPp8u8vB4shSLqL4FiEYOmx8
mcw3UDCT4jIt/H5nLvAK2g73RVyMoi2CpOpzgkBHc8BqyLr/wzv5J0sicB26lyxOgHGnmNClHKax
Vnn2LRam/6H1LXlnF4ax0UzkC46Y4Woo2v68cavyrFCOdewrwZmAc6K60cxmIK/VNF6mxuB8B5vd
eqsAw74P79/lD4/itwuXIoHga+N6B4b6FMbZYSwvg5iPFCtGQ3Rc6uhL3S3JuGkhZ65a087pTZV1
hGafR5cX1VgfC1aAzBs6XGGIGoeBRG1X+xiF98Wom/YMPypDJsfcT+WhdRx1heZ3fBZ7InZXNdTn
aSVnC2O6uDFLdDgsuL6o0XnN3mBB77K8N45Q50f+wSQMmHR8xllNJCKZlza7eCLvWteolF+WDOip
BZwS4RIEHivAQFPG9J1x9aM30lQgi5QfeltVZ0lZwADsBEAnYgiDvrVPv/bGCdOKYTkQT8Usmolg
7xcFHtmgVo5TE0q5qlNUode8v9o6A1Y0dXvTj+2PfVennwak0L+7qZ3SpBsz1Fze/zon4q16j/sg
OD22OJhpisqTBT2W0VyGrTt8o+vdxg+cbp5c00mcVwM+GVe2P+bMlOTi4wrZefX3ZDEF/mOR3Ux7
XLnloxcW8aWJR+WDDauVCQmnwA4NnYLNEGfwgFvGva93/f88i/u5+fZf//H0UiJnmEqKlOf+V9YE
NbFNN+BfEy3uv7GPSI2//ZP/1U+yRWD9RdOECKpDBz/2U8cpNP8C0QbOmp4aokz859+ZFo7/F8xj
Og1gcTQk9hemheP+hdgBHGws0UFph9RD//2fb5jm8uTPv0LPqXDfHHI06cH+Q9kniaCnDdj9ZDVS
cThGMnkV0oO5tNBiERH0wS3jbYjyfQmebgUq1Z4ue3ue16Vsmf5J5exBSItDW6JAjki/LLc2kJUr
2bo+5skmSV9qVmg6+xLtvo7OW+yrT6VSLYLyjuc8haBlz+zGxM4j9CYks2MXS2HxMiC+fTZCqdh7
aYX6QwCpDt+LZL0s/bCfGZwxAnPcerUwM9kBAkAdsgryAnup+pPbtMFT1cnybGDktEPLdDdIITYm
EnjrMUuRzOyi4FBBK763YaaRaTNhjcnb/fpTAlRqb4/Gci5Hsg+Qh77/FXOzJlmpsimAj+J8day7
uX/Isx7TGOxg74apszcVwr/jYIVHE4TrJijj+EuBKvMqdPLxAAZx3AAFjWCym90egRvU51N3nQOP
uq0BbJx1lV3BIs5n+CSjdU1Ki6RfvvE4Zm6gkhDHIiTwrHkKtgX+b6shb70PnelU26l1zbVJu+US
LJk8G+RiAGJbrHPkew2MMKpmm9stfm3Yd21kZtbH1qcjs4UUg0D/NA33iHe5W1gQ4jKOEENyG6vc
2a2DNvMil9tmtOVRpAbTvcG+91WpGAcOvi7xqelFLm+XPOKHZr/Y+QgpbYxGzXdumomvA6JUTTV/
MctU7q3GyQ7DGNt7mrvR4wjAbpeBQ0Jl3c9nfJ7t7Bh7eCwWQaPI2VVfboOyGDdpEgQH6XfdrvXt
dMPI3d4Gnmev4qAvVkCNwq9BV03fY3AUu8WswOa1UVlt2TfurYt1a3E5Zw0lp5U9MAibnwzOTSCB
i2ce4QWNF4FmvNb4SdIqCZFHbbAPwHknCjbJkgfnkelX18Cc62MxWQ/g1jBixvOkPQRDnd+qujXO
wdCgvFV24YXbpr6iznfxBkuZBInDYAzpvOtkDn8vHIDNrhdgm+fIiQHGs7EaW1BO3KHXG6xtq0UK
s63t8gBMKUPnM/RQOnYHs1oX9gC/eVpGe8N5ITbSgman7KW8MQzvEHp4ZyZD1R47336qi1ZEly2N
uOSisYqPftoJcn5vH6HaYpxJEKWRvYe9n+UwPUPmpc/YXLTpNo7m5XoZFRTzwQ7K57CiuX/pAriu
gn548Brl3HTBkHTDtsjFvRtJjHA7dD3jogrPp1rYCMpHspg3NJ6au0YZ9KZJG8b40Lgi7x7sYgLe
tfFMDF+STQWzXpxX0gukgY1mZpvXBEreezmi5AksuEJurI4j8/OStJgIwcGKr9qZg/4jnCu7Rb0A
+uNtpcIhesmiVq5RSAxXRLhVYgG42ppD/YGV6+WrICRpQzQA8bI1ymvUamZPJiuMaGbuXo2Qf726
QPKsDgb6GKApNQeZ4a57ZMobPpZzg5qIhRYf4KbZis+spNd9IzpiN6hPui+zC1Fyb0eKnBO/eoH8
nJGGCLhaGJ5uKy/nkmhDd5hZAkC5d3AZLde5LJDPNCcqJGIfV+xzfA1XdghRdVPGaeasRvjm9bVA
RKX21/PQJk7/Q6fG3NT1aKxioUS8NQGuXzO8VzsP4uzWNAssN/BQ6VGFt6L5vpiQnO7gdHdIPHZg
ZJcynPbMiPwjvOsWweqQfa+8aOPlhduv7cHBs4Q8bl+JMdjXSZffaFbLEoMeI6vz6kuVeMlF1DQC
pVc9ASkwbWNTwc5vNwPo/FWf+fZ5ILq9Z1S0OII+I37Ffrrt4toxdiayBR9EgWq5b5Oioy3hGUzH
q+pKJEN9F4wCjLLfjp+9LLJncF+07iiWyAU7a5MrN973Xb+g+LcMgBWpDQDtzu1XzqjuCvtnfzeJ
CGfEMUXm2TZb80O8gCJTZhY8eG4sbxEdjzgcKiSGYyGv6z4wdgVwzPOxMqPnxfa9G3BnG4ldxxmh
MzqU/NSnXNDVkWUYfB6tFvBjTz52QEdPXYDTWo60CIJV3CrUOKc5+5LQOTj30OC8cmO1QwDDXSm0
pendOQmGtxl6EdtsjgCfhFm2RYd4L4uqARhY92dUUcMe5PWyRwMPcltmoWC2SOjGU4HfFv1QPKs7
ZQfo4xLiKbq9TdORMmPRrj6oEK0826I0BXWU3GDHiKIp8O4tmKt4Dxk82DUyxyTEmtyE0Li4n5C4
7zgLaVA9jYHdH+nTWd9GMIE7xmb0ja3IOviydT4CdUBVPazjTYMw8C5LG8Tfq764ysH5PQ7swyMN
qe6GAWl4CVi/WmO9kV3CukTU0EnGqxzB7TWy6/6hWMYvbeCml7ObJB+jejCvosgK+RHpkwloGesh
qM11XTrmlVRJ2WuQV3DDNETt6ed3T4G2XoB+vXFg39x20tOKzmXgn5UgqDGBTZYLK8vrr5OE9d6g
hbLN59o8S8z4IwbliGZXpUnyIMTKMGbNls+ZaJiW8UlVkQkxu26PCrnJC8egk6JP/3ajUN7faPo2
nvFW/2DYA1ASnFz/l73zaI4bS7PoL0IFzIPbAumTnhIpcoOgHDzw4B/w6+eAquqRqBopNOtedUVX
SchEwnzm3nNpKAT+dZ+VAS2DcvywwcYTLr4HnwpKQR82Ja0a4eu5Y8T8bWBoFsvjpm5RPdVRar+Y
ay6XEojhAxdTGW+3NveB+Y3OnLj3Vpt5Ma+8uEzj5F3nEH9x+1q0/re+/019j+nLp8n/v+v7y/QT
K+uXH0O6v/2hf8p7DNPGOoEkMtInB9Ixvy/xsS8Tas09iZUOn+x/Snzh/WWAaF0N1hTezKv5FH+b
qQX9gm/rIFyFQbYHa88/KfGNH3d8PHcsw8I5+rrnY1j4VrbSKE1BXeyMc4UIkCZ75CpSh9aGs0zo
QOWQOJjMZX2R5QZG5xQ501HJOZHAy31efW6KrdGg+MqsUWGYcRZwiJWgzjnHq8iA1z4cxaCBLNbt
vzvTN98mFt93Jz9OW/jkQOvWBmXlwFHWvf3kHpqtImqX9gw3Vd0ZCdpRewIejrpYB8A8c5v8+oB0
XT+2QxySTsjAyExnhKv57ehESwukckMdnx3Hv6h7V8vCYkTwxCuTKCXC/xqtORitTq7P1PiNCgcx
Yr3xnWGMdgxiifuNKJlBQY0uZ6VyomHZm72jbmA8uNYW35O6SViRvCN9F54J26j6nHWrRjBOKwpF
enkqhaZtoABhwmMzFE9AXs+aM6q7YiFghsBqRDyVRImdUcqngZ9EwDpoLeCuTFAy/4G4OPwiTVj2
3TDAq4K6Pzup+a41LC4CdrX2S2uRxTcLDfzD0kvjqvVqlnxuTIz1lpAD6glj/eSQsQqC3ZLYfGeA
8YcA8Qrh6dqseWIPpm5iZ+JjKDP11Bb5lHwyxwkGi1ObTXLNs5tP5M+2dZwXYzXgEwUKJKfRTOOd
mSVGdzZrpqJXJMm78JTc2ZEfTKDpyannqQ4QvIM2oyFuG+8WmqV3GrZM9SgBB2nPzIw5c98igcn+
hi2DrQOu0tiC3QjxvXHoAlcE+U1DzqczsxFyGAw1Kjhttf6tIRWdw9KmWjOZyCrDiZVX9ksGM+dh
mB3/4VtBCPu/LTeU+LeJs8LsdBrheJvi8KBhQKbbfUhIg5QHsegl3UudQ4qxU4vTkmoFwA1lkwpz
P1P6LeGIhsg4xwBbktOy/iTuenJ8BoH8ftKqzz72QIOguV7jJTKO02UST8ut5umEq2WKm3dNQvI2
TZMa/bZrZ27Cghg/ECKOO7mbekToiBMs3hR2w5LJnNT8jnSg/oosdOWGZRaRHLHYAyGELPIvZ9w5
Dxp66KtplMUNFIH4xWSKf6g1arsQLZf7sgqlHxk6Y0sAcsTGc2K/M04j2J8kmzjjGOPz+WRi1iE3
hXngg+Y0XX9rpotGWDu8FYQzrcvpndLSaa/1HiHBrrNjrSrCcmgsYyFWx0ugL2RckeYnAGj8dinC
5enrnM2DfOIfcQpJNam7tKSQzhjqpWEdc410ZgUIJql94x3aS36eItdgUmvRxG9L+AmMFUor+cSZ
4eZys4qbMpc16K1O12T3oYtsdQfukhtBW1xOcGpKMr5zeO9n21zgNEaqQ/AyggjcUZWqG2HZzWFI
FjgpVoUYEODZwFEcZsNLYHC3+VsidTkvjCtYPA52W5+JqDfbdxDONO1BQ97fMFNptZYxKHluu2K2
ePySgz7771Ohl/ldNOLUJFunbcJotKzjMgoeEMtcci5b8j7TUOkTzYXvx5wIxq7tAaALDCnBUyU5
yQYnS/h6IeOr4YeryaNrQbWtN0XfAvgP1ES0DQ/z2nyXDmgwQs/wEucDHt7BvM4inwcF6XPA1lxr
Mq4ShOOY2YqSYwLCyVgsRXEL2sdo0fIGNmyMzxZGoPyx5Qlh0MlHi91e12VVOV7Arpp2yC1iHKdm
bvA36VxOp65x+c17VPtXGdWmevTwXeVfbLcyQWzQm8KuKvXRNK9L3j9LA32f7JtjVNGl0pHVDowZ
qm1g4sjMF2QbaawTf0p/QI6Pd4Vpwf9gj0MU1otxj+9GTaFR1sP7GWrXlrSpZMOF0YXWECdHq/Aj
smkjJr9lyo7bsIzZ3gBOsw8aLrqJmNus0dLHOBFDtxPSduhvajlHFQ+Z+gibWH/obFCHVqnj0mLA
1IM3CPIZ31CaTMo7GLkZfyy6yP2iYiuCxdFW133hXDBIauZtXrTq1qnd+Nm2xmpb8pLakJBn3eFd
qJ4NkTCdqfSYbdtS2rSxbnvjx3PO8g2/QGAueXGZyrh4bwIpCHy963dIDVSgjUqFq8J0O5aTvMYQ
Ul7YYiQ9k8SVWx7r8jnzhwSrSXEzsbfN9ugpxY6mCldSVlcsrOv0HvxD8X4qBYV/C//tAp+WsSny
ZjkV2PV3jFzoIZqpWgNZYP2ko1W/46UjP1R2KZNNtnTVDoBk/Zg4UIkMXj0+lgmYaJhiweViw7VY
h48luDe3+8rcot0UgxAHc8liCHmmeWXHnSs2SE8qHJwz5cCma83x3HRlvfeKZi7CrLDqo5socxfb
xm0W1XKv08lvWr7jB4JFJDgkc3SOFQ3euJ1Ld7hqehHd+wwt9hruxJ2t+YD6Mm3xdjPQoiuNtcSZ
BzakvKqaj5Nm+Melz4Ehdm0b9kxowmaYM3JjOufdmI7LZ1rw7Ox7/nJuq9YvfrPw/amYAw8KbMMF
soqm+6dxbUM/5GUFsR+ql+0BSU8R6pPFS0hohLBk5HpgWiv+jDuxFmJoHWwGK2t8Nw3mWjV9px0W
0cLccLL9U0OUxhNJvTwYJKJm7zdbdYbh321cvx2HYbJDuWyiVn6rMB0TgmQ7P46YYK6YPzS6PLPX
NCYoeDwwfl3s/dvBXDyBnE6QsbCLfvxSBvewFlMEnhCx+dt6Tc2Bil6EGlbO7a8P9XMhS/CCx3lD
ov4vMsYGTIDUlO6cLGc2rio8RHt7IvSq8zBadi75ZX98PHYGJkMpQiDQ+L0RprB747YtSvu0qCR6
+PYKqpLVS47zjWqkS2dO76+PuZ6u/106rr/dqr/X2ZODvV4Xtj+ezrmMRe+3vTiRdUR15Wo6xQ8P
VN7AFUoZdJoOfyokiYF/1rWM18evP4D4+QPYjs15Xr2a5k9CMCjxja4K0tyGAdPRNIH8RFZQ/5G6
6PVr2g52cB/QME6At9u7IjJxB6edc4qJDDrMKSE9jOj+DL7y7Sg0lAyz2fRw4725Np3eMhsbz+aJ
cFNv46RscQle+n9cJmBXLN3y6HZoN99cJjnOMmJwavtkRsRIAb7molhNzmo7R71x1Uuwfr9p6X5+
fvFM52nC12LGyGF/vEpw40OqKRxx0urI+WAQuXRadDxdwVDUDEtJujIxbi5cIr++OH6+2VeiOKpl
vi1ks7dflfV0CkrMNkmd5+6OEHCfe2f0YPuSLfbrQ/3LV+TicBk1cqvT8r95WMI2bjlUaZKLtCbx
lEZ9XrqeeHLBBYMxyNuo9ar59UH/7fuxLkTzhvLS+UkZPzLPtBIWfafCaXCglsI6FrqX7Gl0fnun
vzoLfrzV0eC7thAIRJDhv5Vc1ugrPJ3nyWlpO6KUMqO0QY+4enEncXlfoYIiDTwicuRGTdR1iD7n
7mpsSC7eCcITaS4gLBAg1302CDCi6lyqIrnxciCJvzktPz94kVVaq6SGJd5qRnl7udkT0gViy80V
txqmEeFbmdJ4X46Z4FLLfMr6X/8Sb6BC672L9IW7itczm1r01T8eMy6Yl8B/4BJnz9ZuFQInXGVs
tT57rcErM5HRer1nKQxQ1CJPBFCtlN3UV3dNZzbFvkHL1eyokkhoIlcx+eOXg6/jzeFawcukA23/
8fPpTUdemcddXy4eRbduZ8/AWaxTV1hVGkyN/rsxzk/XJvKp9W5glMMlykr7xwM2KbsODc7IaRSR
eOnIrsxwD1ZcpkrSjf/69P/bwZgbYY1BP8Pr4M3BPESNetz480nFSt1kFan3ZHDS5di6pEv69cF+
euWswrBXahXqQx5nb271MtcMicl9PjmRTWOJmpMrixuRLvHXBzJ/JCJyUWFcQ6TOG4EvhxnhzYVc
wC5SjnQnKogW4C5kDxpezev6/H2k1Ut3ltnIJETExPcBX4axXkjXaoMGWTHBPo26g9LAnEDD/GKF
HVK+p8Vt24OOTesJoAJUYL1Ypx9Tk9McT8gWb/oKR+/v9Fw//z6IZn2bgam/WpfeKuBTbNvSLbvu
ZC4zMI5qwD8A3X4f6/MfV10A9bgGwFUy5UVh8eZSIPzY7GE3tSekp9YRBi/fv6mBfmimqs+iAhj5
m7fM+vb67sEoeK25Hvy8NQHBhlz55leqFmTGTWuLk9Mo8cVxzPHUChIfXgciEGiY6jRLYb+vlTJ/
86Qz314iqP2xMTgOmhJ0qVRCq9Lj+yK9gBmFXzU7GaioymXDwsvJu/2MWM7Cmaoi7yMxvrnYjHVn
dFeY4rgDrTZOD2Y/I6E0zWy+0zFBlOS3r/OapkVtFIiB8KTgNR+vLZ0uYztopDduP2ssOuspZQWt
4SFncOlZ9a2dwbpo18sLVTnVA0A3Q57GdpZdYDqdurEnxWisi3LmfqjZedGnzchW24snE2ePrkGL
1Y28vJ2YNly1Tq/tlUidm3o2tGVfu1UeMMWuILy4jalfMJZmRd659sDmV7TyooeGYISsFxeih+cG
4xWZmScSbY2QuEsbksFgJI1fBUOT2j2zb32c6hdrySrEYoUBEoXAX6MwPk+tB/420zLuF1/JdRg6
kwd8QwAJ/+xqDZBwp2ZEuUeDHCUHZFt0RVWz8G+Xxv27+BxRSKidX6x1TSO515KqsOevTMvTKcyN
uKVxn1ts5MfY0xR786VMbqyyLuqLPG7G/razQCxtTOlyd9dGKfO7etF5X7RDb0Cy1gkey3XTu4gd
p87vXBZznxWQo4UJb2YvXyynYpHdNsY6ipoKfmaCXfmDfHXY4gSUL/cSdZCPUiQTFyNnE4aHHJjN
pXmPbp4UMg7PHITJFRROBuFeOTvAgawVXz8guTQ+LpNVHeGiDdq9qlEdh02+wpt8ndwm4NYFDJxr
VI92f2ekWtJtcGczeKVfJZ8WzvgkQ00jDnEc287NNwRWauEiK+jCjskj3F5irqCqGmkkTBdo1YUY
I2M6IseA6t0rY0yviPpgpgWQDBC0gkZlBiZGsfY6HnTVIgq34a6DYuMCq0iXMa+0tOXd8FoHMLPn
6iOullEDuDjmZsidCLAGywDFhmlbrb76/RKBpBvVzbcRnF0MfBgLZfI3RnsaJUhPu6Gb5OHbbYWG
ZI2H59mL7yJDlWSnjN5ekc2Ggk91YNrLbN7sBY/x1rG5ihrPoTNLyMcg2qJbZ+ZWtkqlU4zCO4W2
5Obbagbj2EtkW2sh8Soc8GpXkGiWrZPYlvE8tHraH2XoTOBfX3+uMzBkTJhduRekjA1LkOupynZw
X4CTlzjil30pNTYNxSw4sQLGBBx/34zT265q+CCGzuxkJ6Eh3lXABNTzoFxLGxn02BDcPaBYw6Wt
CuOdk2VEGwxtlM5fPI1NxjbzGlPczpBWnE0CwnsCNoWJqOR9zBogqYOEcQXXimCbg45F9Jb7SGGe
I8uy235lUxUEZiBXiqKlZDavFTaM2HZVScwFQ8nduij3GElkIjqVuq4YtTEh7z0GZOip0KC8voj/
uyf9zZ6U4m1tdf/vPemRYXtVp933Msi//9A/e1L3r9WqhVUf+/C61+Tv+0cKafxFVhWGOOi3dGe8
Pf93T0o8l44rj12ogx5eF7Rb/0RaOn/5APM8ZjRoKJl0mH+yJ6WIevP2hiHgWixe4Vi76DJ9jvT9
CzR1uIoKo0tOqjGYYE6SuCk7m50zk3RSL2ZFbokYMv+ecWuDdBpqYhTqo2erTdz1dXNo8RhFoVcX
DvHproi2xVhjkOu5LG8HS5Rib2RkQd3mcHsem0qQaD1K8HGwAgt8VKPZgcyfgJYFRWQPZgBAaBH4
EQcHhR+KKfiU7XJcjKUXpATSLy+wYNstlAtkc9AnCQjG+DcGwtOaj0Qwup+8AtF37/kkXy1IBgNw
830XznjobYiMEDEufGytmw4D5OUkdDcox+GuIxl4xwDfioO5GHVoWojw72WWzbcKV/sV01SMJBlq
kK2raggXmadIz6hsPfYCJ5N3hS3HPX89Nralng/xxJDNlC2xFom3VylLjyCpEQESekRQR5eg3+x5
+xtsyaJmJ3rXfCz8fN3+tMW9wU4JaIJ4jsdZXtv17G+qxbJuBqKRj2M9MxE2zJvEWbqNjaxsq82p
Eygs1DeWqxVXVjXd2TrcE7soSN6Wyk0+OWh39gKvZdhST5x5NxYbHrDN3djSSwYDgoBLnubiCu6H
xWcbluFCn7aNWddXEQjWr9no+LsxFzMbrNQL49bFB+D4n+wowgALtCokFgaOKNFiBGEvjzzejFWm
XpFIYZ8oOHgZo+66z1qG+5by1dmitr+BTtjcyjz5SM2RvNi1M/FiUmeQ2vPGHlpMVGYkWPJJ7RYX
QnlftDmZqDm5YqaFRrbnjBC8kN+2kACuNJUPIYP77n0OgTUQnamuZrwUG6lsc2tgW9xoVDIbfYzi
d3AkcZoUPKwHXhq1z1+bZaRlSmmcLXw4p1kf8AmqiVeqKG5JauWhPavIv3NTW956pmAx1UZZFMh4
Wa6IP8FtJkcN+4+q94s2VHe6yRXNu6i/INVGnKHABaiWiF7hsr+slbU8sR+0063W98lJsBfGqklk
VGBZo9g0MEf3CIyIKmqGM11Zd9IT5xL2TOMGi1OthT2ySY93+sGqYEIF7GHGjdIJchqilUC19A+a
Vuwwhdx56azvIvcsRjKAgAd8mIF0spRvr7W+eDCQlW78QtwZ8IqYSMlPnXTdY5nVD7PFXIO34HPp
IrZf3f0oolPzjPQOVOT6S82ftTgi8M/o0fwN+qMYfBWOsx8d5DRql5PnM3waZMykXjzxMOyuTVmq
HfK8mp1lbBOX0IkHAVUxVJnbAURsdSSnzMQy7eRGCb7O1HxCo91sB7ds9wVF8DHrTkufXvRlj4S0
Z49apVekg5K34PiB1opyU7KK3E6IDXf5lKlQ5Fl3RxJMcSs9Oz6OGad5XnJ20L6jbuEKLvuqz02S
qyT5E7kis6IdTyjFp2NLfm6+gWI73U6ifxhgNB80EI9XE7oo4m2CuhOTfl9lGrb8TWO0ZoaabrJK
0mLtq7L1PtZNbW8dZ/FJ4Z3lTphU9PCMoxtEfum1nXQvlZDiaDOcDJbUeHEklWMAj7l/7lq+sl4m
ctNSjJyRnpY75Ptc0npchGMpim0Bp/lm5rEbJIrnHSFwdY1jbH5eBp/9VMTzeRy4BtNZzc9QntKY
VZ/e3Detuq90slhirypZWSbCD2DrD/ImRlFxtCSBRntpClcGhU2mSbdkLPzyEVJhigJuQ7qLf9dn
7lcJODCMTWXspsQrCDP1COYJNKfHLu9UeG5CkZbo08N6sLMhkKmjsVEnmx7lXQmHuFHc4hS/hRoe
kmLuDAFMr+pPJYjLgXeL1nzKNdAW1ErZoAMhmkznGulaPQQZ3MVDjnx4QUnWOreMGWukYxG3SD5x
6R3bfrQ/dEbanpKlJHyFfav9sefqT0PU73ESGlrkCiKApHvH4MAzSWHS21MNVffUzJG2QzhbxYeo
QaSYWvF1UgzFvadhryTgWHP3pJ9x4frLlDxJT3Tb0RTlwUCy9sIQBWlu6bVZFsZzLy5iqyUvzSXe
3AmWCRfZKD3uD2sc8dGqRUN8Xs9fKzj4U8C+Ybrsx65jU242+mq2UoA+8XrGQWYPxL4JtQyPemQ1
L02rp0+8k2PkkOVw2VlLeR0hbfy67gEXyuvIusPpMD5C9l+uSt094qAqvgAccz7bkC5ZXCZWM7Cw
H4tt7IsUcfB4LHnasqwxzJmqs/VWqTNnESZD4j0M42xfFE5XfNYylHuncjBNNCEynW4j7BAPvEf8
LX1dvBvm2dRCWMcyCo3cwD3VkqXyKcfBJ3gYITjx82q8UW6jc1XOiXaTZg5ucxPYxhNq0fwKLzM4
2THqhRuafrkcIV/knwU57ndyqu4L3FtmSFp1dMxpoTckPnKzyrpvrpfGaqKwmzoPRW2XRiXsKV+/
lLCInuxpnr5EXtI8M70bd5WW+W2gxX7sg2ectVNrZONNZfO8CSwQv5+EPpP7CwQmCixGUIfBndlF
utokn/1YVegal2g4SqO3pk2WZs0c+G6ZPQLDFiLwaqu/o1inEdeU1Vw5cGuO3HMpgwVTlzOgRgX8
IU/8reW2+hMihEhsq1RHPG6MGjF2hUjvIl/qSEpnN6yGgSU8UtIMzkGSecgAxjK0chPj6tQ3J9Ta
zsaRIIXnceg2gH8QgDAdALvdim2j203oZGa/tRP00IHRyVtj6PpNRyjtBeiVocR/Ufcb5WbyyPoZ
SgUx5+1T3mY9UdUxZIUQymD9IZ9NWW174c+oTbNm+eJQQF0CwMT1bTofIdf4792kKl8QrNQ7K8FV
t+ERHwFSG/NaCyc/54log8o8ptgtL/1FuM8jjetBJoh4QzO2FxyW1mx9xK6WnPvIsB78HrxQ4JWW
EkxrRmaPtVkfYgjEXZAvKJ4AfSfzHfzhZgyVmRgvoz+aODNs+RyLqL+1/Z5Qs0yZ+tMATTXaxvo0
cC3p3RAALTI++w2QqC3WyxivQ51FH1IA3u/npXc6WPeJOg/dMO+Bb2vJhm0AcjPXyo9ZnN/ohCB9
aCr3Cir9pk7KMRw9bTvhIQjB/Pu3bAv1q8EV8Sb2yQbZID82r52C2tAj32LfOBQW9ICj+Oi7iLID
Ucv4gZxRdw6ychIEsmmMJUKjS/U9hrj4quvNZTuZS3Q0s2LcL8LuN4u0it2g68MFTIKtM7TllyQz
Bxwag+N+waTcwmPuqmQlqbbvMTNGHx1RRyAwdAsFv/CXLpStGC4TUzGioczq6EQZJQdpG2cC27HI
PkvdH6uAgKsqkFpS8Gixpss6apLHIlLFu9TWk72e2hr9QTRctFIRYWnkjnfO25J4bp0aEYTfyVtK
rSOVrRmgCfsNCAUzzj906KgBXEcTzsmEiRUWV6RJ2yZalvM6fj5N7Owv+IbFhSnS9FO0EIuDg7s/
lLIBP+ivs5kCJC5MukfJ7GoIQam1L7HVuDdW02hfCM1rv0E5/tsl/65L1nWmrv93k0wq08eX8uWH
Hvn1j/zTIou/KPrYlAAz8gw6VHZHf7fInvcXg0sT5QdjXhb7a/f8d7i1Zf+lM0nHEAjajc3j2rj+
0yLrf5kmaArkx2wFWX3+Ubj1m3UHY3ta9PVTMGA22Rqv4+/vJsyZQQHUWUJj4quhgU+zeTkMvuje
fXdO/kX2+2ZF8HoYNAnriMDS8d+/OcxiIGkcl1E7dAs6WRjL88YadO+6pIT+3TrizYJwPRZMJ/TR
2EhcpBJvhub8FlnnM8w8zEbtX+tOO16yVbBO6DjXYIrytxZ/xvFvxgw+dCc2sbbOeATxib6uer47
i+AgUWW6bXRIYWVjNWrq/qJu4aoGuK5rO/Rw2j/oHmqJnT7EI+13UWTz3qkns9oD10BYOo5iCgbF
Fvl12Aeun7nf7Lf6x0ql7UWDA2LfRLG/nxYW+/jmTUj2qqKEN8rbIoebWWht/x51b3XyxxYKO9Ft
V9Hcp/hVMigVVlwlZF3o5TGNu3lL/ER5a2pigTUNfzUBr/LgyvhSH+Z0i4iMXExZ6IeF5+MlC0Bn
FYVaw63ZDeXXxVrqa2if2XtTT7MAj02xs5ukCo2Ud8JQV9NBr2lGmwWIrYcdK2hh+29RClNq91Z3
do2+vkLWyyAF+OKLzjLxUDhTw/tGmw7IvtyYAtCPnNDTzPpTh/73wllWWH29JEOgNxOZrK0ndnpn
tk9swfwph89Cz94E7jwBT3tCjmTP3UVSyWzn4sCswiniOg/1pOZRr1tl9ZHsLFbHQ+w9Zowm7vxY
95OQ96T/OfM6yQPdZ5YQlOZM3piWpWrXQiVC48j292OeFJ4dpojmr/FneTJ0REyy3jAN5xm3+QMY
kSLMo7TdmGbBtZeRoRDgo7SvU8u4wz2jh5FiOcPeAvclJflT6dYQ6JXe77zR0UgfA+L+uS3LZJ9U
yae5zeQmRvVxjn1vkMCL7YRsSE5OgmDssiFP7VFYpnbLwne50BeyUIJOGTkoh1HXsKtmEV1nrd0L
XsLHiD3XYUTYt7Vm7Pmsb4fPiAH7j7kxZ8V2iem/6dpT/8Qp6ODiOZ+avggnYHhXFXFegXKLz7ql
pgDYK9xsFIl5Hr/3Ow1XUMTKX5Me6SlaqcJOTVVYA6EL/Ygpjiv7c0YDa2GeiufQ0b3sBWkHsRea
+wz2mIzu2pm3ynWauwiJ4IXDatRW02RA8ncFlzZ3D9OO8dLKhbnNjPGLKtGY263WX+ZmtXzscYUy
BJL2R6ny/JqZjLnJl76/a+yedIreu2saP90O9vJBG1rrCi2wuTXnpbvSyN3eTr4z3VeVP4Sx4Y+7
uRS31VQ+ulZUw4zKvWkUQR+PcHQrJ2WgFdF7EpYM0SwrSDKQZhYsXYZBOC5zmmJzQMw5F42zXHhT
Masj0CjiERj0NxifI02LYfp2E60CMka2DTEnosZ0NwMVfCf+9ggxDPTGCU05KF/f6FCB2zMuPtKH
SQxj6q47gd97VbWfxsVxPyhNxN7OnXPTPpbe1OnozgFh7TrIwQ0FTtk7uxgJdXw35jb/pSXTMb5C
ZDIkOGdx36L+R0Zn0d0iLDj7kTbWadBFk/1kSpJDMDlWEbUXZETffMiGSbN3jeIZ+dmld4UX2Se9
dspnGQ/tPTS4qmz2ht/lT5ot83t/xKHQ6itppS5d+zAS9PHg4txk0GWZ0RzAbrZOtqJeC3DIwo+x
4Sbv7d6yTpMZNReGUvbBLDVGmyqf03lTLojEiQVAg9A16//tRk50TzjA9Mkxq8hDkws/WeToretC
cdwBbs8mp+s4yk6vTik0rG1fDksF0DpiZwEgsj43QlD7umjod4bTwa5uU2zI0u/DqtM9JLgzUiAN
P+jzqyiowRF4v3Q67mm70ga5QeRf3ipLyC8C4cYFHySNd7kpiGGY6fM2gxMXADfJPDl6euFfF3bq
vJAbx+ez8Kdg73DLWyIv4BzlUDeqkLU+/87W+vIrIaLFg6X36qbIce9sqDPr+7hMUHF3lBEGDw+w
3ty3f2tV/1sF/qYKNHF6/bIMvHzpupdPydB9wRjyfTH495/8uxp0yOhE+GEYaG+p+1hL/KcadK11
K0L6NdlsbCbtNUHz72pQmH/xcLOoLcgKg8G8lk9/V4MYy1i/rGSelSCBVMz5k4XJ2zqGkE4XpcOK
WuNg4KV/rGN8a4ZaIDVJt1J85Yby95pXs873GNn8WUG4HmlVA6MXoeox3oK+ikpUYlEGRzJZp2DX
f5brtn6KmIj9+ZE4BrRsHEeCmNMfv1PcE+Lbylwe+onpeTTo191YMndvfkeC/JeTx7aLNxk0SL7W
W2Ha6BaGD5JHHuYu/0qu89dIS79m/O8ffx8Og2bIeEVbvv2NelywXWIrCReCxxbAoSZ41TgTbfn/
OHVcq8ioV3wp2rK10v6urI3xn8C05BuNUdleKH1YSZoIE1rSqn79pd7W7FwOLOlXTR+CTh6Hb1Q2
7lh6Wu+za08mcJ3OMN/NsVoTdR7kiKTz1wdbm43vJT2vB0NW46zymrWP+vFraTjeuTdrFvurEpdA
OMLTsGNQq6cvuheXYSpaKzAQzP75pYh2CRiKDxQMMdub28tp68FERykPsknr+2EVikDQBx+Z8U+/
/o7rCfvpO9ou6nRIXjp39Y/fcRky6vi6lAdtQDxaDpJkO1OP7n99lH+75OHg/Ocob/oekPFiBB7H
UXxln81WPWBHqU5V+/87dd8d6c2pm/IyqdlQcYEUw7wBDPWyYGXDHfLb20v/+UvRr68baPwYKwvy
zeVRg00ho0eWBzmSoSP1EfLSLHnXLqKct+QOsw/0W2PXoPKGxAgnFY8Ko81GVKexoWsPYWcoWNG0
dS290Cc3SVkOZhHLGFrH3eDmX2e4QkcgBuOldDuC7OWySmH8ukGpw38yJ0xzdWDEyHEs++Cqprxl
h2U+5q4J24Kl3PNYjvMGRx0hZ6tHqp4rWsOM6zl3lQMYax5orHP4KZuxicWRDRzhikTfbnvTre57
DRadzlj/02tP+do1jg6d5JxRoEwelKwwcT2ilmZR6B8z6DNh2vF5NJC7LyVRUZt87OWuJuDtmpwe
WLG2YPNL200BZAwFaziyMvy9E9GKNnpEqnwzeButlVpYEl2/XYhACcrM7UO3r0CNuzxcEvyy7JF4
BRBYQZJNwpw7HMl8PQmADfuM2Mizofc1RJ4m3UMB0VCF6SbmrdE+q9jInmM29Q+AMmlDOks+NU5p
PpLogFrXnQz5JEuBEtKJRqQ8ibvWchbhFvQijqDb1gRVVTfRY3kazTEKpv454tSck6yR186QfdUN
ftMBFsZj6aVfVTdF972DaGxaH40Jpde6A0Up2hY6Em0Yo2igM9bQd5lCDcUTvcf2R/k7xoUVUAZQ
z4GCoQKls7OQ5cXpVWxJ/zpz4uqro/nGlVFnnMShoIE3tcnzgtfLvuhiUIJ6hDDU4ZTlKSchGuAr
LgKILXC2+B2qWb5STLrfs08YRlA2cL0jO0H6VfQs0zDPtU6xT0k2kpfGMEp/g/Jr/JBEEqOjaYAs
Diu8w4Qu6VV7odXp8uhplf1OVTkFqJvUJ74jQSk9T05d95qDIKzooWbS9c6qaq4fu9Vtoo8EcX74
mRMwkoMq/YtWoQDy4YiucguV0+iakkEJgkOa8wx3bkcOLotifSHDW/CKW2bf2/eWHOkEikkmDyRw
xeN+8KrsxSc/fOdX3EdoKQzS4/yx2HdjpO4mhrcflnbJ97Yc+mI3wWdPd5m07GW7ZECoghbIOjFj
Kkfu5svus7lwbwESQdFZTHb3fnR7+cRE2D6Tb8YzlJraDtoBWbWjw7hdg0Q0lj78EnDx8+cmNquT
ikDYtwrOK9sEyvTEv4hIx0VVv9BGxIy9tHl16ySlk1zFua+2Q7xGnrCGD4b/Ye881uNGsm77Kv0C
0IcAAm4Kk46eIikzwUc5eO/x9P9CStUtkdXSrTvuQavLkZmJDAROnLP32jqPvkFnV4sR4/tG7IRv
U0JwMj+GofS1rAG/lpk5wmREGnEpxfC+7oiHRVrIGMcZWAjrZJenDdbZhUwoG6VX0QXnqBmjrz3d
Dj/uGIk22qGvxk8g/hNGkKYWDGFtYrmzrbt44KYUJW9LFfl4NfYtcXoZ97m0AbCjWMze2aJeL0iU
3hUAHEngnOveKya8XS49hoSs15xFza6IJT6vF79EXHOjU1TuGhpSAYeuhZNRzZipAwC4tuxuxdQj
Ldmeu7Xkc2tF+px0in1jA1l+Bths3+kj1pUqmjAIy1A/zcOGz2dD/Tg4m1kuXyp/JFg2MDpI2Iwk
G+emLzn9dUqbk/besefEMrPvhNniP1XzZ8Ngo2xb9g8zhry7JjN5M21LooS1kUcNfSDxtsraSzEx
7eeYzjIcnLbZ54AQcTOnbGLaduzHBwFTEdVtgu8L5JOYPseA1+oyL93I6WCUYUkI2iS/0eu+2sWT
DoeqK+qbrtnqakY7F6QfsJimJh4StxBgxJglEuLrTD4Ec4ERnl0XNfUHElLFVxXymjtua8RAMXqd
oQ++ZsIU7cYlTtnjqCRgn/TGdRoZu46ukzdWreYZ+sqOiJkeboxZAYTgCq1wy1BTWK2HgWPyBr7h
1M1VBOQRPcSHscaUaptleQrXobjrBvYeJWL3mBxu+mwsuOZONRC+Bc8mwhh7rYea+skRQ3/BTI/m
VzXc2DCRDp2pjvsUJ/ceYaJyBa/vRidB4T1+MWaOBPFehen6LlH16Z2dISC3lyrZy5W8otVJ1qCE
CHdTE+PKWfeD1WDZh8v7DZBU5Mk+eeR+fmpHNTpoDNKDOCoar1f1+kYSYIF0YYn2bO6fFINhumbx
0COSVB6VJM6fmpKdF2wMndnCFg+JKurKW/lK0XlstQXg5nq38h3sOHtN5GThs+e5XSL+YJIPcNyQ
7Z6YCtA8cU0ns2OSjroqZzNLOeQxN9NSVDciUrNjOTUMy5HJA49hRNQyuWzwN5NmmhSuHjW96hrh
1BQuJqPHrtCK00Qew6myejjQUKyak553gz+IYtFyH1JvZZkXy6TNDIxByG4t7sKawvsGU9Tkq4hx
lb3EeRufgGvoQD5w6402EUg0Z93QHDBQetTi7cConhbft25h7u3apFx8xQIduUz4reNsoz32MK+3
9AkbMvGajkxeroFF28Xr8avfos6iEZuiiUEATlxF0BOzLf1VHwQj2050H1GkZr1XzfnbKdVn1FrC
pE9DcY23mHjFkZzhNPOTWv0k7eGAIi2ls0LsFzTgmIhX7i82jvHOMFLligRUZcvlwAqhSG3Zc59q
ZD2lHZzN3O4PWjP0wdyEz1lsZGR7aFmgqTgxK6sR7wvwotcDz2i6I1Gr+iiZCeZycn295naNPke5
JQYXDbuCCHZ2KC0VwmVnQ6WVFhXsb9Jk+2boO3iclmjWT9LJwTTxgVFobLwEezHGP1gAxFbX/lLH
Ozw7bUp4rBUbmvpFhU2ub4SpVc0PDQ9Q39Sm8apHAm25dkud0FNaXgMZABEOPA4yswOTgBveuOh1
iGN0sP90UNsEk6/eDx2CjaeyHXZfHtQiXCTYWfIDSPSnQV0u2ow9dbKS5zIf7iHOid3vjxivToaO
iuKdiZc8+6NfmjM7ORpFNNX5YWwowspwCHlA8Tguy7i6IPLqT+EDr2Y5qE4FozdMQNi99FcWk7Kl
wJFmlrOhNCDk2CUqKKOAQPy0LZ57BY1m1sXUg4Y93Z4fOxMcAnMfa0iXY1L8vDADxFKtDXFzdL//
cLDTXx1PeH94bbCDWJZKJ+nF8aSeSc615UCmYVHI0zB2xbdKb7inpp5Wb+EiApiDnPkSaa2p6K9H
k1oT8UV9UwsK7YQPQSlTnkDu2f6icfLsks2zlS+DcSER2V+WgGcvM7OjKUrKOUa3ITQOUciurM8c
XANpFeFbnRHCs25u+AqHP/a2Iqw7PPg8gEMS45/UJEk/np+KZYnB15vWDJLw79eGeCXv3a4FFaWK
NcxwXnlqo2EKU55e2aE38ZIbCizNfk4jb9Ll+yax0LFRNhJESdar0ToGqs7+D3T8V+dsLIEmKCPe
CG6xV4PNfjGRViUC9T/n7b2hRLR35fSnbeBVx2IzHjKxMnWMT2BnX3znhF6NRJ5XycGUFM9mxMZV
1iYMMo2wQmYwFY6TlMMD1Lnx/e+vsfb6GlOikHAC84qpqnx5HF5EJsc2n+KDZDoRHnJZOZfntncx
UBqTeWYsNw4Umk3I8ZShlfmm1MYU9MtoRB65o6hZ2G8JNWiIGtSDiHxSaCZZe6D+di4xtXdfGuS1
/VHBVx5977j8r1/9h341qdY8Kf67asH/mj9Pz+3XnzvV33/mR6PaQoAgNyM5nAhU+iDN/tOoNt5Y
NlA0OiRbv1ljg/pLteC8od+E2B9eL95gfXua/aVaQOsgBRNyblTaRUgN/kmfmpS+F8+hLUAKQYVU
Ia5tPoEX/a0sHdncVqc5LND03vcp8CwkYToHuplZiDdbbdHv6ma5zSsazB6aeQ/BhcPMXIVcPiYI
zJhii/dhMhTIcjhXeUD3p69zbyq+zS/3ENOCr42ocfD8cu7LP555HPoA2ryktkebpoLomh1zcbmI
yYG+kfE27afyEmPwep2nRk+myqCuB6vpQrlle7Un9jL8UFVIBWPlJOvGPD3ZYdqLmcRp4rfRpiuz
ke4n3hx2odasj9aahMeK4f59Se16IgrtY2o1yvskL5SHqCnRUTVzuR9w90C7ZX+omV7frBycEAl3
dwgnv8Ad4EMSGu4Se31H6ZTtHCdD7m3oiptGZb8n4vkb2u1kclWHBkuprujnarC2WsPxj1q1v49H
7c7UZxVWWH+FNwLbj6bdJcJ+YAZ6JQjWRqBbvp2aVVzOpES6OdJHV2Niyh/FJfH0l9Ku35NZSH66
6GcmhNFHxyRtAKimi131Lls4RhvQTq2qejtDbPlAw0r1axJufJJ/BmRfy+iRvOmxBB9mPQxCK4UG
FZrbW0Ccb/CrnWZDWa8W+NlMQd+KFA/QjZM/VcsgnwQS4j1ycuLPo1DfkVA2u2VPeE+sFt+6tb7F
qbseQqmcekBFz5UU7QN9ohGhVohrUK9z9G5afUuH4BDaKzUzFLCbhczX95wwH8wuqfbVjEJDdEtE
EnBmgalyBK1m0w7a3H7M11rhEKpPjzyoIxpbVWfBZ9vEGE44fFbUpi09q1H1ux7hwHWRNMjmJy2e
bZh+zRrQP36rKwIqGyya2NcqHXNH7+wwRKPx0GNibblz3BRYKtJYCKNjwWlvT6+5Ru1WC4GleeGE
Igzb7VEaVNeamIcLErp6suBbxXiktk0uZGGqHyUf3O+QkCCJT6E108mpqp2w2xDZKLLGi2lhqH6s
MJy7FOj98o0G0arsbY7E4bfFsaarXGsJA4nIUw1yC/OHK6D210Uqvnei/7fR/2Gjp+gQv93pMUr2
8b+857bCzPX8837/40f/s+EDtN38WFtDX4N5+e8N35ZvGNEhXUPetM1mtgi0v3Z88w1Vl9jmUSqp
BgDU/7Pj62/4T9meOUcaKsDMf7TjW6/a8jxsNJ3JCRAcRpMcUH+daFgZTfA279IDTkD6uaRpxZg8
IcFOvja2tKz6sUZpBEomhiWmLRzzwbBTeWIjgkilTSauXX2diyyojCpqDkpeoWdxa/CBqqvGekeg
gGFfLiHUIBrPdJwMFAK9HNiI4Zk3H/Iaz/mYCDqXE6fD3M3yrbEKE/YSXmP1oexsWsxob/BvIbWo
3akU9iU7rgRhP4rrgoY1WpgyMk13YI5W77XciuFeZ8r2I2f7bZYmyy17LthcyCdgH+uNudN39nwf
zRRZRSLm+xYz0THMNqe1jvsJUyyOi+pUQaSzT/jZuy+dDU0PLwXV4ZmxKcozT05CdqR5gVublDA+
Ru1gKsAlHkENELp4UEmJfrY2i25FKNBBH2P9kZ4iVGydHlenq5jHzaITxJ9vmNCaxICn78w+wIV1
B8g/JZysRmL7JW0TrsB3Dl2Xg/oLm003pLf8Z3IGoIIuznheou2AMUS8AUNMvFsiyudbVYdLmYYx
nqpBZ97pms7Mp5Yb7cDO6Ovnqcpn5/jN6WOYVP3axIEBjM+Kr9n000sbO7HbTsl8lYbJeNQrzNiw
OvmZ7wwj88yeKgDxmT7rmiv8/QvNeQy2fkT37Ukbtm+YYFA0g+rade9pRUAGnOqtPzxjrS58tcuz
5E4pND5CRU+QhgZRzIi3uxzHNI5i4BQTTzEeHmdj87RIxfAsBRonzbjCGA81Yy31XWt2uHNRcCmV
O07rt5jwNWRmY+k8Lfl036+dsVvK2JReHibh06p1KXYtqjc3nxvFg/CvPZSSBbipb1i1BQs9m+UQ
7pDg8JvIGeFPK2YezTthEdEgoz17Jnxa/chq0NqOb9bRe3CmZ6wn02c85lDfNipY1LH4FCaXfjhq
51FK3X8BKYYrXt0Yo/HUcBNazswXXAHMw7btoCZzs5S8gFOJuC7xMieHpTiyRE1XcFteVrVDcv15
KqakI4/WBXf7vEuQmK9ukdHBp7yiF4v4ihUTouD/Ms8bD70kyxvDxLZOFkz8H4btK7L1Xj8WxlB/
sEXHL+sbNdlzoHICSyKpXMYRw4ZkAtTWafh0XsKJAtFyyZjZVNvNnm6LNDRHJgf6wCU54zLOwJGC
ucAFGGfc1Bvm7InEAy7kZmTW8f7ZLJjBAiqZl8SBf78lmIgmezNZuHgLbd09Ai39yCGx+XAGdDRG
jdfZHJiUSAT6jH+ZMbp1R48U/Ct98Bzwa+6a+CKDVbOTPeneFFFQNvk4KoOk73DURt1oubaqssAU
OmMeDHCuTwgW/2HUej41LWLNBd6iA9Dj1Eb6pXO5EhjBkf5MC6tqAdoSV1Brk8jexfptegY3KG23
sJ+CM/VVmCMHk1EOLBEwvQboYV+fYqXdJEZ8Xn1uo2m3Mm5EmsZNwZSgLXhDq86OVWjVFN8v3Vxf
RSmMpoRYgr2+cC+fu7B2iXAzKGiZbL62Qh6zjFl/2oOuVNVQPPRMbriChZzvaxZ64mpx1nzI1LA5
oIIjXb6PAa3iGL+mXQNuk/zCdn3bcZCWh5nO4FFf+cCIAFlRigMMHKuIIh5CdV3rU1RZYE31soDY
WoQp00WVHvkg0dR740QXPCdP87lL4GgFUPdZUyGnkW34svK1th0tHhXeG8DOUogHgIEMJ4xlQlfW
FrjUCrVivYiuB0O30e4IWOSOKMxGXCcb07QgGb7104IuezA628qxRF4tCEVbfr0Whd2XKKPjksQG
q5uT+QO9FuepTQyRXsh6aA8DQ/9md17zUsMv5Kk9n9nTmm39D5YprodkhFMCQ5PPqW6PkXESTX/H
jBoKBPGW7G9tB+48j/VtPToLI7+6sZ0nBYsVcojzlgbIOMGNx/hUo0Vtt8MRcWxDX4zZXBvUQhGk
XXJ35TkWaG+YuLxEVezOd1wx2vJpi88W3twYbbw776xg+WiXYaVrngS4+/JpiiBevjPOpN5cbruU
GAElybg3nom5d4J0YP4t4mFLRCaHMJ7xvdXYgV27oS3jLmHEDuzkDESm1WAjy6kfNmOdXdPrjeNS
xDdEii4Hth+9mHBJA3mnKK3KSkA0Xp2LgpRHWqhWONPN7hInv1vT/GuqJrllezB7cakUdCzK3ij4
ikqVuyYbZvZa7snWj9liGGBOmpF6etOaX6qyeKoi0Z5ILhuQTi32RI6JqbcPmrSPFdap0O1wuD5A
Za4veMbYt4J0RY4z7ajvKNVBKQtad6j/YQkOVMwc4uLHxGoMNKZl+LHpNYg3VXPZ0Tf22t7yVCvl
HsBeLgoU1H2/AD4c6gsrddoi3HDPlec4/buyGXZ13TU7hTP/bY3FNy2s+1CThvqOzBciOTh7FZzJ
hKgKdtVtooeShYa+OmAeVWu4JaaGGNHqetJMzEamXr1FnIhz2kkiCT5RUFrusnMaCsgZBO8EpBhp
TFaKYk0Lh8Gyjhei3VB5HxyWZetF3UDSHzNlh761XG/subdOXUpAK+De5pCcU1qKSTzKLbhF2SJc
kpUwF2uLdckF5GMztqsgslNSX9R6BgKWWcNFO4/qlQVonBanYszPtK7Sx8UqHsFmNPll3nTyrsnQ
RSg9U39Prq2zs0d9ZBpCDE28BdJ0k6O56xZS0xgYmmwCanYLZrqDOjYjbmlibQqb6axHNvk2vO3S
K7uN0+WK62V+AeBR7laalDzHExUa+PToOGmNzZgkDSucPjKoBilNuA4xD2jBjaX0Rd5oO53pJhmh
RnvXqYTImE5pBsZMWE9Kao+CxcwVU9dd2Um83hXrYuBAHIod+Fu5D53RuqydRAZR0z00zgBog9xY
MoK6oqmuwJ6wRcESArtOOg4Hs/A0FK04adgAD4ZTdcfMGeRlpa+qx0Urg3ELJ5rNqsI52NiB4qA2
SdmxCCktslvZpNB27ZOyZuKGh8BCyTeWO8g35jFv9eUuwpKvl3p50HBE7+3tCYFHGB935AwHI+ML
g1ypfOjCufHTunWu1tS4G5JC8yHSqveM0W1aB3n/qM2acrmcc5sUBlMx85fW/NSfk51CTVtP/Vw2
+xRe1/uU8h275YBohPWtZQ/aFhJlTToB4yaBKTx5LRoKEimOsewAQBcM0SzrWckKxNMN7AJh5Rtx
vO12tGnIplqsScVPTWCVukVXGVuIFZt/5K9GzoMoiom4Ko0vdUzoldYLgMQ1QVjsVuK4pK3+jOeb
KJWw6ub3kJkhkyotlWBCoNayRWv1uEofmOqJa3b+tgiSCietkmjWQd2CuQpcw363hXUZUy6my3hQ
LOHWOrP1gY3Ebrl2vaHeg2jPie8x8hYnsNWsc3qfhJzuXZFipD5YazfSC8oYF+OYw2zBLN9H3F0S
NRsjknQrAMZ7BIYKG1ObmAebudaTknXkoCwAFkw3GQQZgnXPCSRuAgtB21XScV8kej891aadH1fa
cSTz0GAi3msNhljlb1Mr2Zlarj5O0WyzxFEs0GDBPkfhx0YKNvgzZNzoMmqK63jsu3cIvocLnOVX
ZlYCcqYaeIsHV33vTJ3ZugNnl/4EsGNJ3nVmPajHIjOd/qQ0YtVw2umps0NnODQT/gCFyini4Bbe
hAgMqWZHmk2zkVT2h7DJ2dTDNJ3qhe17UR1G/6JdaR+labUanpZLRUU/oKhT5JGxO+gf7LjgqQuw
esGbkth6tGPsahQXjdryz7OKkstXjQJyz9hqsMdhfjhBfMZwllO3qWkg8QBxaOp8Oaline8X5kYP
1KIw07f8odhRqM9+6u3efh/P/Ry68HJ8wNGZiSTTOjxeFsfo7d//pOMc0IEndZ+kh7ByYBYRGAuU
e5Xr0L2XywqYUBYO1UhVGrBWXWKG/4SyfDXG5B3QkZb8H7Ny3sWLseEUm6JatT46GLODdScst2DK
wRGhdi2IoIwoNsN6n+hJHF30dbiWQW124TWdSfFgq4O4ltUWufWPL4uDrspQKdtByll0q3++LKU+
hFWcyuhQKps8YubpH2zTNYeKDF1JT15k4Q8F+C5fGaP6w+9f/Ty0+XmUysXg5ckKQflKr/zMrvnp
WykXKxvKceWaLNBTD6lolponTmMXKV9IvBChhMfK1h8ywo+OYiu/v2d0jLLBVytNXMYw0+AqxQey
dFtUpRHC3DP4fiLd90+81b/5ErfIQwOrG8ptS7y8XqMTJaTX2vmhRMSG4miZh86LzQzPfst0DlJa
TVKbOXfNcyGz5b7p6VU0W8ZEQkv0viib79OdX6IPf17X4tUUQGwOSAlGUTKS5jH86zeoGI2yDtQN
hxa3cuKaClK7npbUU0eLp3NtRGW0FDSopGjv9ONZS1xOoMX2ouWR7HVdvZ3BuLK//271v3tjptyI
wrYw1XMSzM9LyxpVmDJtEx9qM6JCjSrOXgN5u1NrzS590K58W+Mgk8elomz1Z3Df2WmU2ng/gDDp
3HjcDIPqwmlZnuti0XOMPWOsIwm+Y5fQ0g7yEJ0KPjh6PaWDCsRXipBuSWa183C10Bj88v1QmhQE
LAzr1gUolxpuJFaUFFzqOt9uddxzsiE1y7Wzs8w1IM+vf/ietJeqAYcR0pa5zMCGFiKC8l+/p1go
DblxlrLXY0LdXK1agbLZw3bUIeJbMMVAGLho9qi8LbWV5slcxLytJRnWtwxYuFqRLjid0FzeNL+S
v+Ri8Sc+NDI7zu0hXau3L7tN6dJgw4OBWG00ES+xaqJUohEZ9PecBZhxNG+IKcRRb3Mg+HL+7v/X
if5DJxoZLkO434wcf0Sx/qv69i+P1V58Sn5pR3//+b+60XDAVIaOCLGxh0DhYMj4wzVtWW+wz5Dc
oep/OV7+3Y2238CgBtGLiQCEq/VzN9p+s+k5NP7l9/72P/LJvN4KVRUnDkZgTkbsPtsn//n+XkQJ
7GOZ1UM2V14RfcPAejMvIWdj2y+n8gCA5oQXDLX48F5kzNj0zv/p4v3NM9159VDnLWBiwOjMZ9YA
i//6FirDNGvbjtQDAaYkrcn3i1NfdmMWQNCJMm3LRGwG36nBpsg8vKrrKN1jWiFjVPsgIUasRDZy
3rtCZ4sQ0d715BvWFgDj2AQtZRBbVKfbc287UX2WJLElFc65MiYn5GPaoRrlLxfoH0hhH7u12icF
jlMlWAznIMGTcL7OzEt6viQ7rGi2B7BFna6jTRu8RS+fFjuDryD0w0yQSAGXjOLlAkEHBI50vZM9
kBQ7t7EeKVeMlmyEpXpHp/xSKsMdM7AhmEvSNBWnvzOdD0JXgi6ynunTKgHDJRd4sSdNcnEah9Z+
HAxV7o8AX1DT3s9K+JA2NC8yMm4RsX9kcqruk3y4jTrrIhXlpxWVNwmHXmNO+d5ceRtTz2GQXsXn
YpbqPktBrizq9LncUBfm0F2W3WQgnqw9yhZebAW1qd9EBVKU/20uZZ/0yx82l01bQ83433eX72Mu
/zmr+l92lR8/+GNbcRhXMdnaHsgoWmAI/0fVIFSJ4sFESwBKnu1l4zT8GHJJBxiDCrBQkg/PfW9x
q/1lvzPesNcwjeLHzqqGfwZjsHj9n+R1kl1N6pshztKYv8pXtjjp2HWHzlS7XDEkRus+6UArhX6l
kYq5dFcK+JKgLqy8d2EUovVlArd+oDVvCk9LxKGDq3kZ8t6DpVHYBpYGUhYo6asqKg9xqw8nNG2W
D8fLvKiGUnkLtBZ9aRkpF31ic6Rk7PsWN/v8mNpAYZhSpcpe1E1FJmcKVadDacnvE6gCmqR0nTHU
92njhB7vewaLFx2yJL4ygRud8InUbtyEd9Pa3EDT8bcCzpVFLQ5Nh0jBJgga94Z5EjL0GXg4fhw1
XwamQP6Q1qSnj23qEYG5XIWkNAdTr/q0cz7HiklzLOc259yGUYZe7t6oGgobsoiZPpfvnGVMg67O
En/NZZDP7U2bLTKgFOyfW61n0GIV9DkN+EZ6YfL6hehcrpSk4WA7mPeG5N6K4sovhFiZ0GgOfp4l
ZBJXj0ij05t2cVSvIQI4wIUiEEE4FGlqrQfE2OgMj/Duw6ma3bHKuxOtnqtYcLDk0HvvqAXCqNDa
k197QCaGnS7X0AxjG/QkfSpfC1WKvFR4Rrw8Gf24eGO/fYg66/1+0EMfkV7ktYZiBuQ5fSo6x9fn
uTjVpUguoDEunq7NQbVaO1Lv6p2xNqU/ZPRqEip7F2/SwQmdU09opmdvj4hkDRUQeHQv6VcZQcf0
xtWHed5pElKUMhbLUeOI9AApaT12wh59y5qaHWABY6eRBOR3syp9GFsmUDSU1oMJtIhGNS719GM9
1/KiUewjHUv4twZJ2kPXwv6iYxLrA3FGDT2RPCezKW0eqs58suf1MtV4BESjKXcKhKhAqGu8t+ri
eYVpn5Lss0+rsGWsNpWB6kDQQwL3VTIS8vvRMXzWxEPezS4sCWKt2ghgRIrvJMqWraeOKD3CUGSL
1ZMdQbOiN46NloqPC3JzHBvdxaxkn1ZwVUDY7DqAdLUcjJKJzLqWyN9z1gLKoca3ohq08CqHAL/N
jAOBf5aJ9r3S9cVmwAp9s+xGr4NWjbOBb7DSHbkzEQDtQj19bDUzugL+Vux0+9NmE4BsbzWeUZvK
A6jjoqNDFUvfypPkvhgzjDho6Olpxsu+Tpz2YYvF9uGxZvcrgZN+161XXQ++0E5JMSIi1tytdFV8
Q1OtoJyxxfSaot4mZrsG6poVAaV07A0GOMCY2Gi3QkRzFPTIPOK1xgPj4GNvjNoFfY/BV5j4PQKP
5iqiiPI1eqeeGeFOMCZofqpRcYoyUvURQbfq9oowuXObdfNuWZ4zrIxh16x8myn6chvSqjkJeq0G
z2czZjiKLCmgiiFLry9Mb8jLDCBFl+14q8OlpZQYhUzlEuFjvsfQfk1n+VMymtBJS1pNY4P2fODM
4Fsr1xMLHU65OAdio6vf5jAmlANA4QlkOf1gs3+r2smRA7cJlQkZvmyNezNMm4DxcRXEDoSylRQT
X8q5d7XG+Yxp6B6k4C2jx9t8gEGsEu+wXxLlayHXZZe3pEH11mUy8d93FuwFc9man2WJXByWQdF2
tb+EnDFiS7ddIZPnBgsLMML1bVdpBK1tKR4EbysuAK3eE6q9BBqOEL8tG5ZUZLZXi2bthkJ7dhDv
uDYB0oh5OuNtqMURUC4sKYuCXEuk4NSbryOkONdal/DaaFN9r+ZCnEI7J9wu10aCcpmiLn1W498o
7EOsqzdVrn00ze4yjWR67Iz5CVQE7IQEXSnBdeZxIIDkwXFGkFfthM4duBbuXG8Mk96bovxBE8OF
Jfv2ura1U1K1hWtUVc7QmHQgtb3NYwRJoR7bXtg039p2AEPhSDps61DtpRwS3GhLGhAFTqQ7AStE
VpPWa+ihc8gxUnR6DMzRdh4WuRyqvBQXq5kOu1Fbml1vkyQP7I0w3XV9YBKV3HYUm8CMZpfqDhjJ
5HA/iyjftYNBrFphAPjdZlx9k1zA4zxGbQOcFyONGzE1c/OYx0tcNOaHPJvfT+EwHKzF+oJdl9k9
mIbdoPXTfi5nZcdMms5tMSK+z8dbNbIAdEq5vfHpqkbn5/WGVntFeF+laxVMZrJDMz25bGg5MePK
u8FBGdco8xc9qRH45cNwtElYYa9JWjJ6QvPA/pucYsZr+0hhl5tsRANDC6HQzjV9nwB43EX0snca
7hFvlrXYR1b6bhrhuqyK/bD03UWXNQhblOibrtTWKS/zcOtjr66sTbEjucAOhCzUk10zq68kT3LQ
l+GupZ/rT5Br9PIT9MOyfyQVLMT5QDcfvP5hJhJU1h7Rs3Y1PfU0gSxuxYYAAVitrL7CvgmRWU+Y
LWPGqNxkVVoYnX6AspuMEPxrYLeP+kBzysRSu7Q4RgKjq9i9M7dZ64mQPnJWjHu4yvSWiXacyxWL
jj52KDfTCp8ESOI0TyCyuWXdrm179b/y+v+lvBaUsPTO/nt5vYOqmnz5pbL+8TM/KmtbfcOvoLCG
YiVRAG+4778wZ9YbKlr0+YT1wJQgZejflbUuqKy3LIKthlZBdVPj/6isNfnGoHjfbBgEL+HT/0eJ
ya8Oy9T7krwaqBsc/V41CqNpVle7rgYebkRawuV18OtIDXumHCAPu5bRllge8FD6TvxH4AAf8Keq
3qDBTPPdpppXWaGvTQJNg5JiXOd+P7GhBNZSmIFI8HEtVlIcfvpa/qYt8Lcv5dgGDVp2HdV80RVo
9XQUZDf1e4SrCEc0Qb2FWyUA4d78oQPxdy/FpSTrGnQdWIMXpoRVzFlNA6Df52xYe2jPjY8lLPP6
2RqOv/9Uvx6Lvl/ALdhIqjqL4pXPYx57rOsGF9BBmoUoS7srsa59m0fTZz9OOeOwk2/oHq9WmXT/
/sVZg6++PZgNtJNYxegYX3zOnry9EPdmv1cqiXgJMHtQCtn8oWX8+mpSjgkN9L00Ibq8tFl0ka13
YxMO+9aRJscBDUmCa8yNNQYpbfU/ZSq96MiyJAkk5t7CU6axTF76uIwGyVUsmGdGiwmKOWu/Wrr2
zY4IBxJ5cUFl9Kch1OvLaCAQJQoAsozE0vWiZRbGWcowoxoQ2hgGOnwGXrXqVMHvv6zty/hpqHL+
XMy5aPMBsqE3t13mn4YqiN5ozZF3tNeTcYFlq1xGCi5ToWneTBnwhwnS313Fn1/txdJAMhs1jFuH
PXguARsFw/1Y9MBiMxSB6C3cNss+/f4DvswEOn9CGhQm9jsIIubLmccSgxmdJm47gSLwRlYyf4pU
aMsIWewDMefYC5p7a1xsr6FR/sXsIT3Xhn4Yorbaj4MzBsOsTW47WfXnedaV44KwyNXCvnm7tgve
R4pLQQbsHzamlxlq2/veEDwqIxsCJV+tOLuLTK3quY2SaZC4KTe0lQvKawwURcdU0AmGsxQWvs7V
C7R8lh/V1ZpvB2HX1xZcay+qI+cGg9mPptp/HSMZf7M0MboAbuQON/jf9u9/WjSpk5sZg/x+PwNY
4/xk+EBkZ4/4FrK4m6h7nBM9JZTVJPuVeQ02/xKHXBdyNsNigTlgVEs3kx2F3VKqri5qWhqlrVLN
RAtNTa291sxVORKHjp117Ht/sgwcCNjrnwYoAk/9aNND0ROEZVKxdrquIdbSW5tW4nzqOZi6k5LT
kwwN+M25cYGb/XGA0nGdyQXrl07KLc2dxJ+U/gZ50XrA/LaFb+P8IxErvFTjRX1H6DQ+bDR3OASW
b9mi3/cEOwNyjjb/XNzf8JvL3e9X6+sbhLzLTRlOsuAW7PFiQDd3kTEYNE9pZMXXSgYoGJbUUSTz
w7CGdTCgV/rHtySvSBwlg8FNx/6SseMg+iGoN+v3bYiKqaN5IqLPTikv6SVhrnfM97//hK/3bXvD
tFq440DpI6b8de3gYRtLvpt+ny45XG/K9iPTPj2wNXACv3+p18sUmT3yKlqRhDXSRvn1paIBa8w0
VjwFbXgnYOPFsZroo/x/vAqNULyM2F+5hr++CnAWpQCVxePObFXS5ixHOUCSt29//zKCgvDFTs2n
ASqFeXKbJb8M2ssSBddsjY9qRg3uV6JLd+ZcRD4Hj8qV0O8oKVj4KgKuU2u/a7VoX8ks+dO29GJS
y7ZkG5QwtFsFyLVXU/imqeSajFbH8TO3gqlx8l04pf1OTnREPdRo8ijK2QlatfqaV5N1n/UpJzND
Ha+KdQVUmAFy+P2l0f72PVm0BQibdKhZXzxWIqkoShjr3b6MhvKotkbgqMPkrrBWrsOuHkDzoHTO
DW7l/2PvTHYjV9Is/SqN2jPBeQC6e+H0WYNLrlkbQgopOI9GGml8+v6om1l1Y0AGuta1SdwEFC6X
O2k0O/853ylaTZ0GCBKhCwRmHfgVSmtVfBbGJK9zf1rP8/g6ZJoZtmnf3KkKygRWEGdPSdZ4rFRx
ren9nzYXv/8DlrgoMQ2sg0sW8e8LamR0QYnpkQ8VVHkMjHM7jHb8kLCK4TD1snUkDB0Jw+15YnXl
USXzm59696Jzg8PQ0OjA6V4iqNbBLWpmfe/DqZ2dqDpaIFW2YxNDzMgzrMgZaJcON80f9nw/J4v/
uiz+9hf8dBcgSvCG6Tjd4faLQWAE1bHHDbfONH3dpx2L/EDuL8t0wgVk0gTK+R+ugp89BP98C/i3
QTSbBiTjHz9EX7GWKGcQ0GGSnpAEwNl3tlU3ni1owQj0j7qQ0xOThOSboLd8kDFnZJOk3FJpImOx
NXVk9w7nC9ZxY4R6bw4NbBld35EwzEI7i41PhXuZpdK786x841ANvwY79NT4Wbc3pKNfao5R7Oe6
fsPScOcqflFMNCBsxkA4f/jMf926+e4SMaIVihHNL7MPYqMezXosCG1WPFXRzqPEZK3NGMjwYll/
2Cf+ZtlmmONw8oQKyF7xp3MSyQ236lh0dsxHvwepjyvRIHhI68SfKiuXV/pxR8qfRZcVAw8mjuAO
f/wa4WsNNP05XEldfJ/TwPREISHG/VJxmnBUXtAq52r+MXKNP+Xjf/P0BUVEqMuyeDD90szcx2lr
RpkudoOnXqLeX3oozrodfS+8/p0jr/uHB9TPY/HlkmW4ZgYM7Dlwk/T98W8NpCamNOWS5RhenQeL
fY9CNCa8IkNLzp+Av+4RcynXUg2bG9tPQyli2iHZrfz7NfS3F5MDJ9+Dr06A/afHcjr00kkk9+/o
U/WgN4iSdhIxvE7rmOnKn7AYv3k0u4Q4+Jqpc4Ue8dOX7AYZvF9KI3aoWtOOmGUUzoOf/OGM+NvP
l4ZfmyuJj/cXTCJe/Lg27EbsOCN3oU8TKuCjLAjdyNcOo7C4O6WNZq9aYqoRcwvUgGIzSe1int0/
rZG/Hsp9fLLslnFgURm9CEh/X+RHeBFzIqgjBc+kQ97x4q3o5islqbaIS4NgkiirXeL1aIw5vTb/
/gv+mdPxda2xG+LDZt/u2z9fazCYCeQiNO+UYSfvjUd0FfdP3J9EajjlanRrSHz0rMFK0dSS2JFu
C69FzxjpQUPzkpz5gxqvyLjRemL2/cDYLXbEx79/n79ZaHymGS5rDOa5X9ANiUY1FSVm7Y7MWbcd
QGVsbEFh7VI194eP5De/CgyFzSwasiwAw5/WNOaGoqHgtd1h8i6/21Sp3OKzwqmnufp/489iD+qQ
/18ktV9WNbo8555CoHbnmGl3GzBwx37uRRfEV1AR/1NovPnVvPqbRYzfhCzCFhFs5s9KBeUfcVYP
/CbGOvE6Iuh/V8YtyG5d4H6cShwoNbbzf/9Lf/tRcr7GsuZing1+up/jWK/6IHHanTINGZYAyLGl
4EnvdFP84VctQdhfnhDsNPSFN4k79hdfpZ/b9QALkkvEXkzEzJF62kwSe5zXDvRsSFSdMGGN5SDY
W0uO2paT4zBtZio7y9vSd7i56G6ag0MkVPFoNpKoXlfl/rBuioJ5eU9xyRugDu0qJ8krtnFS4P8T
DI2hAvAnWaHnoq6vA+nAsBktnbLUL+g2NnBv3tQ2kQbsPIlx7w4mdsXCnhxzmxklNX5W0CQmxmxS
QpSvIJbEq4YTTHIBjp+BdZfmXfIgiNqqA0OcwNklqVEyjtcbg7byadJ2YsiluHbKavCv7H5Q0S09
O0W15f9r47YcO5FPq8GmSGkNd8yOr3yP5qL1MpPMtoPTFndSAyMAykur90aXExpUcWdiUE3Sx1Lg
HV1NA9GPgxePcRP6Qw2hUeVkbzZlo2AbZpLjZBq6ARVdO0Hkgy4B6ahpXUsV6RdUuEQ6ukPZkIAp
KRVayRRG8xvgTvQSL+qncPbturtrHDKFu7qHbHczRp68qwDJ9hvF8MQ763XJtAOuezwc2MRO29af
gnRrkwZumMtQsYcbFdZj1fGIwtm5yH86tE0mI8LxH/DbF+FUlKQphJ1IAv5NAzrPH27RebeDdJqn
qDGLZ8J8+rmv3HEVEQPdawvO34L2BndvW7ViOyVedY48RFQb13U+4yo17Xxc50GOX2SQR0uqMTQb
8ZblDPOxr0f4MSZrW1rWh21p4wZDl+A9dN7OFaO+oU/L3VGqU6/YMc+rDEbFhbCb6Z3o6Li2B0U/
hCff5tYF9U4N2EpOakV1Lu5Wd4Nht71xgpKIHUD4G0p2qGqmzPjCJ5Z3ZY18H5wWYM8Te50YfAHY
MW7TFIM8Y/foEAV2TqlePrCpgKKAn9ZhGO7NtwSzD3gFegwOyuF/8lOOujSRGDnm9HSvZz1vNxMj
81UG8xLkXl5ejFayBprg35DzO5daMm2M0U+IMXRzqIAjrMmUm7uZres5iovmtfKFfknkGIhS37qQ
9PoOZGcLp50g+tpHsN6BsXAOXRHMK4+ujoOlp+ZBKKZviBRHsAtb+pCMbe6o51If2ucqjfaeY9+l
g3p2pojRnx4g1A3RcwmPH5BhXvoHOXjVVmptRPREu88Dn4bQyErXblz7Gx0aEt9Dy6QvC6hG49xw
TjtN3rRx558F/M3VaInLXkUe2eGZghGt+oRHCYbb6lMghmW5r0pffrdFP6xUCn8/B/Sa9rOi1qOl
pJOjual3hBZrWqMocvHxG5tcPE8lHvdp7bWcI3iYskjQKTG+QBDJr9uRqyxTUUV42zhQgKI2Wg0N
0TVm/4L/qDcTN8Qm+quxw/+rv4OCA0/QYUg9Jt0e89LzoRk02mcx+QHN5D3vvKUbZIJ+2+ytHI7q
uvQ7j4RmjX30UqOfL8MKjQlkVcAi0o7IszpJ4rpN913HJ7Xq86ogBFPK+wRV/8YsMvM+Kqs8PYyZ
S3QjSNtrYzT9LdPLcSb+hBiXpEJ/d/WI/ST6brPxZr24aHjIfiOjH2PLUXEdZqOTWlBghHtn0xb+
PUDcp+KlcksO35HU17PypwfmTOX3rulcHEBk6l8rkvxrjmjOKajM5oXiinEtEqF2PTuWe1/Z2YsU
vI7SCjw+vdkevzCFXxXSpm2JJ1S4BeciaB7s5cCVkFhB+5zEfvutpXiTTLjWPnutme4zAM3FwZp6
rBZKF084qGjV9OqRgm7SLP16mAU3B3FZJ8x1O8fkSLFtxobrMJAeXXtIyBtOpUG3zTk3lRRTYaon
VRzLxzYa43njO6nhr4J4jNKw1u02gPob4MCvkmK5BrXxGAdZcqcTbcJ/0g3mVvBxao80tvEn4kEP
kgu4wrxVN5eP0pyG8SqOoviU+mDLar2Zr+re9y/txOZVabDY2XqKd603nZnkqtce3SZJTtkomlek
O3ODcOacYhzn7qaqy5lY3pRvx3qyy53nefGpKBrpYQtLnBM3UctNxbeLCN8e8zKwT16SNO+djLtb
YoLGvUj5vNMsV7tZVWrnJ3yotJqoC41L87ZxuubdWU6YYeXOhN3yloAxn2y6J8XHy2pE1o3Obo8E
sIlkS9HQ2dh0zzLhc509r/0GzBYy0DwkfKxtVUbHGDViNwS9+CAE5ZzsudVwFcBfPk2pQ/x1dMtS
fcwZLQITT2AIaBhWR5LLlwaP5cX2gRlVI3S70DoJs7NCDZGgYxX7fWMoemmcOnpo3IQmEGeoX93Y
zdf9kMzkYrUZnALdN+KDakYThJff0jukR+tYG+RFBwBhT0309EBvJOtiHKV7q+Ffg66ITwPkG5o7
fYcdeAVt6mRbbXHo8oh8CoGsPFun+Rgdk7LnByIZ+Ks4Hot+nc0NnuGZ+xwZqxJPSiFa+54UH15s
O2EUKfwUXb9c5UPS0LqZmc5dWibyEffx4OHZ400Wjp6f/b5r3qwsce/ILlLy3FRjclJuWRkrYVfd
c0FQ7sZ3xfBIdDQ/k7K3T0tg8NLJDIiatuQX5ZraAnXHLsEmIznZgk8NrJzCAKKp7/pMUlubbKeC
2ORHZxC29qHVk+rShel7Tus5P7Nlnx6wmIqPeZSk3+YOSXyjkfP57lGUUtFMAENkhd4iuhUoAVpz
XK2mfwiIK5zaVHOjs51w5Fo1g2jVoZQYofjbuZJmre1YemHDyTVrVnKiFIRkc0lT841mZYi4UhV8
1zq2L3lwrdqvwkD032vAVg6zizIL23KE21ZnxqMdN+NajsL4dGU2DCG3XnvLajF/r03ymSGNKjTa
dJR0fpr+MNNeK2FfaU3Dx+LyJBc7fcQKR2aVzPpsFto56HVWM8+lqafx29s+qhD+W7O5xt/YvExZ
1N4avR+fIhc6QB9ACQcbaFGBm5CfAzZpHeA9908t3Cf9tqOdkjWeyKZzqBV9ouyovSvOxNG2GYhO
UkdseuimvTUwELb8V1It/XVEzn4ni0LuvzgDLY/NSwueCERpYBw3X6TXprLFQ9dIaOxz8r2P62bb
iKYhISkb690JAOraDdGUBubk2rQmIFTScunEbmBmMZFY55BtIStYpTobZTfdfNFhKhvehFnEsDu0
+q4P7CuafoEG6Dr+p77r1uMQZNe4JI/6kMgjQICOX5u7J30sIWt4QD3dBd476al2NbkaCEzlRHek
MetDMKUD3r60nBdmM4A98GsHJ+2PUinar7k3r/R47C6r2KuOcYIRn60+W8CA8R8S6lvgJO0h9ypw
DLW0PmRhH9tUN1jSfP7HEu2mco3F72NfTFNmP7HfJgRL+/N7MC5zpronR6qZhzaCdx+2CRtSSY3t
k08H9VmvknHrUVPh1kW7DrAOQedu670/zm/of+VLXgLp4pnD0cqksIiFnhNO6CllYyrKc3LImg7r
ONL0U17azVYM8CnLaJiwL5vlLf/hIcpH2v3Qai5LXRCfB8EvGZzIuxl0aGQI09j0PTAOQRq4j67o
i32aeo8T9Jgdcin1ljpbOdqCAWLV6Zhc4YGOwtowDxH4tfdEj8YtDZf6rjcNSnZS2qlGyc0omqQn
JolUGCu65Nlc2E+Z7ewqZ6q33E4swEBp51XsQt4KiiD4LvPBfMIPa1wHZTDjWijt+yaZspC+bXvr
sHbxpwmaqvHp3irJt+RIMbVbj33hqus7AkzT1HzOjJro+oyhPrcZl0EKuJag8FQRHGwakrd2mYlw
aigNZ4CwCmZ4aIPnsqGnA+6NZFR+jEmn9HmLTdKxNZLV2XQ76+ZTn+IX51bcptaM+44ZGxsyb7gu
bSd6KPI6TCd6ZHOWwAy+XJ+efb2b13lp+RdCAWSL9GSTEB9d5VbnnMoGK2CY4MJjaFHMB6VqCMXk
fSv2aFrODUdLXRNP2amgzbRetdlccN/RPws1jqq1ZknMyStivtlzadruzjEQ4JHWCPVhFEPSGFJt
ugmoB75UiNmc6jyJe4xuqvwYjKl+xv1/7DJv2kdycfyK/KrgW74QFe5iYddgFBjwAJcR/SW6r1ph
YtsbkxY8AwRecc6Bp1UNISm0OWwbV4aZVwFIlrI3nidld4fa9N6N2f2Murp9ZcdavBairFm0hPbg
FY62teRAqpVY/q1y2bEU9PQx9A76OYzxpuIQ1Ke9NEmoHzWrHu219HTh7b18gT5VtluftHEJL5IS
rU/IN5RhmX4GWnoA7Qq838AOXZZZdQvFtbyFNUNo/QuvkiUjsT8BirsCKANaU5+b0NR4wRYXwBFv
aH2niAiPzx07Hr63lENOmdDSupIamJqiAawzL2AdnpZoZ3NhUCAfI0geaorK79kfczLFTGkf43yC
mUUi40MMC3QECEz5PQeGQaZ/7qNXXWQGRXkAKDAZ4qQVRGxfwbBwCLejVAvCZgZzQikYTRXmLANQ
eblD5XE7sTCIBPcuVlq6CrZ2MKJoDFPC5ZGYAxucuirqu4TWNazEcR29OobDvwmaiRAkzIvcWUPp
4DKqLDyvaxi5eb3JHOxS6wqXlschZuKXZqldiYt0dnrOjXolDer/cCHGWzavvDJuyolGgBH5EcZH
oLSdppYtQM+ENFpxmAous0S3q7UL8mUAzuTyLREl9twQQDgVHZ0EzBwP6YKQjx1aE4allGNoLRBS
o20Fr399mI7U4mGFBclIw1noONM8guGgzGK33gFXi6GKuCLHVLqIAiSJqzsH/1i1K9IMuQdnAfSY
Kp/yfWOgAp3M1lnaM5zZuVBdX985I44KvkLmrZQgtksNmeegh3QNoPALgYtB7kpoHMlVIHv5Xbpo
o6vBdBqiHJqR3JOUNHfA0qunEkbzbe4F9E43gJ7uQUgIRYLLNqKTPSxUdFPqvEd25bzrlJwwpzw1
VRrzP2hqId8J9y7af0KHCy7PiGuu5+fniohuyuklXfFmiYIKKT7TDGPpLhi6lgFGsLRJ63lqTmGh
c/8A7IKAv6/Q/44jKBt9xXXIjs5J7CY7UPqJiNIxW8lYXFIH+iy4b4N/q/H8CssBisOq8gdsVeY8
zcUpkRaZjmULWXiV2a8KvIEPRga7vy1q/chMutsT6rBuy9ifLvEypY/znIwPo2nLv8Zg/5Mf/UPE
iwpanbHKf0rD67f+7X99frlXr9/Kz//zH7vPuot/zIz+89/8lwd1AcIGmIxMeANfnMJ/eVCdf7j4
wbi18fgsfkW08X8hDNF+/+k5tfR/LLEwvKZYlHAEmP8/jFripT/quhx5SLDyYjoSMuq1u4jMf7MV
BWZd+VFNXt7y45cxT6ZVL1iHGBI+V5p711GHWy26j18az2pEeR08RbZGEtBBI2JXbx6skQiOWBSk
yhgduuFRlYh7NmtvUZqIvHTfyRi4lHGjQ9WLIqUt2hQjZf2sfelVi3JlFehqjZ+m20irJipHvDMI
XP9mnFMwKD3kPFoDeDUK3C1YbhuhmeZaLWoZolbYyvJEmYKDbwBFLUNa6xaNzQE0AFl/9EJDjcM9
4PA8jBdVLln0ORuhblwUO9HHT65dAu9a1Dxv0fX6ReHLFq1PX1Q/wxWILYsSyFZ+YyMNDkiEw6IV
qkU1LJEP68EgsI72ve4WbTFdVMZ80RutRXls6NfcOYsa2S265LgolKONSgJU9qNf1Et70THTRdFk
U/NmSjROZLojT4pyC2KVUvtFCZ37Kt7wra7GRSUtkUt7ZFNUllO06KiD1k77xkKTm7zaOAeL3tov
yiu+nG0ZjLdQbctzjuvlMi38blhlTLRzDnbFVddYMdEcX7LKVG3+PHBivGVQbx8sofWhZVVsg5tY
dnetpUV3pm3AYs8VzzStdL4aOVpWnSa9BvM5PkcByyVG1eBxKq28WtX1gHCDrf8ykQGtsGPO8RO/
wK23tKlVhbUkTUzp7HsLQqUHcMhlQyOLxyqvnAunoF5TNwsgG9XXEx8QWb6NIRhcIhb56ya1DD68
wKRXMhnQD4TZ4MoXS9PTXNOfuUAYaJuhXL5dpUUONB80UHpN6Jc+JAYeWyJd2atnsr9YfxXkMDOC
G2nyCPeBXm6mMq3vjLw2ri13ArW3PAHY7pIgaxYYWGB4PLLSnNhhSVHOpl/ohVQtpNdDn5NuHmLy
WiIVfH8jVW6gaJiuO9g/113r228tPLJHakL1926AAaFZYHMgTvV8ql3NzyRyoV1CVEeYhk1AHwP4
vNrB5Nfzkngm1LDWqxgqZ8yl6QyRyvcOFUOL2S9WZwqoeI9lrXOKcgd2mASz89Ci4nPT+AUvCOkY
Vs5Xe6giULdEnZqXhPtvlxI5XSyQnHijKQUP5yVUoULpp9OhRShIW7j6xmA1n87EeTIa6ub09c4y
3Ln+Vg4GL1+Ypncbz0s/l9PRwGURfLq1p0UaW5pCi2WjRixyuBeZPYZ06zIVTZc//Ougygy3f/Cm
kh8sosw8OJJFZI1NV5GuE9gFRzt7/brSoFnz22bsbuCEFOeVr9ZU3w7q09hQ70ROJkPjRGB5ZLtm
Po3VMsfoS9u77RxYrPWCdDTY0627jlOJGQ+eTcMaX+pAHetRKxdPhBmNzZYgSf/x1WxR6bV7ArCh
LiDEm+dIz/zzSLB1k3BF5jSXONFrYKKTjQ7dpwCu6cPWJD1Gnaeg7xVxot199TAQHarv2pjTWA0r
efP1bZUjnalpvEDvRB5VJLBwYYY1Cf5LRfnFpdEK0kowjRKJuM7LDyODba+YuOohK5FM9198JD+I
e0sGLpuvRZVcy1bdDJq4p3QNmKdTv1YpilbpKiKyV2Y/cK6PbxKpgxbvk32Zdd+dMbgILE4kPTvi
yvTOk7A4PSSAmObHuBPu2tEn/9JF4Ec8dkitazQxqTr0zao+9zzHaLZZfNVGarhndj8PwshAIkrW
8Nzw47XrkRMyPNyPaamu0ylYj1O2FlF9tCovujF6bToZk5lt/TpmWjP6brJz6zxb+YG0N4rg1Mpj
rryXEmp2D/kKHE5nfFQxbUKt+dlWkrJcqmcvsnkQm8osjQM222+d0e8r37nlMUnuUg4W+9I4etFi
85l2p29qwGo+V6LcFpI4c6kqjMClpdYcnDlGmp0pw8Z1qUm0bDuUSTZ/lBIk08z8bfEdbGnku6uy
oTkGXr7DBwaVy5n5glMiTlNLTUg2qpxMh/HgKjbtbFoP+aTKg+6b1n5kEV7rFGmDEcjpLwsGjqMz
pel1/dLqAxPDqtYvYXN5x44Ln+mFq68dGb3oBgVDGsnHwVDfAZmdm9T3PiF1IYGOrf7qIdqtjTy/
7zE0vimlEQvOCAGmVuuH+lAxgEDoPtpBZLcrOc+sB5Ys9nE2W2xefd0O6dKDBH7XluIjIfu90Stf
XTNMHQlxxIxiqLA2dZKGczdsZmlWl7XhXhes+bdcVt1GdyPjxiLDuhlplgNOAQBun1cE/2yhyZUw
zOZTgEDZzKV5UCXV5lbTvA1g8tetT56YRu1nPZrB5dc87QPOEhhBh29EM17ahFihaqOH0QCYZVm5
XFJveVjT1XPV2c5DhPs5dLkNOVlV8bOf8RyuhLXusStcknKMN2wS/A/bc+TZ44z1kMMPZw9BnwAT
RVcdxz4aUSTB+k04WbKHbGkFtIVdfgpI75/oZcURoKFH2luQipcakoRrj9tc8G/j0tqAaNOvvSir
b6EGYTNKWnZW1uIMaTr/upHN+FrpqngdTQNocE9WxGGHBSAvnYGDWhj4yz5FPU4qcEYR87ZgRddk
fCkZlRhHYUJTo+dvdq/NAJKiD7dG55aIH3t30k6uAUc1J4Hd8iUSsSa4roHPy4iyOp3NFVNF8aqG
/gqUdSbZ50xDfV1TlHu0mfNvotYpN5Foo8cAr+YZfSnNNrNoqwqhvNKu+9h3DuwU8p2h1+0mnYoo
BENf2/DFpu9VaZono4z7h7FLx32TeO2TS+UXhn6oghwLOdt6o1hrdpNCi5wPOSjpC1Rk7ajXLGCN
Ybb7Gp9a2HR9xqxHRcy9DJ+3VWCDsIt3TwDCEF00nkiU61ddVHXbAi70rjWxdw1jHoXsGa4mpvIY
WHexGXMO9ueXrOtqynMqyQB7bLtwNnJjlSai2Ja2TjVUl9u7uZ6vaOZWu24hGpkDaH6nEPJmztnj
5bIWPLmkf1Ij0/42EyPzylx7sfrgmmpv8Un/EBsQV/XbAODSdiiiBiQuEfAOCvV66GZucUz1ywzj
zBO0PtEvycggGNRK6KPzaDXTbhqneC2s+U7RwnI9paYBH9/Pdjgkdy5HzLAwuk0t6/gTVuPO6nnk
ybYuNjLNgJHo03Qk40hyOxPRYWyjyzRuz3bkOGsv8rODmt3pIspwrzLa0JLc2CDrnoOc1dW48Aao
BkvOJ6EMbpeXYxbfWi6Zcm5hQSU8f/BSEB98tcXHcUtzfP5Xjbz31Sk/sf+dL52vrvnsq3deCSro
J39po3f+qqbnuU2RUekunfXiq78+yX0mESvQeLVJCV/5xFn6VtMpvS8r6rzonRrv6BadN4aaxXWc
OTXFGY59hbDw3M5Wupkb95wGtRZmc089BFPLdRE42an1GuddTLUKM7Oa3w1h9Fdj6Wnb1JCfXawY
xjmmvPKltNY0jdhHe+L0w9Fd3CD0mJcILu05ZquyMSMkV6V5r0TdolVbDtnb2MeKaUhnWzzvo2Op
pe4qznQ9zFtBNZtMpzBCX+BR2RTkOex0pxMiDrR+Wjm5fTFbbLSRBT48EzCgDVL+2jXysKjtb0lh
CjT5NDiqeHYr2IHLpj9GQnnXEQs/vNzJLsexEuzjhb23XAK3XRbc6YRq9FXLXkZbSlHzwzxHvmCT
YKtLm+n7bQPa+6no9OJKJOU3DqBxuanpKkPE6BeNpopomKqSb21Z8tTX2vLDk+6yZtFcuh2qVG47
Q+9e2L64G5PJw7mPgjlkD3S20sw5WdkcC6DahXXU7QA4gZq504ZqfHThYF20jVVdzgVUj7BVfXHK
q9ZzcKxYyTuGEB0YX5bS5mgkPAp0uuC+7C01+4Ai8D/gC7FwyNgxzswa/KceL/fLbJUwchKGsMjz
lk2JYuUFVTjoY3VfLeN8ZxnsR8uIX7AwbuAtHNJl/N8sRgCKRPPrdDEHGItNwP1yDDjUBDFUysYa
mbPmEorZlJD4xV1QLUYDRLvFdEDryJcHgd3zYkmY/jIoWItZAZVIfk8WA4O3WBm6xdQw4W7IF5uD
WAwPqOqXeTfQsRdjhnBLXd7A7WzO4CJRshfTxLzYJ5zFSNEtlopsMVfwxh44+EXwzZN6q2VYMIov
N8aXlPE/qs8fVB9z6TL7d6oPAFHUmS79obnir3/0L9kHPE/goPospRV/A4UF9BR52K5d/2+JY1v/
B4UZMPlIWnLRkH78L/XHJYy8SET8gE7wghLy//u/fwiRiZ/+/9/ZhMTxfpR/dObByFCM/nx0C4ue
wB/ln465e0twJjnObOBbFp3YlUijuCjUqnFt+aLHpXetOU59TvGhXc9jQIjVL3UjZP3NNhx7dfqE
8lltOnPKT4kPkwrGIdVFAfxg3GPWkZpTY8UQAZCK4090r9XMk5JVlI/eViVOciGLsb7UY87Qq9os
LikrzG9Iy/o77BjJLvKA0dh5Yfc4drVojRXP3c1p0h1y8r5XA/cNARLB4dIaMCWuSrpvLqg4dp/S
wazxaVBxCYOPKk4rGTgtama/l1UN/KC1aUhMtXECI/Ge5zMBgrzwr+bciqxVN/n9hh8A6yNdugqi
yT2N0YQ/ziBip4cMwgmJQRTZ552pfRvrrmVInlIkC/iDMUTZfcaTGbVhUjbGDXLTQD+w1Z3ZKY5H
0M/MDVWeqTK0MhOKN1uxzAHZ3QBMoB5Vxe41/k5sas2sfatcTCGwzmrzWgOXc1Bp+yyhgZyz0XR3
eeLLh4Tw7x1uH9xThTZ373bkxc+dlucBEBWb2RGNllgVqmAGR1Id6H4GfWDqaXdInCD3QtM0urdW
TSNFC/b4RNjd5JOuivci7ft9MKf9FjxI+m3Wh+Iy1buTNsfOMe/65thF83zRRIUMsTwK5qk+TlB2
q4z6dDWYIHvNOH9mvAlvjU9p4NWwK8LmsYoLZXgRBeSlyx86Bfg9jWi4NKDu7pHOkx09mcV9XdnJ
U96nixm6atghqYn1u3SxPqy1yGGFT0wr5/jCBXhoO3u4wog5s8updXxeypDRNlnGD0WMjSgcOQGv
C04yS/f1NH5PM3PowobKJQ7nhZh3TZZUcGiAfdut8i4RYLC4zooDLHyLq4ZW8ktTswwVsgdiKWZq
5GEWrJv4kY2IieUKree9xcfXrPLGcXde0fFTjV7u52aOPYZoANmwNxjXc+kEt3Gk2PX62gaDlgwT
xUG+c67TIpDfKnxqJKtEuzR0aNjoxaB2Nmh5nPK9K7YZ+KuHoM6iZ610Y8xjrdlmm6DyjI921MWw
SvRxOMuZ/oaNVLnx0gd4NsMYwPqtMVTtKyotXVTNaLzlndVRw6R6dRajV/h728pHser8oN6nJqTm
oLQmhEl2lIgMkWE9WlJPIAon9vsArroCHsNFG3rdXOyJq/jUf+neVe7QwHSYgjy4x6XHLkzBBac3
NeE8vaazo6YPoSrfyHkFD11KBa4+LhVpnUXbt6s+naZTSHlw3qtNRHfUM349YYRFl/Ucr4qqe+k9
u8OaBvvpgIzdr0tN8vDsHSe4TMypXzd9dwtJiBqSNuV+7nSOTApFZOMXzRyWJha5WQ5iPXHiWNsQ
nTfz2GOnwp53dBh2hrOVAPbrfDvb1cPAstZhWQ+1oNHxatjpGcHQYbug59Mazl9kUzzZ6S9mnlCL
YbOiSlNv0FWqZTTk9U1xiJXVEolFcF0FtdWfOz8FUBh5ZfZEOXWrcEj01siKFg2HKJ4qP8Rh3LxK
D+/V3sZZsqellzCAoyuBx6fTvtWOx8AKQUXeqFZpLC4zhb81BHjsxTYTcc1P2ld3VONnWyTji7Ir
48rCrlpu+lFACbQcBVdpGVSfEhVE+do3YegD0kEnp9DdDA29uYtzWEF+HowXHYOrsCzyFoAUx8JG
9QQ8quI24Li0ltQnHEA8xRtCIC2WkPI+rpxhB1SLxmjoFxzvu7RDM84VDp9euptWn+aP2ZITpEPD
bde1NZQbvU7gbhe6n52ArxZyuLA5QKCA2YgM6dPMCKHao4FVuf7sq9zlxICX2+j752HgYHGKpggJ
Ksjck5FRuzEbRcd2qtDPxEXiG5bFaef5+XyQ8fjoAEQ6t1A+zoMh/h97Z7IcuZFm6yeCDHDMZtfu
IhDzRDI4JXMDI5mZmAeHY376+yErq0tSX5O6Fr2rlSSTmGIEAMc/nPOdUKz0BD3MgObxi6k1Xoc2
uByO8RRlLx5R5BxSA4+VRyDpPbkBxT0UUHBjUWEHbZJZVz+CjVUBdGKZi9VjZfDKgxU7MQoWfreV
nguO3qQIvKa+zq/rZNrWUEzwVirXah51X1grg5naWRr8+vPYCuiSZTij+WnDR8trnEOKHu0p6jSP
TLg+jL+bMw5LFEhdsdTm1XkiduXqV3X9yATFPUR88M+aUe1hmBqbjoO5wBjK+WtmpbBBkenN+8hg
jZBak1iNIBc2sg27TdbanEddYswn5LLusjVhWDOk98RkNitbCvMuBCBncchm4W2YiQBEx3dBAoHA
tJytJYu6q+4jMDu75ft8aqrROPvpjHEPDzlYvka7I1ClN+kZBvuBHVL8LaQfWuIUGNE3cqz5/+jt
dJxmd3pgLz/s/Mn3Dz1ZOy9NSP5Db5BRxPOE05EUXDLfatcvuESMoVbzNOGETFH5BB0y0wdcAyx5
VGr6AZRDAzFIou9TEAR3XVaEF0LwxoPixYgCVgxXcrk+dSTEn4YyRbWylS2/JF0ef9WHMDuoSqt3
pYl3ZpWgP4NP0cS8pLGz2wsM3t0mfZrdh341fK0B0qG8Mpw3GEMeMR8lT168HJqDn4tlJTDY86Zp
hKgey8n/wtp8SVyJiRA7SSXx/DBfE7Q4xeC/JVqYsVr3lbzHcpGoPdxHok5mx8nsAKyo1M/CYQy+
q32j1BEnt4w9A178fPPETE6PjYzWI8DvaWvGjrsl4mgZJZVOGKTRsh4SVXpCda6Kfddq8Re7Nu3k
XTg84sEkMt3eNMPcRCQnOaOcnYthjKBPdjAdEr07csuKJju6PepA9S7D+Y3ad3zNMq38TPtRvPjo
Hp8MGdVH6IxPsnSnTWHK4uBKII9uRyA3aqubk89vHIA/rCR+T1vnzaVJ/IA/TQUBEy1aKbt7w/Od
7h3Xy+8l/rHBKrQzF4dcp4YQwTJr5Q9ztnvmUrUEGU1UuZeski4hFbqa2gfTHuDtMdaP5apu/Ch6
8pyu2ZCjND/EM/UO4UlM7LV/GGn+00L9bQtl/V0LVaLi/zMYFQgLvc+/eigA/aCZ7IXFBLcEw9Ov
1bnv/iZwoqONcXQTHY3DT/0LjGqyZmdiAZXHx8dPi/NrlW6ZvwFiNm0fKvRisKcF+1Pz9FfNFCKn
P5mkdDoUaDWMg8QCixI/Ddu/W6abRBsXLaKeU6mjwJVdAGhcW4/MVPcJnPl6Q8fCtHMyexSUI0Wk
CVmwNb+P2PoVIX1AzmreXhcozeysoFSm8yvKD8t6MZB8ZWsUrx+RJ6LnYmT+m0SO/doDN7pIPWrv
l9Ys3CZVyvNRxZp7iZicsZVwRr/eaWTb7JmZlqTtjPO+GDlsm9b80AYrnE46qidvBfOnPfepb5XP
ZhZ27lnNkoCVLncGaioL+dC3dJ4Q/grF/GrRES05MfOkqFYYbq/NRjdx/ZvdG7qXASUBT/Pi5krQ
A0sG4mTKcG0fQVzCUTRZDGWbmrC4ZyDV6L3joZyDJkl752A5OBzdppKPDjvxg3LbeCfG9Fsu/WmT
cDwHSpcJu3bWRzsyP5+mzESvR2mZ7vlPzAv1YFis29FM9m1p0hMy+Dc3raG9j5k1rjw9LYZFIKAt
56K5kTTo7IkQHq9nRtI2lZumboae2xd4nXhsOLOMQ+f7sjq1s0+6XeG5j7Vrh09NCxH+gFPB1FgK
1XZ+4nVIwe42YfqlHxrU06Zwg8xZ0KYId1eyY//n+FVOhITLd9kVA30YORKMS6dpOLUdI/RAi+p4
A+VwvskyshKd9Ba2xpkBkq5tJsSo7bCf0mEumU2S64pUTbIag8wH1roQX+rZxCoxK21+8nOyYVZt
xPSZ6lH38peEkqZ8jjwcBTqA7EVltgEl4BOKuESG6OoQR3ZZrIo0Z/3xHilOe65czvDTztlLKott
Ym1dQR0MzJSxABH9YxySfr55cehs/Nhil5ZVQ7pse2FmV7IIYrJPcAnhP1nls0Z2FOudYYPHvA9o
tNHAae5TNtrrwhaHqGsu9uSxwsTQ4ibV1ZKzXFCg4C8wGbgZtjsnU8+0RA8jVsVVw/9mG1EoMWWY
3gx9mLeum4TbsJ8ewZ4qmkLw2rMj07MsNP1Q2xhN8BuKo6/BzMyUAbVbwz5IiltyRCNWbXFkJyct
n+aDLnk0hZOLZ38SX8vWswJpRC6mrFYLrDbtt1Xptu3RNk0Ilcnw0eAyOdLMRCfpuB2FfIHko552
ZHawQCIg2ELsyAtRrpMlajOSGiMVPBYxATfxd5bTX9wRIYkfVjXZVTrbfqsBr6pbIEhZBkRnFLyg
J5Op3iFJfUQUy2CVLQithh1SHqfGPb99eiLpTWtW4djWBxgY3XcmC9Pai02+HB62PbNgKLA1E+po
bveVlIdysFF25LfMS86zEe78pmMoIeanxOH9riv/iDnxpvzkUFJVrj192kQp334E7NTrrWcl5c6b
iLMU2rjy7W7cNnXebvpwhl0cWi+LRpy40UKtjQL4h4XmX5SDs07zuHtMtPLiScOgJXDQz7Y2h2CC
13LR0abFOK6YkBvMXYX1gAi93BTjEkHs9wP3Vq2Mkuvh7ISi9F5yefZek39SMYJhFrp/dDgujx1W
T0hDZnplv5HuyXmP1zwVxgMLuAeyUDeax4eaq/I60u29Mws3g6wLXaimqdJOdS2sWyKkc6xq9rhc
METwY+2/uTL+omuKdGgx/ojbwthHruoClWDjcAyPPCQNnnE3JeaGhG3/ge4O6fAMRCRLiTVzmocB
b/qWYwKjWaqhVUJa375yrnRrgRC/J0SpTa+MKfpAtjBvdC7Ulu1ad8UKHt/McfQpufXb3Gjt2kqL
NxVBEiN26W4aCwyVFE1jWqOSLdWNRDdOF9ZCYaen29TMTH69ynqPreSK1Ie3A7LJMTP8XZK2hLNm
zlagengkb+dCJnQT0Bykz66WPtuRz0hF69/V7H9xInEQHYTl2ujqbZHnbCDFsFUDImQn3RG6GPIt
Sosc50juBq/5LO3J3tjNrPZ6K57qEFHxigkBceDMBk4284trbJg3SKTnXMUv9Hd4+HLYwMxb2DUt
/iT/KyIOkpdw2mTLWVpr3r2nzJ1K0vE2cumYoveRDDhGva9ZGBlfcvLi140JETTS0E0It7+4U7/p
JRWrJ1r07FLQ3tLwy552KaB6j4Nsyj3wgd18iKt239bpsU/CbNfmehJEvgagute2vMzyYA59d+UN
Fv1HZXXWJxYt2FVtpXnXadath7hgXkS6przkSMMJE+2rTZ3agAFQpwbs0c5jInknDPmzYfUk2FSI
Xdm+M/z3N6JpH2FFXKFmFZ9AR/e+N31JGVhuej6PM2ZVFpCwlJz6ycR0VBhbWBKeIBLKnq+jbeUs
wkNZ45qLjZOd2BEZcVgPVBeZb2HVsWLQDWRaRLhjffGo12k3zPI+0nrgqlVDZnfLe61OkOZPlZ2u
GWCTMd/V3VmANwwSIeq9jy92FZrac6wNy+t5YNDlwOj27Ougu+JFY2Zzp0d1jz9iyi1sAdOcdrcy
BcDtAys/jr35bI16/aEhPIxIqy+7bGu7+EGh0BpDs7IsSDZ73rNi07f+J+OeeyN2k6Bl+XVTdnmP
pEcLZKY9FKSa3mVj8qoYbW07wuGOtCuvbMXypzHJjqRsthuDj7cWZS6/crxa+4F57ns6s0Md7LDB
e6jRxFfIXJzFoe55NfpmWs0gUf0bLQNCEp3oh4hIsxfy1wdY88r74XR2hPGbBbodm/l75bnToztg
/8g6783MYKoVXuG+uC7CRi109IBsoPSpjICyjUztdkhRCoQLY8VQanmIuGDpyhzNjNFBwoHs8+sh
uSnIkPhWN9nHpGvuzffL/hU4I4qoLr4y3bXXU88rm8GYURAC1mBYmWsW/LXe5Cc1z9Ue45RFjVBG
F9Zy2C0AU2q2u/DO/OrmFQhhOG7j7kGjc9rPrDtftdnfV+00PsFDsbYGE90k8OcsORNO/01m3ien
c75lA+izzg67Z2APJ6c0fVpROGM29ppNWDu8IHC6rFthMu6EN4kZuUrFtTRNXJjCliCSsaXkrZrO
hTX4+6EyMI7F8jOPCiPoxjwx7uu6Nx45IBWpoZ3Jyt9phzhnNgpRyCLXiZeX0so3iWjjFDmTvSVP
OnnRB4Z3AWJXb1xpQOkeC/aTH2VuOx/whWEkzy1E+ZCOUDNyCoaO71wssrGZ9QkFcH90uxlOPZRo
FPpwhBecKzNp3M/HGOxeQeUBuyjBtYMO3iiG+NR0LDmyoo8efY1C1LhQaAVF2b80/nxwxPCtCh1n
B1bwAwCtRNhRI30NI+cQlhWhjiMsPV6UO64c8ZSL1iXBt51XrD5Hq/vaI3ZFbYSzsKxB2Ng5mK8m
lLwDs2pP4me9msIa1KNnoO9tGSvFTdofS30gxNO8pnFqPieW0+wIDfdOSVxUJyRKBVZz/3GaY0RP
srmhPbR2uvFBb03RlIZ4FIrwGecniwYpiOazTEaFWNCU3ay8PoVx4EzlhvDK/Vxy7+EyI8LIF0ZQ
aYT4JVa/9oiE5khJ7BXJOoy9ZL/y5iz+Ovjt2aHI3+oeX3Ph188j8acbIJo1Wknc7+wU0P54xZp2
BRNOq+EfjVwcIgjgD1Vl3fyhsHZOZH7mZfdc1ThGNWd+aNHSUTITozgOKMyamrmwxXbCrO3mouFz
3zazJl7ge6tVmxfFM6pKRPcCh9I4adYqNZjgo34L0tjWkH2lVXUmnfK5kPW4rRR1XYLt5FvWGGsD
q/fDnHCnj7mDDw3iljN64bNr5GcZd9a1wV4TdLL8QQGsVlmsNsQbY0PSGGDiXrobY4Wfn2Si58ZK
EygWXbSVVumziqLgEdKz8cOn+SWLOGCmAWmwz0z76njhh66aaO1no7OLh2x8YHmhbX1F6ga2CSof
o/bv9Dq9luPUXYXOIK+SA16OJlvFlj5dReofNcPTg9kB4OD2fY8ezR3OLA6/VfQcuaG9CW9+j2p2
GobqzrS6E18GDmXcU6GX9cjBNXKgfzCWRH/pIPRGX1bvZdbcy8Q8lWPMERmjMev6RN/WNS1uLxoT
nUq/E5VtrMw0PS0ITGoF/ahn3rPtxubKTOb30e0+wy76AIvB/VOZD117cfECM2dtcbmU0VdMzQh8
AJgz+8K/ZLpnMu+/wFNeN75f7XCesLaPwHSGISNcrdSNs2XVD+lAhaapFIkUfvJklaEmuGZhBQR/
1u5ZbfQeRqJx5rWA3IhUsJ7jQdfqeDt5njo03MFfp4YJ7CIpNsNhwtAucMci7Ya5GdvFWw5gvNok
EEWuvLaQCo2VmVPkVY27FnFTPgztspHUUGTpGMlJB4WjENSi0eOgytr6TcAtQZXU2zQ6tXweuiVX
oMclS2WdHXw3LncW8MhtPc3RadA7Z9sgpZ2aOcI57d/5Xpfel4lm/LAT1Z3mOHGOtek1e5FP2bGr
wmlrI6N/sko8o14j3unj00tWWjT5kX43zxGLIVVFZ3N0CW02hH0xdOIzJGCUnVmR8pD2dEystbRt
CzwGnAp6DXKIdn1pWutoJNy1kLiiEmT2a+YbGo4n/Q7pDnHDdcroN85DdGmtsyco7cMrOn/F0Prd
jXK+MQrbS0noAul508FueqbgQ381iorSQsWEJ2X+V+TQCcJA1ySrmjG6VtslpRDWP5zbFN0+01+e
nQi4EbdrMWwtgcevHUVQIeDeohHJD9SOB7co04AE+H7LcWUTt5BPXHq73OQZ4sq4vqOhYkWQataO
dpipizlCO8h8n2ra0rMLr+slhYmO4Top/1Qq4jjqLLVITHHtFRPmQOtpQbBuypM7KX3lRHmyV5ll
BE0DcD9rlX7C9tgeVWX+kDPxeCRhrpb+AsjAFcV7uBnnqLhPGy4jWRNE3GZiY+Q5RoFBMwhjT1ps
/J52QhF9n4iC4NKquESO+1J5MOuosQGMLHorRXxKaei7aGDmkbc2/QxpLtsuS/ijvE6skqT9Plf1
g1O1l6lGcdssW/bI3DBpoNcCahUUWsEAu435eDkjG1MFejxyKtt6uI+rvMEoV9sULqgeeVKDDsbr
Su9azkjyS9cUgR+9m34krn0A0XQ/ttVIZvzE1lnKE0f0CxCKEk/EuKHd4k42WLu1vcIVbCT6dTY6
scPDyyhl5sVrtSZOMeM2pdrBQ+o29+jbpcRxTLMzl6/S0hidDMPgkUhgPHF23gTCeD5R324yZ6D7
8oYgamgJW2xa8wzKkKnA2ggTNj+Q5DCilh/ohvyHNNK4kJ69kwMiYwek+LNnWPfujGhurA3Bakff
tsrGv9c0qRNQLGtrB4Ejai83fSL88LtnyKuaxSnznHfEH9s6f28N3L6t96PBbk6rm0zgu+c0UIW/
lmkZGCk5Z7Psf7DPRAhGulkstXgjLWyPqtaCTBB9nM8e85I59aN1WTIPiA24CJxaX9MqvW9iDuhA
dY0zBjUI5Lui68VRo66vV2OUixWmYbVGGd7wH/Emr3sk1T6BwJtSjSX54WxcB+mcaqSAbFEDJyWp
DDxF3m2Z5ERHXln2CvuDS0KyMcnurFVzs7OUyH3s7phRk1yG9wBn9XZVKaOxSeKIJXbVZYnQPml4
3tW28Mjr2aJaGJrANGLGbQ59wsTxIbqE5ZRvSIynfEc22smG/deknzvSZT6gL7lZew5ZizC1+N+Z
2WP9Wjxg6v8sy4BPigvOubj9v3/8RwbKv3YFi3XsD/+w+Wkje+i+N9Ptu+pyfvQfwp7lv/yf/stf
ZrS/mcYbJiqkvxI07d+H9+QPcqZfP/JrFG/YFlGFaFTQDP1z3v5rFI9s6Tfczhaje49+E/XSf43i
hWBKbzAchz4IHVB4mNF+jeINb8lSRDsuTN01+Df/VkaZ/UdZEwlkIMIsLB/C0YGyWd6fXG06Ch0i
uiPxqFS9cDfmglCw3mBlEMw5ltjaApISJ3nzWbuZeIrjTLuhlp52JSqGOsgTzw6IaIJ6o4f5sNYo
olpa/Y099vWb0nX+HPR1YMS0vko4j8c6W1472I9jiC2dJcSGAZGPUERf0pKB5PzksFRiIg4pNee9
z4yIB1Trvpczch0qsMG601AX341lnuTot9vh3Y/q6d014ylBJM7XFsRRj46lyRpmeLkuj7yQ6o9O
xOk7A97pnpW6scaBPb3x8m8QdkQIe0zk5t/7JmJ4VufWIQLwz8TLecBSwZ6T7a14Xmxs2d9gNk02
Lr9Div68BAtQkKuq67A2l6yN3xsLi5m0eS2ELjQ3pn+wTaK7ajE26GMqAqxWppCcKLyj/PvKrcW5
HAQfjT6ksoMk0/sdXe+0cfEAH/y56y9zaMdXASLtm5Fk2mspbXWLJ5xWRNOnl85uAZN6izUJj5C3
i+IGnK8yqzvPa55bdrJ7ux7OzC/Fk4jFzo39b6l05MfvHpL/DwbQ/yMHkA9t6e5yAxNaoFvWf4OZ
1vAOo1Cvy0fG8OGbsVz9qKqML4awxnvN1ZtDl5rNoUgHtGUoX4A8au28VSx6LmM36h91ZvA1+PYw
3kWllR2HyiRLaeLvJADz76KujFOkieEuJh/+bEZyvLe98AV3mSB3Au9XVg594GS5vk/I+NzFWqPt
Mhgg64mo3c2sF9zTZqv3J302v5VOdx4aYezbLrT36GIWWzSNZDJO2Wa0B7HRsU3hNH/Laz89MnwZ
PpEAmLRe5vBZI0A9uFPesFhC1hHGKOzrvtu2xE3deCizq9sjaMgVQOzM/MbqPQW5EjaOWmcpmmIP
jXGQYKPo1kmi6Agxxe/0ucF4lWA3c0ugH2PJVVqRK5xeaNYBKXi5eJ0YUX33cnTRzMoQSrCY8OUe
Q76xLWOl9oABklPetvolBMF2j9Sqv9hIr8nMMru82Mh4TvcU7UBJZysSNy1pxzvVGnyhYnHx8R7d
D/bybGrZ/FAAmnm1YkWLDuyApqHxAx3r3/Wv750/nVkEh3iswomYYevncy39Zbn4u+WhgBUaRuQP
38h5omf1u3KnoQt5QZNHTe12fsBalHsHPdonwC9QfOSPTgH85fhbWlfjtSa56ChbXb660mJKEOf6
Tnr1lxEC3Vp2TkHDyp+S9Y0NU6438eZz7c9VCIVDb+FhKTsaN9htxG3UMTys3ImPOvGWvTBKTAKO
q2nbs2ZdDtQqw3RUt8bGbhmSsfpn2p2O/Xhtsmp++Hnb1qQuBkniTJdG2sYZ+WL4o8o9/YunFerV
Z8zzSqi5vOKKbGgR0L/Fa6wjyUepZztZNdRZ3cg4C4x1B75vmjN3k3mxd+fpEu/fX3/9P2G7v0Mg
8/VTagFA9RxHLNbq5dH+3dc/SENp0dwARmpqlrYtmNTV1EjtMZ19PgG6BmxDUmlP6ZT08cpm9F9f
WELE487TKVxXJs8gIkHKnCOlVv2e9Q7oRR+Nd8S2oAnf8OHxYRYT60Emnbb99z+AtbxeDQfJsAtG
7Y8foGQH2xgQbm+5M7ebMTXGq6wjpgdOSBdBUta8DeXAeSEcjpiSUcbG8cr6XQ91+2QMTggiqqHb
FlP1TqtnnJ0BFEssQBZtZe6FT7krgSHEZUSX89e/+8/38Z++fMu1XFbqAjU0y9g//u5YYpNmtgb7
VnVInVaDUuEP7ubQ2zcw3l6MOZkv6ajGuxxlya6Fz8LSFM3KwauT/gi1kpw+TJaH3F42Dq7Unlqn
AGszWC2SfdmVd7OnkrMr+PxDgegGl/ugfvS8JrhECA9VOHQHcjo9QIs0tvcdQL9y5/YunXjK/noU
ODjbrgtfBRy+veYBQ2LDI5Alus42V2ZEFR+Pb4ic5h0daoiZIKYFQjrmBa0Q43cjUpxXghXAQmIX
xmY2a39rVtmHwWpXxWYpV2ZW14fcwsKH9LOB6sFb4+ejF/pa9K0JtbjfOGyw7zsMgcd5bMQNPwje
3yJlmIoPLv6m12repnocvnHn9d+tvFhOkOWrYT1+JDtqvlj6ooa1Ck6+eqHET6LInvRaMC+wpJN8
QYr4aVaAYtCFj4dsEIr+lOEK0zZxhnii1jYO02tqYED5mxuBIpEr/Yc7wTctagYI1fbPcvBPZQNn
ddGprJc3bEYt+jEQTePq59mcDyMeLyixgRsvlmuob9GWUqx+R7fA0A2SWLZBe3eINemuyVjMIUXh
OQRcqCdZ0IPsKeC2ldtWolZY8STpH9Og588c/+2HwL30vUsYYqx9xy5cqIasgHcl5dilL1t7U7j6
xH1glSbMQTMP821uIAGHX0ROqocVZD3NtXuA1feMgdhgghYDug009F2+dLQHrF0TrMRO775BJ+SI
zNAho3Go9qMxE0LAU8v8I1lKzuW6gnhpXxW4FCaOuMRHkcwb35xejbou19DRzBW/T4zQLeWB8COL
mzUVrOYdAug+oY0X66bvs2MFH2Q/M8nQ8FDNcjfjg6suYmQRGdRdFr/wHkheFBPFfEW4HSGQVYIS
VeGZZgafSSfaIyVZcCQmpwHAmzr+piGdu2n9sBQ4SP2OujfyqlIFqzVEvtEKmX27wVBe6Hxc4lRW
ebWggVgG8vdh2/EYTDHI5MBzlGWhxTbKpyhq1SGE4shKwkjNj9gMiYuIDKfOThqBXZQ//vQAU6rS
NjPmso8iR3EdtLIAbcrJrgdaORvnCFUXUsEqw8884Oxnyo9i0Wb//cWoZrIyJr2bH9KSyPOVgRLm
1lBb7lsNVMOKhNL5h3Ay7wAyTtswgmXC4uFUjVZgpIaN1ffIBpWTsG1rsOoMjcZdmEiqTDroZt36
ZF2s7DokQ9Kc8x+I/m54gfIksClbyeaFYoYXMiuurlvE96Jwh4CXAbYs5U/zw88T9T86s7/rbC2o
xr97+fw3QMuh/Ja8l++/d+oY//iZf6rMrN9cTp6fQH78t4st5598Fu83RAYE6KBBW7Rmi43nnyIz
4zfXRuer05Cg6WJX+F+dreni8KEF4sf8ZW6I/uyfjf2vjuKvRGaW9ccWg5bCMA1+C5AtpnA8If7k
2OmEipM5HrUF/zau4VTm73ZK5QhtTCctOcZuDV5WTdSHHQ8pacLUeA6Aq8vshMx0DYMAW4ha/Te3
M4q7GR4BA9QUulzkZ2xk+aliPVZhi8NyLr8WNkU+8Bhxh2OXFLa0R5yPmpr6M0sLTILKzx0oEd6j
C8ro1oxdf6f370XV0NSqOHtpMXy/VRlL8mDuc96OmV6P7ypvi5GJsMaZqpkR4JPRL82R1oSkp03t
yOyDlYjJYdIUjI4nWJfYEacEe7xknxTmfndZQC7mFkzSbK3tRnjEKLFsNQP6zRT2tEfArPQXNijh
ePHZTN3e2yDeT9Cel7mDuIMt2WfNgOCtouK+YiRC7Gbm6hT5avgEuVu+UT5AhOo9ErKSIZMPU51G
7zSQDEhTJMHU0xAuijpwOqrDMfEGVFFjdW+bUwWgxRvZ5k/F4CIfSLKrZxbjA/rgmUl9u55UdeCI
AI5IElzQlwiqGXbtBpG494ZUPnnAZvE5Kpa45lh4945t1AdYc+2jOfEKxpGmNtT+5j6ca4OoUS0r
j3aLvySd5u7EaBQd/sxi8djPbO5WegQdkoht6Z49vRBl0GhT/mIWdfdI0hkam85AbQXl3PiSEHHy
pdXq8VAPNvO/0tfOw8zUmDbMIedkYuc5hvN5jozuNSe0l1Rov2jOQ9jIU+xBZvbZbgJjn1otW6vc
iu96q8w3Nfms6bocfCbIhoH2ItfGxiA9uctwHi02VmiC9i5KCqgLAiru15TXUr7gwCReGmlG94Sf
lwZJu1Nyi+vMfBVRkTz4s83/jba8eTQYbm87GVsnQ6S9DgqmivcsXiNyhfF3i7aX+wFH0C2KC5D1
UBDftDJqjujC/e9DM7jN1tGLCP29OXjJBs6Qf8NDMA80W1Gl4T8xnXu0MmWGTRtO0cpXc/Zp1URn
rzryZDeRPhdrn2lEIAtea1zHDBKBiu/dMVUXZUzx0aWW8jdGNcgz6cMWw6UpKtbcriQImZLFCDg0
LPCMl89GFVkX2Vsd4c9VUV/T0gUiTnI7T/mXsTRSi3l75PuL1WgkQhHOBJs1/lKVRtS2q9Hvp9S5
qcof9fxc6vqI3E0A80EBOhDWFPbAJW/oUMzpiBEP9eTg3BskdLMfdeeAjXwEg7DxH0eqx36jxi5/
C0N/In4xxMDj4rNSaG8EYv8l87nrbPzCU2K06DEmnG+Eo19RcI3n1obXYYGDXKlKLepAuPZ+2Gcb
mNPcijwvt1CNgGYSAB7PYziYxdnpWj29dxNQG/7aqudOf7RmRauQM1AubaREUtsPXfNiYWp50DJv
QeI35nDAyXTso9K54H9odkVLhHg+5gjiu2J6kJUnGMLkclV5dnTwJpU/IAtobvmQjoGVpfCnTD/f
uMwM10S/rkBeJitDxtcCd15XtEuvnCCTPVKh8SeZmtx1big3fiLeHGL5VnaKBScVqw5s8Yq5mOKP
0YZglMp6iREMEIDQVIHB17J1fU/dJbr15nd1tAZF5W9ASmoXJCjhHsncSPetv5YGyUphxMg7m741
qkeDyncYtvopTUQ7BYaf6Vtdxc/jEqoETe4FyYl7KLz6E3oD0SqJuOm08vjGiWE0mztnSNP7VpZf
sP6PKzGdXMhD20KvHvvERPg5uoRn61OxgpL7Ux7Tg9qDi0tyOTb0ySlzpL1KoiiLnYtMDHVsTHVC
G4CmiNi3HcoOa22oKZMwDF0dV3IWH5vItRI+Xj2/xaNSF7x3pM1jqRfcRieHq40FtMF8o3XlDS9q
tdPsUlvafu6mqZqveJRQkamKUZOX2PWDnCb/Zs5NFq+jpM0fMm0c7hy/+eZWsX7Mkog07sKXG00N
XsF+ayQSqi8lcEOP2++JYVy0tg2bsEOCIjYzXHkI4tF0hTlPOENvNM9zFnVoYiwFSSN5sBtN8khk
cUBlra5Fw0KvKfLisc/D8MGGAb+yYHtiBdSRbHGZ/FDH9iHM+D0fw/cYzfKDqN3hXoz+eEoaZd4c
+OmPUAeLoDWdo2IBiSeeWyfV9FdbsWgm4AKHTzriznL4TUXmfg5jr24eNTjhPSMejmn2t4hM8h9o
iBd/7kZ1M1O91qJPaTplXTljtHPaJq5YSeLDb6C08rWExXgyXRb9dijqnT+q+NPKc54tv1IqcLPu
xk2Y4yHS83sorvbKKR13g5SOpZih37vYWJHwpMyjZtO8z7Eqr7VuYkc6GF/tvsHVZWjZY8GCcmW3
LuzWysIkNYiM/R9lASShXnfQxxMUMCUCfYW9cIrrBtVt7/hHWw0TZJ5kPDgtr8gxm52DlpOD8o8x
9X/q5L+tk4mD/Ms6uRr+VCT//IFfRbKv/2bYrkvl/IcK2Xd+c4jyYgJF1ORPq/u/KmTzt4UxCCkD
n8ZSIP+rQsbuDu5w6fZpTi13WU39OxWy+SekIYh+Mn9MRyyDhP/H3pltx41c2/aLUAMBIADEa/Yd
e4ol6gWDkkro+x5ff2dkla8lVh3p+DzbHtYoWyaRQAai2XutuYjrtt8Vk+a864bCi6FV1/l0NhCL
IgSw0sfJlulXtFe44PCYeWCyZBgypwbprW3nzWuSuC0Trdca9wi8gU5E1Tzc49gIXtKF1/tcx9P0
JeriJDyWtY1QNiiY/9egYMG5iEBtA3wcL7PsxocemB722TnPkIYlfvZ1GGZ5Geref4mAzzQga3ET
A28R1rwpSnqpVNSPEUElx0EO2Tah2N3zzilJqS633a8QxrI/ChMvH2hdnIPTAA65dh7TwOiXTT9U
wbfOXvI7BI03NGVZCGaK5pio7PrNoa78+xQiw8fJizzHtitALaEEk9dM3n3lAuTbTLPd8qaHEza4
hkRuRbnym5cbxkNZkOi58oY8vB0MixBfp8I2G7a+QM5d2s6FBlRK9CwTBsmvYx+9LTiAD5kbtFtw
VNGrmG04XLaf+/vWk8h7VO5mT7Mg+4Adw1GWJAIf4jEL9yCA/JOEV7o3y6myN0ueu6j0QuDipERl
3mqmcgBZV1g9vP6UXc6mcEr1dRbmVGljr4cxX5tFWQdQxgVpfeqDNNkmrQDwT5Mc2k89qbMuVLBQ
s5StEJf5tw77dRb+wcMu7eX1IaRscIDt3XIKCfxurWLqDWuHfLKnOhu7k/B8Y13inHgoVQYZzKiK
7A4ru2cCxF2SO4rekAdC6Q0fsx4Qlts7nX8GX+LBoFtm5OxB6Cm2nW7Qwdkek20GvfWuiLCix4iA
KU+54BKccQI8TXW5O3VJbkcrN5rCe7+rvpGfMfdIp5caESkovG+AmPF5wKvMQBo4S/elaNh2HCih
Zi9gyJMj9f56Syk7IYqicIe3SigOFWMzbMqqkDvkiZhyE7u2d6JUHLwm4hjvlq4Nk5fahH4wPIAa
jmEJiYWCzN4TQ/w4zl50n1tqFtlXvl1qaNAOmphnS50sMtoLFeW5jG9N18uD27Ct1SYX6BqF0w2v
oxyp387CwovCNYIW5UC2PDntBHKhsAV2WiGG4hAUCI0NgAqrgjd0PSjLO80dDo42JxHHoJ+GxoIy
bZiOK68QaISVU25bs8qRy4tgh/NpXhleR5eCbgKyATvfZKnA0arETWniH5lQDkKlOWSjKS9LhcB3
NhsTb0sxHzA58tx7wOb5anAQwRRIpEADFLUJFqOcXcJ8enttN4HaxcnSnay8ybdxwgbMntR46TE9
bMY6p6Mh+x7tQ77UZxdT58lK+vxxFoVTrOLSlXs3KbpHQ7UPS8SLmZbJN/g3H2gRr9zMT7/6Tels
4M/DUAA6/Gz0VnZLSRQhWYHAP56keCIsgFnLz9mfqZa8bBORBoAwKwIzh6losBCQDn16bzvFC6aS
bB0S87AySvuQdOGj6xYR1EGRrJH4FOskNlGccf6kBr+4OaYAVz/tcnymhRVtzGFWR49cWlKw3WHv
W4n16JL6sGF6SrccGuTRk05OOgkOqlXotP0NnAlzW0/JdJlzufxu42uj1oyUPErZd0xEoaCv7bxn
aiz9uRpdTAQqbJlT2KYwV8YyML6YMKcpcqThcmeSXbIC4Zbco/bJ/kAQ6R9Kus6H3lAwkIShJk6U
4bQLrIVY6sLM14SSEPsXp/Ut6he4mU3un1MUb+gFgLmGQIymgKACuokdPicNQLR5KA+AvSmZLLZO
OQsznrZlJ7yobMLUl5iILp65PcRwRaduggtiFJcYTtRd0vrj18GkzzIU6cJBxDK3pk/5NnG8fte0
fv6R04h/H3X0+dchX//HxJc7S/bGrUyn4k4MxGXPWWg+EyGdfWtnp3v1ROg8efVUPODrCLezqM1d
VsG8GJbOPyamg1o/o7KxhRycMelGMd4axy5PftTab3bLkLbterxMVo3hRlQtACIp7tpWklLVUc9o
83F+CkXu+vSmRUwABqpck8PapZVZcDAjmaxxy6SbkmTMXZCFd4hukkNMSR4BAmocUGi+B2XXDnXy
LaUSoBHLycyQTOaUjG5jKws+RMUyRvT8ZPuJ7R9U/MUY4os1pO0BgF0NmUpMn/OuTwEwVMuzPdjW
ugoSXB4ZQJIQUVz7oaabf1miYLxAuAA9lrlmwniro0fp9sjDw8GCi5tUUIJrjkmQ16Lfq7pqIQ+6
qDLakqIZE1N9YEWf3iLyBp7tyEGXQWt92o6jnVKfdRYotD32rqZ76K5kAVRiGjNg1q7e3M4cYUAQ
zFceQUk6Uvw7HVKN6uxKt2clSjXCYLnSDAoNNugFiAMcoNAOKg0+8DUCIdAwBDhwTMHRlZHQaFxC
GM39foSgME60PrD8k82m8Qp8ldkG1Hn2YOtKkoTC0IdGtak1mOG/deSrzuoX+2Nb+ro19T+Dvn9/
o85KREtZfF9K/uvH/qWSEu5veIul60ofmzGB7/+/lozg4zfPdpEVopf99yYZShRDin0rP4R+RGun
/uVVlr9Jh0YFxmIL8ZRunP0Hm2Qu8V2XDT0UwCkSpbBQI9W12Mb/2G+FZFj3Rtu7iBvgvq2LeOof
sPx3Lvu3uv303YP5B1XMOzGWvphSnAcoghNV+bcQ9VBODtz+Dv8T2qpX9mvW88ys8pLGHXIgutnV
a2h6BKAMSXP4P1wa2gIqMNdzeag/3mdspAJhqXAermERhWoMBQln9Katx0v+bPsT0s7WbHQwRKC7
oj+/vP71/25m6sfsWSD76RpQsWfH8u7yFvWzQiWZ/ZDlRhqzYAwdIm+E5tWJvCUuR2HX/0X+rsUY
+ftFGSqOlgIIsm9/vOeiKhDKV8qiJFFYz4VNTJGVuws5LZZSL1UnoS7HOsWgF33T7iMcx1/dCox0
ZnCmWteoiPeVFxLM2BqaZ7csi/NGJwL3VyAHU5w5a6AzixdNwWyxF0WbKcO98+fM86ek8R9GzY99
jj+fHRBLiYhPoopx3oUj+yOlwcmLrAfBev6S9mjXpgxM5M5vJ/F8DUqZ0l8m4f54dvzrqoDa4Ebo
Bo96943BDKUrKBvxAGJWPCNPifeUSqJvZjJR/RfL9CidStxKQHuQ36M+3v98xPz9xfRo79iIBuiB
AyV49+UN+LjSOp3Eg2u402OsX5hZEZ8VDrX4heBI/MNAsYXizfJNLoiF6ceBEswemyKzFw8O4R+P
WBrAUQ+xAHEd2Hb7Fau880aRRr+dOu+D0hUvi5F4032SQlv7z2/cNh1mS6GPgO9HreUYpaqRomDs
qHlJHC/IyovVAUBkj5eq/8NLoqsXvJf82+NE+eO9iyoxY8MerAckb+StzBF5NU4I2L33zPKcN2Sj
2ZgezkBKGOWoScVtDnEtBGAlyLTTnp2z4Q7TY1hLziupafmXLtV1/U7vLaIBXH+BGp2sEB9s/klF
cNN2P39k4h+mFw8UIHESLBU4K969IkkWBr0/K/EA5R4EEef25nAdN1d8e9OQApX5I1PuzAPM/ZEo
qHihH93OyOWqOadXD7CozgDQUI5A7E54nt+Y0+PPP+c/fUz412gjUUc6CN1+fNYGsqiB1qN4IP6G
B3J9zFT6Kpz6gXius+ZXI1uvoD9Mga4pGdWsuaYAaSjeXzHvQisx07l9GCu7PMsul2+BmvQfdkKj
1ITNz+kY4WAQBwE46gHkG+6AWT3FWCCqlV3M3Ve7BLqfmMwApsFLENsOE6ceE9dH1LJquCvCidWl
HTwyBISt8zxj52hRPrnldF6ef/4YuYP3t8Wd8D3bjFyLOpluMn8vUVugb3k1542HkkUIee+8NJsE
L/Ydrv0ZkDmeoFFnJiTdxpJGBkN/wG6wU1EILCPjd5vrGdnamrMaRtG883bDEhrdIXJbGEMUU2Z7
BVAvWDamvdAtNKPR+EDwUUg4PTGxmJqoi8g1sPSo3ZiWyZsB9bffsgTgIkiTjOBVzjcPfdFFZ7/N
AeXlfnmLJxBXgF82JsJBKzM+YuVI70Q5Z1/MtCWpmX0AZ6oZ1wWfb4i+zvpcTcBIVGxQZnYoTJTM
bY1Dqe4hzlEunyLClCFLtADPvcgHs+Z5RvUCrzAZN3bgeaAQ6wjgbRIi4qDhVg+rXIYNMAWOeoi3
O8v/XBvU4HTnqksPBOx01MexxDZHq55j2uu4OrA2k9uIFyI4cUTEFDkONBE8OMfNgzEScrRKZFfI
dd0CfCOIK6yqew/YFr5BCJfBxk9G9RJGPctuyhjx5p5Xzi1nta3ziN08WwO19UDM8ulKKd9alJrx
uvCZbdgCMhEP2GUfQT3wYzNo62iDr8pAhBJQ6wESkdHMTanVszKLSPga89SbXnWyQxr6N4Qo1hdj
Qpy9C+cypwlcxZN/xHYd3WJb6r742Ptp+1uRuQd51myUTYmvsZxm1+DtR5pUvY6muXwEoBefrMGf
Nuibrc8z+Ny1RPiyR8sX7CwCdz/lqpUfSw0xr8k0/cpAmf4I+yAhNikKi43Z8/VwNO6KPclaYD5o
/0KoD3OTSlNQTNBnZsOYVz45XU5NY2CScVg9G9KP0/NAinFKQESRqfzZGxBdKQZANpfeJveQAmKx
nx3Px+DjSBWg4FkJa7TwWacOrjdqI7NBkibsOqGqj0joXJuPmyaYWmYSZf0dZT42PzTuH8s05UkX
iPrPJpwdm9neIJzDHz1sZNmIVjCHXvNhMlq+sTnoWBTmmVStwSO4lM4Jc0U8MyqJEkVlQW52ze8A
GlS9KgLCSe8WOkAiTgAhmmbjb0ZFOJXmxPPVIxl91dSQB47QtLyW2XXeAjniQ4xN9qsdpuV7zGvy
jda7ehkt0lXahWwWt3eZeEAXXhB9gWdpIk7PNW+ov84pGdKPrSUfjhNHeWZbF7z0QMo3KTLfM8R9
67k2pf4/lZm6UDdnfmY6CwJcxyoPafXoxFPQKtwTAFeBb1QniSwetIGdT6TgW2OxUuOaBc61apBG
3sKVZIrBm+FfqDiri9I8L0u6LOqxwYx6nSPZw/mXQLKIApxoDgQQtV81uadfU3YWz7qk1rPh4NPm
fY/+w64RPeJUZAPSy3i+r697kTTDWHRX5GlzCMNB3PYL3whFOmZjayQgRRB+aFnJ/NjHHDdsHZ0M
2JbluZvID5317nG2ePYin7kpXkmulEakt8YlgyHR/zQ0cwW9JGH3aaaDfPMzVlEaEO3XKmO1rVVY
vyZpzu6XcJT58bpRWNK6mE9Tkrlvls44SdqMr7bmw9CjT77SmPN4FjQu6CIY5i0RrNCpy8C8Reqa
lheGEd/dNei5KGsWHpyiB3KMpkczAdS0LstaQa9Oq1cYkqzmc2oZzTawFLv0dtFxZSXV52PdNnzy
gZ8hibQc5+lSGw1ZYtcNDjoPRbB6Qire9fBDfZ6HlqiE0qiEo792DOKAV15F4fpmBMZziXIJJQRV
arZn2eEDVhCZlpVvFBSvMYUFnzMj4uLF9RUSgUym3TA1ehvEytNtmvHBd8b2K5whvqMq8Nnc8V9V
KFiAC4emJNxHjipplMd7MQs2BiZxfi7f9C3xDN6R2ynP9mCAc5/7mYouCs98Q4WsOYwjK26nh6cs
SAgyw4SVKXWIWt0mA9tVB0tMf1ONoREdcupz7NIIgKCJHVFh3fr862IFkgFMVZln1qG/epmG2HtO
Ur/Otl1txnvbUowRWqfyLcpHnikFYe7/OgmkGbxzAiZ5KlhF1cWdcQLVijescvXl87Hz14l+67NO
VK+JQJlIIiBpJaxSBxJg+VZjqyWAkYWc5zCyBVUErb8Y2r4wwQJ+a/yO99XEnL5FCUpGEeQXdWma
lk9yHYkOgu/2PMZMAVKwR9+KhqwI9rR12N6rKbDGo1/qLwgKC1OTVQb1IW+EegFSPikgJYvRgkjq
2BTBVWAPZJFV8TSbiXzDlS2eLcPnDKASjiHO5Ivn0W54yGhaacczzyvCKmNVvbphxYteC3TW1ztk
JWKP3LrMQA2O//31wLuMBoB2dG7PyDSs55ip21yNHGmJSeV/LJFFQOvSu7TFH/merjvG67IJRoUR
VWWGfbT9iHtfZKUuheUTKd5baF6JGn68PrWmGgiRSUaRLRvaWbz0LneRxgStVn3H+1pEobpkKR4T
c5lt0On2gpgMuZUP6TFkOopTXi7LAcKIkA2JCu1Ai0AGlNfTYxQHrg0Y2qsPMwqxfCtVn8nHqQEG
sS5GJ13WBi7JNwd+AErlOFAvBRjT5yzrnWNal0a5Vcofs1NO6TpHaxpZ9ZMwrZEhQqJHDkqGqSxO
rnMfsTcGfEXBJM9WJNRHcoesY1otjInrA/hzLtIH9yGxmBf0xIreghXnOnbByLKsAYJqDhNSj88N
y9DDdXziHw32SL96vNq1k954vc8Q8c0e1KxMh1NEsoD/14DIx9z/VnkEMa7zZmgOBKUqouQr+Ra6
1FKuowIMDS9FSgTJrUvG5l7UYI4TqasNRALFJRT+AlZTJwtmIgwdxtqrLYoQjUziZRXrGzLGnNEX
41FZN87I381shIggFpa4FQ63wJATzzJyy3EjMmK+16hvWGE8y7Z3ZcWg6ZOS2d6OxZ30rAUs7cKg
Ng16hutuZNK+zoBO2qX5pgw8HjZZmXr5hlyO3tAbeW30AkQHNURqh6WpY1IowwaONBnI5D0Xvf60
Cb0K8CP1zHUp4E+POV0PCEgc1V7UNLPxkyH33c8EeqxGei8Q4pxmEquGvdDyNAjUDRivhiK6A5Ng
lseCafS2MbWEWpJeSzRvDKFhY4pgaZ472bMJCY1UgTEhSb6AWM39emq8d3rLe+r9Kb+zbPmFhiV+
YJW0B5nV5spDoX0e0zD5FtptufKsOqCpwZF6PYAhQFrI8kiWLSvSTFABbZKwU+xQZvcFODnPOa74
Qks5LtPewLu200k/wyqsS4Cn1LCPcVUlN7bTCgEEQ8LxJFrmQMeumNdZVRU3QUlzUk06rc21JiZD
NplASlqr87fT1HbmqdaT/wnxEIVIYCvsqZBLc4LJiuxolBZVGKpsPYiPYDSewsTi62nyij9rpbPF
bIldgwrgSBNmJFmt0ZN/PbDHyfWWDosxoWcIx9Fg1sa6r0feGX1QxiLHg7EVr6qK6gJvesPHC2DA
vuCmZn/gBCOfdLouJkHEvL3IuEz/KNljsrqoSm0TvYYLA1gwcGpG0PVgGJphUZ1I76DH3nTMaaUL
fP5MPa1BP1WqS4xa/zhWStyGk1Qvwujar9Yy+xvXJhKPMxjfq8YMg09LWNz6PGS2WtzYeh64Msk0
TJEqSXUALgvmdq6J/cRTxKReBcq/5I0f55ugonw1QrV+vSZ8l5Cp35qaV6jLGDw0a9KTUcqdG+qZ
GRoQKxBnu+hgySj+wxlcsz3LqueNww6Pgiet1cX4c4eBKZskGPuYp4XvoGAlje/IgW3qDi3nm5Xf
982+7Np+RzypBby67eSbiTH82fdFeeaOmZWo8/BIvMRg2QDHwUkid1lY3GF2nyMq1ljdPdrUSLZu
oVjo6eC6ZZZm/g3SGG1BVeTmLiSd29/S1rF2XDl6jpp++jBFpMxEzhx/qPoQ9SlvCLMzp51lx4LY
E+bt5kDPZ6cy7hvDLWmQLqpAGNzY08EKpfGlr2z5FXra8kfGrhLH2tSy3UadsGJfZZ1pmcE1YVO2
zyiufHT4uM2mD4IMflBdJPW2LqcaGuAU38Ze5W/CxI1/z6sufCIed5jWfZ7Nm7SV5n725Xyr7Ipu
mOGlX8p65jdJ4mdbdso4Eu5J0ubEmpGPLtZeZ6Ita9Tgvl7LCv9VQP2iwyMQIVGJ+p87POc/iq7/
ks7f93f++qG/+ju++I2gTToaSouWLKpQ/3IKqN8kRRoHKQJlOUSElMT+cgrY6jeqN9R2KbfgNBQ6
kPWvFo/tgqOlaKV07d6ldPUf6aCErgb9u/mAUQAnNx57yWkEX6llvSu70XyKGn8JwtMg6MCiXBTe
w0j28s4ei24fw8Y6DeZngIPovGuHJAyibBTJU0N3aLx82Nu1qPdoXYkt+u4x/kNlX1o/Vtn1R+Pm
qMyZlmvxgrz3MEwt8L/U8t2jRzJpeacQBtz5i4siGcu45Pzek3oIIdzZxk0AvBR1tVEN7TpHwBF8
9dlDPLRC+nWzrWYv935fKiO8naN6BA8fteI1j6LObbbZUC07xAEGO2uJf/MOkTKEiY3jdoZ/IAts
2cBtoVjFRoI920RL20ubD2QwhIdyMnBpc47N6kef1Pt5Q2cYcSwye3Xym15oO0KynRr1XPs9U89W
0bG4J766J5KBqPuxqfOByrHFxNGPSf05x4dG2JYNu2tw4L2scVIjDfJTprndEEDBOXVAplLA4TNu
rKS3nQfCj0j9Ccdd0QQvxJIa+yZemhM0HbHve7v9EptRc6dyOW3cpD2LsDxVpds+e3T07gW7kL3X
9t0Zh+9wmozB2MTegichQ9N+Wzv2fCnCaGfAJmCP24vy0XDUq2kn7cpggivB+mbRR2yYwCPNXo43
Bhr4h6UHno+7bW63YzxMl9Bbnsw+zO6auaejxWxKMProinDnp4bzGVIdMNMqalcTHdJl3dtm7D6a
flo9DnFhA0rz83s5LB7ucZv8+RtkFq39IQmpCU6Y4QEQ1VuENxZguWx8nk1zwrxqF8fJrSRzcF7s
KgDB6Vo0LjAUJFXadSkOkx1UW6gsUJk4NGyBChKTvnTjGvi4+8BTr8+cO5pdAknhFNJ4PSnh+ieW
nyzcBIWZfcTd3HIYQYhTjzQtgIEayL/aeLm1C2u62IPpfQ29yN05QVdv8YKAZrCGbp3NQ8MpraSb
ynN3dkuNc3FVpVX0ljLsOTQ107pjpEHfC8dH0xvGW0yxUC/Htt9mdGOQykecO42l4BgGN3QpOhtb
eA7H0FysVdjEEUMapHKwG5FMzOuldtyPkl+yNqbMWAU+QRZSkethhXBl82Se/4DnF9xQ43A2/sRW
xKkcisUdiqrXltJrsw4Qdx+twaUOWI42mSRL5xXzfiipoKw82ULutercs/B6QFujnqTmTRZm4bJC
eGw8y6lFvu8YWXdUUyPOqpKl3E48x+PgUTBY5SD1LlRjizMYMJ4ex3NaLoPW5g2g5mZLJqSdB84X
UlVGl4zesXlexqq4qIxTMo7zOr2ROJ2wzKpgbbHJ4e2i9OuswswJhj0HKTvD4UHEsccaKqEdle4x
7ZoPKhqXz96wTNtgbJ2jImd1hUAPzWMljPKWmXB8HSLEgyv4DbNJjQ9w3SaNG7JzwrEA6VW2jfep
CDzVb2TdADkqhfCHW9wzNCUF6hNgdb6XrMQAPu9CYZJaspqH4ViGbik3CGfQXiZI8e4kEsSGUlpo
3WGMGR/cZhCIXQr20gg22+wObEK1x94P8xFRS2mgExKQeis0WLcu08E5j1TGqQKI9gvl1Pox7kGK
Q5uz7Bvs3RR8yVNsOc3iJIm1p8QrLSPbiD52Nqb2nLiMUbVttBNlWGRzM1pRBCtqTD9w/Ciefe1d
Cec+3+TViIroam2RbZp+SUJ8kmgLOTtg2Wrce+rSFPMJjcYeM9U4ZSxbm2a8q4EmrBq32TnaV9Ms
dn2aczG+hn6Em0r7b8ixhdiAJYdahtGsQu3TMa+WnU67dyK0ADtvHJonaZeYewLhRg9CWtbv5ZDH
jx5gW3Fomza8d4C4EfE2d/BXAWm2n0osw9DKiVyU+0a7igLtL4pqVQOwFtNw0+HsouotRhlBYveR
oqcog4CvaLeSHFoux7GSjZ+Fv0AZ0birPbf9BG+WS4TKXC4Oc/MumeE9N6k1besRlxRzw3QExxp8
5IAs+INBxzzPS57iGYAEWGrXhI5AVlf7VaKdWOJqyvJmSxu0WrxamCLQ96AS6M8doILr14bZPDrn
ZmMgQ7S5yUF42zZyvyQ29oLRd6hz15P9guumOiaV590rOxJcNf/CxhobGbZU+24yqksSMPUvMruE
sx/gLIOs4gF2d6VBkKnIDYjOoF+ryklu2dCTuUXCBT+wTNYdnn9MUaM2uEltdbOs3oLUO1OObfgj
9k3jU6INco1lT2dH1pQQWxrKr1Tkhy+DNtWltvQ2TV7CjGNfQrUQ8x2jVFKjunrynKs/b9ZWvbYE
b7diOW3Otq/tftKm8rgGC+o5W/hxs7PBBqTs3dxQU9hMWINe3KTrim2tjYPO1UM4X/2EIXyPADK7
9hl2V8+hH3njG6U6bQi6uhJ7bVCMtVWRLRxfV/RmOMlwZ2BGfpxN9ymdArlPrl5H22mwRRWY9W8g
feOGRIABBxRWHs68qPw0a9tk12OgxFHI90UYNL5Kg0SwT7asc34ntkuLo9oW4S/uHk/bMv26FZeW
6Yy3SNs2w6uDk30Xbs7M7xCpkeGWviGweW0NQdIyrUYceImqTgkeNA/Rrw+k0sYNGQHrDwhtNUCu
P46R2d2WSTI/OK6IsXANJqTOVtBx4SRkUOtqH0M1slhLX95EskTHUfKKXWLLFXKDJQQjyIhUhCzj
3MGvpUOmA4StX0bEEJ99VVcDkTSGOmEGGfUGU1oEaFB8QZW4dM6qGZsFGpvrlbRGevdCM38BQBtn
8OUmY/Fq6LTJQMoNNawVndowWTcF7P8125PmdyvxZuNhsMG57nsWfaRK5TKuTMZAsIWf756QC7ES
EEpW1Ie05nlupjGIApZWh/1Xmdn+0zQJZ1PWHoh0h5oGrVuOYKuIQ9feL90suWmiOZ3WTO2k8RT+
9NJAgXrE/Od9qklE3ZfX4LUU4tAX+nHGyYctUewprSPYN3T3CobTwpJBv6Xfx3kl7gHIRPkJLIW6
C3uv+qYK04nXnOHAzvsJuXEFicCr1u7Jap5wKtrd2fVnC2H6f491/xvhnlCWb393HvmbAfxS9gBl
3lvA//ypf53r/N+wU6CGwqty9aOgwvnrZKec30x6iegLfFdc1Xv/PtnZv3GSsUykdfhfiIxA0fTX
yc7iFyqOmxSqLHBYtvqPxHv2u5OdELzguFuE1Gbzv4tX4rkZe4D/zZFUKHibSWKIRzOqF9Jq42pX
1onfwSEAb9EaXvAM66ohRLsITkYTB6eW9R/rC3yX0nSLPdnFg15TYE777Nef/QoMoBdVEq+e2am1
wH12JwpgSImGBU1RmL04sLvo+QBdYawHaOidaNqQCj9smho1vghNYpq6nFAp5iH3qS/6X8GSfpSU
SJ6A5scB2LLQQ1DV1H//HawnYbPGQRVYClvN6R6jidqzZ0HZ0HX6vvjc3w2Rfzqy/niWvl4PNQkq
FjxKHsKsH69nGfhLwjStjqPR2JqX+FlL5zW86i/B7f9S9na9M0qkwoOYRi6NZb+7swVZ4sLqnuFR
4uxnMX2zk5TG3geI8TRYmbOfoyT4hULnR73MnxdFtUG9ACUU6DL9998/TtPCV8vu89i7zIcrQ9sY
W7xVctMjhptX//HDRPrPYUoTAhHavXuYIY2PuCBd5EhSh0xviiZfdpNLk+auz9Tzz691jdz5rgqi
vznl8bZi/Ed++jelK42PLMpTMz7W0ZTh04g4y2/qOteoW4GHaI6mu57j/GWkOndYMjL6tnFLBMXP
P8ffn7AGfHlotagIQTp697VmguJo3rNjrOHAstC2c7txwyB4Vm6FTfjnF/tROqm/TmnyH8qriPoc
533lp+GgbCOtTY6VWJaH0m9aqKa8wRWe+eg4tzGeC68g5f4X1/2nm/RcgbDYdSmJme/0STQZRjKJ
qoQkkXpgU863Odo9EoYi7pP/7FoOAgIsObqOxtcrgO39OGRRdoxiiMgiiTnPY+FFUrSqzGY+h/No
f/j583w3316vJYGDoWHzTNqQ7768JO84o7B3Oy7zMopr0+iUxfYgNj+/zvuymL4nbK6+0uBEhqv1
4z31btY2VKRjQDhySNjNcJ5YOXOBhWKw5VMU0yBbTeABUGBQQArQcIXRzc8/w7uxo+8V4xcTnXAx
cCLi+vEzcDhL41p2fAYg/xyQScTQJOzwJiBS6FSGPsdZ155/pUXVj/C711RfFlk7N07LgjX0vbRt
IHa4XAIvPkZ+YP8ONzc/ubYz31aE9+0buypoyxsluTcIGUJvDa1rHo6jW0xf8UXWYDyxMJ7SgKCt
0DTyE7o+/lgS4+HnT+ed5FLqzyn5YhR1X4VM3333eFIJ4hsVo3EAweZ+nmf0YuuhzjhmBcRkuYfC
4Ai2QjbkeezCx/TGHKyZNhsx8Mc+LZ2z6lRwhBRi3yrDbb2dO0Rlsikj5Q2/kBL/fdRqXS/JZtRa
OSu+/6imAleMaCk+5sqcUzgw/pRydmm77c+fybu3nkfim8wxTG4QJjRA78cRExsWD8Vo42M5Qv5T
qBOwrKal1ElY8unn13o/nV8v5pHFcuWDId199/xnv5UtUgem87JJN6EfDBucRf0aPkWK0Uuj9qZx
Pguk46/wqcM9R5ruFw9WmFcZ9o/D1bcBiqA7ZFPAx3l3z1lTQZuvreDg9WMzH73MYjLt1GRXpFdV
y4Nhu+ZnqaGJcdxr3lUVJSH/nNJNp/8kzy20x5Pq+/keJwTYwLZOqoYeZ9ejOSBb4CaLWpzDEOYe
l8wOvg2AHF78OVtuUOpOuHPrxtU2MHJMcl+eB9rG1arNR+tR9qn7RCCDeUDHIi5RAXVwY1ax8Wx4
4/Iwh4HdrzIKTnd5Y3ZvWTCbnxeDbVxrIChdqakIviGqk9WpyGvMcAVinQMgGYe8YU450Bi9Ru8R
ytQxVwjcUAWpQHwhyMz+MOIsrslYIvdt3cIY+5aRUDFucpLYom3rJ9EN/JT85CCw2IhmiD/3EZN3
2YbyG5Vl30KMybaR45jph+uRRmm/MyPX2Y+OyWao8Cb0yV5vbWmzea9+PTb+I35Fxhtvf5ju0lJx
eaAfxoNvtcydZtt7rwuUi82UqvDG0z/bctAFHSRtCPbxCB7OizPjmSje+YZ1Jnup63m8uz7ewIXS
ahWR+VDZdQRLbfGy6AgPzLVPlplHZDConKRUSLVUmq+zVS/mc9OR8rz2xWR8IhWIEVmaE3yyLBPL
AWENz25G1ghTzzQjVBOx83vfmJmxtsj7vrdTy9MGQX7PSNrqjdsBBgG1EX9uTDUWq6Bp5nCvILot
K0Th8gkijf3BL4YGab7Fs81BmH4mKcXaCQyjb5SZaIfz0oCADOJ8eSCFZcKbljY0zYd6ukOvOEQb
zxHxp8ztmJqgPrwIgiuyra3HYU549IkEgRHpe4QqYbNMyH1J8CqXXTFkjCUv7xayBmfw7gFHrxm0
4gA1VRo0jpacfU4faU5pwg1QBU5IiQVrTt41xJLqDRWs+f/YO5PlyJE0Sb/L3DGCfTnMxR3wlc6d
DEZcICSDxL4YYFgMT98fvLKrM6t6qqX73CJ1qJRk+gqHmf2q+ilai8/V66xgwy4mHn8YUk4MAC+0
Z5fw7govstUl0cr8VPhlFCwM6ubOnu9IoAg6SZj2J9PSRAKX3FZpTQcoLs2Out/VZ8QTe0t6Owtd
s9cvhlUvpwFr2YHoSfycSC+iqgn+kFsXF8WzbePYAY6+ePsiw4+MMWBezbHWTx+k0qa1q71OfSgy
0GCFujYvDB0p28JP1u2CGWcyLR1lseVTNV/parkjAKROuRHs0pRkNdn45oReh9qiQcqhQDzAdsjb
Kgu/26ZFUdLaI4GI9rRTScf+2aE5XWAc3XWz9ClUsuZwVDTQseBYO0dkL27sVpHqW/NcYpjRBzpg
W1lPe4oo9S2q+xo3R08PWnonsiB97FP1EbQmHijsXrlWWSE+U1QGZk5H2gHfxEoR2YxWW2LF9lnV
htb8VVn2abH8tWEuu03dDKqJ7T6PY3ym+i55k6AjIyT3+ZSWFTdge90jVaa6dTPLugCrEQ9GVvYn
bXQK6vDcm8ITym8hUOYefKT1JpL0X4TM24MymhyLVTzGFNcmVn4yGrsxNrGWeDeDU/KCmtK2dOa9
5vLiLLZFo0tJUbEczeAsDUPcsVGy6XVzV+HMA+4I4DN5YWQ5PSlMnTWj/NZPsFEt6lJ4ixXFFR24
mIH833mVdce5dOcjw+KKJ2UXfekS/dHHhfvoTUpF1jIM0br+EIxuWnoXs1ZU971kKOjxS6MGAQHN
3JgFfQcUJhySgqahuqjdfuvqXsatqMbPa8esCF4SeIc25+gzcP3RYKDqXbDozLqmkZFu15rVXa/L
V69cRGggtK0tiH6+TWCc5aGEAprv0DSJZLd9savzwrnXh7nfUTmY/JA0+Z6tYQ5lFk+nfBqA7lNw
EPyygKhSHU6DZ7YduU8eicSlJ/LAgJ7MiW7xZay4MHP2DhwRSu2hVJ0XVap7q8El7cgMjD8Hu/a/
pT2Tqndrw3w2K8f7MU905u51Z601GybwBs3AfqyexaFdluB21oS7BgzV1mqadqtJ4R04QQegmg2T
giKSaF+t6ftRO+UKhrF18SpbvwRxN+FFDahqcYKaLUztAVsqg4cyFkCLYyu2OPznqc2YojOetUxj
+iDL4MSXCrTKgYzBIgyfAUu3/Tkvev/gATY7zqLuCSRQX+Rj44tJ3uOAjhNnP3lauXOJ5EYoGfYL
ERLaq2VvQYEy8mOcC3PF0GahVdE5NMbGfnQcLuygvriMD7ZxFZj3iSihjWNguVkrwjZdu0DwdoQR
ksDBNKIv7a7E4fs+SN4SNxqxHXtEvi0Ozw6bXOz4+3SsTZBuE9JQ0sfJa63P1u2g+82dvsRs+wOr
wWgGtbOOVEF9H/6YsdxjZvR+OoXLEKcRyZlct9+EcWyXR6UF6ktyHL+R1jQ8SFvDcA9+FkkdPZs1
nSI9fIvN6NxyYm/3GGs8DgBGcyoNBcsTB9xlyqvyvnUdeYd5ez5Yok+hOwc+XbJLd5z8WttgNKDC
UMzxJR9qf28nY/VR1KgnUdEG4ocNcWTnunnxTZwji/F3I8lCe2KWlJfdq9e3vyoeOupEg3wQOIuJ
iBAv47uOJAGsTOu1Y0J/TMHiqsutSGsntHNgd0as8BQ1qPHOkEVFZX5OWtCG2dDGUD4Ci562JFEX
5LvmwzPq8bTMOWpHwBrIAHbZKweuA8KbvDf0sf/Iu4J7NuDOCndS0GEe2462JwrnRepD7fWfMHB8
e6PbFBp9pxqgM5mRzeCHLfG7WVL7Fm5aX2anNW+zyRletCQeP+wu838mQ9DVm5WoV4azvvgMvh0Y
MR4c9LqqD5prqxN6a5BElTvCOSd/rxeVCDV/hAOYi1W5nApjyy4Kw4OpvFDiGd5auPrAqFByxquS
88Guc/1iT1kJ6GJizUDKUtW2BKPtsrtsUuCnuZgPRryiTDDTDaG0TaoOMxqEnnwrN9UWJhZklmBm
GTGYDnFdMpXfUgarPWcwS3dB0fC9sSjsLb2Vp3bJhs+Ws9GqjpRhrVV8CjjRfsWEUMt1oqRfUq81
axyI3XygxTl+VY5pvWtmq0FdHaab2IfK5dS0nhgNDzvbc/Bi1Nm4oViy+xW3dsZ2kugHCvwLG+M4
kpTngYIQj671mqDZUibI7ZWaGS6q6lXHSbWhnu/RGwHX5h7twrrnU75KE19XwwMAllFtZjYnoefR
8WbUdNX6nLFpJ7KbbTBnH0VpprTTcU7GKi4blsrkAPPF3A3u9CWhte05y1MHi2iwK0AfbYvKPZl9
5WyNbDQIHA07PwmSLSgGLfRiLmdipMZZOXS9LAaUHB44bQZ/bypRbKpK0WAns/lJuJS9m4OfXPJ6
/NZaZAaxULbjjlS24NXUI4rQ51PWqfIQ6IwHzHmEGNN2w75Npf5RSKAZnPFZddgIUWjb2GA6M7HD
iA6TRc75DbnofeEm7ObZcG05VFPIR+fAhC2JLorZPTgdoGW9ov2qpzSyHHwSWmwF72eD4iKJu3Hn
y/5LdjiZW6pe9oabrTzM4FentGpHasKl4JjZwYLwAcrxYbC098y1dw1IfvYpwS25q1OliZ9TtdwN
0KzBJbzQKHDhlsvAiEzY2e2W71wkr0YQPHpmvW/ZTW/rvHwP9GzaLwVDSk8GHwzD+i0dxUMYaIbz
0pQZib7G/JgDg40VLR2U3prH0u1kGJj6Lh9aHAjeBO/D/STTidO9Yqq9cTROBMk0DD8Wa/mcx+zo
YilH+y3pRFKBSn7obY/boev84oR/hwAQKYSsyay9sUSjyN7mce4Pg0xvHPGi++OAMYikRtpnT56V
pAdvCgpY5OPwppkd5tcJo9XIGeYGx6R2wFWw/syVjnUw894gI9cISsL1AVHDNM+Ey3h0wlS6xdGY
zvsGwEmk41FYgclYHuXoaN0urQgom27wW3dRz05aWzLQwaza+/reHM3JOqN+930OCY4oTml26+OZ
osjfAUO5E4MLvGLHBFRJgPxeIP8y1bRJcel5aeyMPgFHVLAfOtDy7Wm3RMe9LOzpb6QyMWBo6vYT
R86CXshuMOOfflLE332MK3zDsyIxOHggOrYiHKQoKmk4FiVc9kPYcHthzrRqGqoZ4p9DwgEh1gRn
DCoh4RwuwOxZ4159EauLZjuckjNPi6QSrn6ba042RnKlKFeDx21p6nMM/sZ6OjGyefzKFxozclcZ
N3ScLjvKCwHbFwCsk0pjyJ3YnvFo9I6MXBrG1nJejHFkZlznItNxPfIGslGUVbb9D1GPbB2IylPK
aMBoZ2/PQ2turYHo5ICOPIvFzjPIfegoxL+w95th1rH929hpe08r2baAaoTZG7lzYck/mkXPQtpb
8clKHYYCPYd8f/CYEaxKzfX5xtbWIoVz5EjsAM2mKAFkEfd6u/5JQFnno+5y7L82aBCpXw4mKPn3
vpKcwebOZEqAOfqOvnDAohw20XqW2n0KCj7MrINZqadS7K6D4rackVFminiHgrlxiRlfpw0sDfZa
wEsktlic3IUcn1s5/Q8Kx3gDWc4jch9ZcOWRVXey0nirBp1vvS50XvM0d8fOqef7Yma/u2gpSPJi
oPGkVUpuZwy0R7tiFt46HPvEmLbEC1Uu9mzVVgP9UHpdOBbxVGyyhakIw0tuBhTRoa9DtWzs0RHH
IiajzvUP254EVdK+M/wjuVvkTBT95Rx0WM7Blgb0AbB2QPGk9rrZyWKa7JuS0oxbB0MI/csLCtni
MLyiW+90ve40mPm7MecbsBZJv0xXLg8pORmOSfNKACchGn9riMdrBZC9PJTD+pmUtDVjEV0e+K7m
24bYxMllSLm1jXa5mIQg9s06iusHgPyeikFtldR8NE227FybK0Daa9AuGNcHLHP3KSF/FAUptvYW
nHooV2vxXHv6G3D7ZYcDoTt69fpvG8mnZbgzFyxNiuoy8kARBq/ACcWk6W8p3U55SPqBiuee6z7V
2F7DQodGfx08GSDevhcS5+cxp4/FWnjQfNaad0aJtUVZrjm+SHM2bgJjik9jGjfvcUrPjcLr1pLK
4idsWwPa5CTjU9wazXvh9ZjCxKxZcKnHUsc1UMbGI4cD3mGNRXSAhpbQRO3jXdgTfDJvOLd0P2hc
4g8qvVxbCvmYyF6bj1MhIQuvP1izL9Lf1VK1BDRpRWUp78dTKVV8lIxcq83ga/37ogA+6UzkoApg
Q+yIk3Lz/RicnvJZI+PoIdtPWnxJLCLm7fuxI+or+XakjPmxz/wC40FR3F7VwV52tMUluMAvFiPw
S1tR1NCRjnOw5y/GuYS0fVdbbnxyyjXxIjn5OGHN7XCvWw7DD2RRP3TWq2BqGc05rcNIwbFtOid8
zH2bKRi4SnDUf5DfpZjD9bUGj0gb7L2mc+Kw4XSKA5D7Y2DzSUEr1Z4XDgTfXtzyhgO5XoOdrrjy
wNCfMJmtYR4IoQeNYE/o+R7HPt9Nxy9qVy2HoJIxv/VNNv+aR38l9LMh7xiltkmUsq1gZaTC5cbo
x/o2neTwnOmT/7sd7fg7a2bcww4hXDj7rEx2NomdcjxFjAYE23EMRPwzd9cuj76DjRZ6DQPukOxB
80dxy//61/8L/zoWah2B6P/vX7+AAF//17bZny3sf/x3/2F1QDzDb46IDnoDFeY/rA4GMM+VQWQy
8f939zr/99/d6iBA0TLZfJnMNFz4If8dIBGKxD8pQA5yHuwTF7+6/beR+5806MxDdiJ9WRxxEHFL
TFinNbMn+MMvnF+NZNGQ1AgxpzAkOV1DKLY+uFPrG0ZE6mWJB6h5TdJTykY15gqyNVYsYLEGfslV
FyEbIjI8LeVpIH/ybFjOcUZuhH7D1oxAei2XwGMYyatkkqnYBBe3Y1qPX14OiWYrMm6zXWrxM86B
jz4KjT7KLmc66E+kCxeP19tS1UZnjB2fGDVxA0Ceqm94mfwKuLO171bASoJLpAjrgQQjMdac0s7U
phf5QJAuGbonsl4DNiMssrQPMZDzfo+Jlbi7KfBoKNbHOMmiakhm9r4wWJyfqR4AWNwEVCen50Za
hW+BBxftdC/gKqeMmfwpucUFnfq7plBG8sjA1d1xT61wzmZYmGjE7Eeph6zKlnPEdM9fJgZ61Nvc
FS3rPMPSDbkz2ppdKm0YkKJlM76ffEaCW6PA6E1fXeUS6XE3ok4+Ku65d6OnGgwk0Ea4qyjw7UYi
/DeIxVKj2XICr8ZcYD+4Syj5p02jj92nk4vx1qP6F6a4nlgHGP0GXcpmE05xPL515QPpiXIPX5E5
Lga+vR/s2m5kKDaWrjh3NLsKW4CISCF+O5Jz0gY5pdlqKogfRlfNLxSSFm/6anHwUEC2ljM0nN0L
50ur5/yRqNK8EcEsQs7nTGxrIztK8ho/c/yvmylNG+zzXX3MmI6d7Lg8mIZR0lOTFw/jLGuOtowp
uakKersmcM4NHvVA4cUnLcn2OOg/nMaIH6si9ULCe3QZJAxv9UlWZyaVfdQzXd6mS1bSaszuQsAu
2JPLDj7dBDYdxd5dfk/+WbyTdXcMilyVfhson4IDCZTmVKcQHDGa1jpQm5YmASGWV8ssn3OtBU1O
Mjchzlp8rva+V9fnR2VPlg3BLyZ1RkX5xhXk+Tpr+opjxlPLXBhRgDmB4sQ0ke/dwsB4IZBmpJO9
KdrpPNqpc1cWfbmzxoVoBH6G5tAldnFscAiQ/POMn7Bf/FvDq6HZmRO7gLwojyhSwZaMX//cA369
syYH1qpVWSgear4tcWYeKiARD21LGHAY2/xN1Gn+k2+03M/zYJ2HZikP8O/a22Kxy882kS4sXgKv
HImt5R75eqScWpAAJBNOMV3re48ql4xzNI32BY1s1sVXnfXAwNXFZ71qEOVMvRIG8Cw71W5i3Q3+
0N/QdZH9wNg+j9grJ/3SFmPGkaAQz/TaTE90m8HaYCoZ0dwY/Gxslb92oyvP0mnYrc2Dl5/wKy5o
MVVKyEFH+m2XGW/Uoiehngf+jvOg8w0vW+zxjKgfc26iagbMZYu2OkonvpBSrMN4gGUyAdKMjDo5
mkHLDEFXW3A2xArs4fdQT8QKiro8rMV0mxrXNuiGfiQtUns7+B4zso0rPtrYGc46017CeYzM3BoH
et5QH54Wvjo03WA9xGpSb7jLlk8nNsYHPpD4jlk3p2JPGczBJkAavZQM+Of8MJV2vmc4R0VfNTTF
C3VS5Z6vnV+LxoYg8Ir2t6W5cr/4FTbeOdataHZnG9Gjk/cgZGtzO1bK3eYmhl+0XfN7MVMiG9hj
By5lCqkDAqDtXIyXNK7uieIGt2ZjJm/MisEWEUXYzZbSxo2uMv3iZgUzY3a2txr6wwMsGWwnBrSj
GzoYy31Q0h8mBryhBj/UE2AJO1zAXFTYCSTlw4WRkJ6hGjrx3fUAa9WXQchN4FncauqyBvjk5CdT
2MaTqyrH3OpSQ8sSrvpMc844vGmfCe7Q5/kBf4/4KCCmz3rOuAD5MYpFY/7K4Y4eSwIBe4Fx9dno
cky4nvRuTalmxmRiwSUOOP+lr5mRzI63bntb7b1tBqqmDGN6LAkFU9TV9B6dmZP6jd6VK0bjwjnU
tTOdsKWO+7g3xttRdgiVpVnv/EyI14lR9f28jjqR/Ja9lc3pAysbmf11LurL2vtWWSHLjQv0l4hl
8nsq5jyysyUA4dnupsYfzorsVohBTm61Zp3EButQ1jcK5rN6X0IVrnwDiz+TBlipi8YAJrUFAGKG
vNR8Nkf/Ovl11iFwbRsQ4YNR/PApa3Aju0mqDytJ/H29jpABavvncR0rA+TvjimTZrbHzBKpK2M9
KYnA33JICu5yJhqXYp1TD37fnAjXy0ssQSTkduHcTjTGbTTqVX7QVgvb4Dr07q8D8H6dhbdJ799g
YlZfOt2QwyYYMpbrYB2gA3rWqIZ13J8C7vF+vk7am+vUnZt262KNZxgv17G8V9TWbabHNbcl2rpQ
KRm75Oso37tO9YfrhJ8jnNhWUKC3c+P578UqBeiZ9W4PfUO2qnae/FUxwGto3UwysLkNKvNeiYUx
SVzD4UBrEKVl7BcJcwa+dwiPwbwMvsyPiUktZ5fWzX2TmNaLt2oY86pmCNE4e+0qcVBRFJF5og6j
yBgENLgVACqgiTiJ/SnTDqGEEAE08WkMngyHGR+BExMJHm3FucosFSfc++IqvpjwFR7KVZFBqG7o
i7Bu/Ktc467KjdANjrDufAogLUVGpomvdKCtYqMpVB/yUt4BcFW77VdNqI5Vf98uZXu/lskccvp1
iG9R4k7iWttOV2kpNjrvB3sB83mm3kdtBiBy336lDT+rVZmKi/YNAQ7TTR48ELDqc96fTm8G+5T+
YF4Frlzm6WlaVS/3KoB5Nj1eLNpi+czarhKbflXLTGQzh/z3WRV+wqWJ76Fa1bV41dk4MVbn4Sq+
TX7n5aF1FeVA5Q23VjIIpPoOtaar7sarjBevih7rXU1vJipfKWnQ1DLDO5gUYd5dp0TOVRhczUBb
LUcuFOiGA+YuvLUFWqJnkIk7OmVCowxy9/101R0Rv9EgPb1h+zr2KgL4Oz26HZG5aYEj7+qqvqNJ
fuJ3YjFdYXjg/Wbjm0a2XZg0MHFb8T2TzTT2GERRueqjI8G3F71oyhfbZA9oM+u3aYcQ4q4tZHBe
CpfdSuLERwhTxEY4oiLEFg0r2MZf+w6HsVvCeRVtc7kmthiBZwNbzKA50N+Nwmv9ofcWUsGqgukD
AmhEEkba7jgypwLoIXK3bXfEokVnhETFqXhLBMJyPS1Rwsb/bXH9c476nKwy9IAeXWeOwbu0T1Xh
Gb8o8DM3zMXLrYjdgC1Z5b4Zq7itNI+BzZRa4Uo+RblY3vH+fzBEfPBXcZzRirtW0aXMuzN926wi
um5p9rZAV59XgZ2pFqSOPHnha4EUssrwQU8izCrZ3GhlRslRRi4E1d5Y5ft5FfLxDJdhsYr77Srz
w28KNmWlWk7lmAAaz65PyWoMqAd/BydLnZhk3KWrecC6+gj81VKATbvbGR42g2U1HMSr9WBZTQgN
bgRvtSUsq0FBaea8Z2LVbgmj7YPVxjCvhoZ2tTbUXH7vWu9FmHrj54rx1aHVYnVyVlMEXUhZOK5G
iWW1TGiQb+E6IJaoXi7b9uqqsAnnMltKbuvVcwE+S905Om+OboMoW2TFOaEFue+28JP/dGr9T7zX
q5fqr14rotUWdD0bS53P+fCv/rI0tlVJH3B2zCsASRsNmsKpQzojlrJanWy9Fp8teykAyoNe/BeW
zH82t7kmLkgTJx3OTOMfeaBLVneuWtrsaMxN97nkXX1DgCW984ugePzX7/Of/XqcZ9CbjfX063v/
6GnPRJa7lCbyVC1sbjI0TJM3tUqar3/9PAZH+n/8QC0bsyWHfsyBeE3/+oEWjQJUUnjJEX1U7VK/
WyFisxmVdSbvRVcUwc0IrxKylF29A+HiRD0tCQm5OF0P1zG0jOhfv6R//oo9+o5tw6M5+2ok/Osr
wp5AdTenjCNc8+WiV53aW/nECdou6RYI9STtPimW43umR/d0fe7/nR/9F/MjXL4rU/dfzI/es5pL
CwpCJtXx9//7P3/8F39MjlzY1pbr2DCs8Zcyv+R6/iMk4xkUJaI/ADKAQcyl/Pf5ke39X5trG4GH
ahbf4mf193mSTXzGAe2vE0MIMJQSn/kfA64hDHgehgseBy8z9AN3/bH9aZqkuNosqdYEShyBW3TU
BQr7nz6N/+S+xLv4y8/IJ6PBBBOO9pqcIInz16fAgryKi8FyGGNrUyw+W5uavlA+0r9/5v+DZ1lf
xZ/eCLUS8wzqi27Y+lev/WrmL+n898ItfFZ/fSP/cIP1ssbG+sFTDMuDpz+oLBTLx79+FwCb/3G+
B96FuAcmYZMrwzD+kbjblxrdiSOwP0eru8+G+MAUMVA2I3TR5eDElEfSwsf0vRyQeHp92M29NUdU
WBh7TnLTnj1a92qmiwVpaGF/10nvwXSq0QnRMqeboHMz1OVODy05jzuDNvUnMpTrDKwa8md2czN5
Qy8/9+6IPbPBbOK3LF9+T22kMR6GvNtynuSgjSDihoXmpRcIRoriwaHZuFnXIEgPyEl66Z11aBX4
i6kb2aSOSi+60Fzm/1BZF53dBZM5WtqSapjp5ZNlCDJhuBmCanmhargMKdE14bSKT5cSWLzqFdty
TYxh7y3V3jb7GzZp8mWulf0wxYMBeMkrowayETIZnRTlYNi7voB66s2tcfFxiES5Zc+UVM/jo+Wx
GNsICjfekquoWXyTCY7qjUtMY+ihwVyyTZohfYjzcfoMJJ14TG8GvALxTCfSCFlCy5avqXbjt7Ql
CRTSl728YG53rHBajK+um7Vy6/S2/NaEPadbSIfyNTAzPyXGI+2HcdR5oPUDJgV0abB5yA2+Xloy
leMSK4/lDd1AliRLTn9oTH0B3NeeZjl6Ez0SrLl2myf2l+xJtU5KDr/zZX6xF/MroA6JiRIdHvag
ZW+S4+lRVxgHOfgIYw937WtVVINNOonlkAtIETnm8BnZeZGvg87jVTOvI5+94lQFTv8KYNvbAoby
zpU/pCg6UxxZTgdcg0QrvR8mB6vaGsOga7sdqXx9Dw5hwVTEOG0bxCqO/BlG3nYp/eQEONE8IMbz
BObiboXI5R5mWnHInXx8KppleJJ0WOBVCHouDErsOD+RD9ZBvp2IRdAfx6E6Agpo3/kBHyfEWyMO
K7yAocm981ZOQZ4fc2y+lI0LCkdmyvfi7dChpoFTSDB3Z/pTXkNJ39BO6NyBhcr3aZLoe8Pu4o8Y
8jYNTaYW35pTgEeRSaQ3rFn5gcNqbN8x3zVDlTCQodLKPqm2E1Aj0dqMahmPbtC697FmaXui3Rbj
myq5gdr3GlcCfY3sPQFmZ9Rx72JgOYqOUcIwzJSQFFkaf0gc7HBAJsBhljYAtMNO/G1DWPzGHiW3
PTV95w654SMNdCPiLGVTDer7eqT1EMniJlg/j5jSlxAK++8Sr2++7ce5jKDu6gejN9Shon/3BmiT
/Yz2vESx8pn+waQ19j5D2L0DWOLNN+MRlIOTPuiV0A8jbSRuaA8zsrCXjRj9cMl9GgWNS6IaqtvB
mqf3zmIUVA9JcAfswXpGRGaCDBCDEZ8wnPNkJureGhEAkrbz7/Osq9/hJE8PnVrxjXkqb2emRDfG
jBzbi8A5Fy0qviGccUt/h/vUgiEIJeGiAwotDfQIPzyBMNabV2nG8qEDslVv6OosvA2jEickP9LA
jJn0bztzZbVJyyZ9Et2Y/3YWtz8YIzehQqsA68VEuWfKhHctINO9bKA6hn3L8Z9VhTC9bgvmHC7M
g7QR6fOCYphskpGkPD+alBlK4AHbwDx14tUmzyYt2idVKHHGewrhzYkzsc3dWqf2sMqDI7t3Z0fm
3MVRngRHpw/Q2NGio1Zf2TVpQQV77VpcE7jMsEkEuox01XXHv7kSUuGrHRFuLfLild5p6mWwHakM
BwXTLPPGRGW/r8tOfExCSm5jY/FQNjaGyZxxKBRp8SvLgiVqwEEfaCdEvNGRXExSS+er5j41WekD
LUVd7YvG+ABxgmG9RPv95ihXvqqeDklCZxgmVonerF2H+jG0dVJHFWYmx1tdFCRie5950+izl464
hq+NvszTjWR19q5PyTEMeQoXz7gdlIloZJWrMauQ/Q9vln2Idsqf2p2lRUyR1eVqBzH7xHzEVYh0
aqfN65hV1V4GQ73H0RFzyjJ0+EhrjZHABqfPq1jcDO8oFPJIoYBfgNHIndCPC/0AjIEhrOrG2wDT
Im6HlBqizgiyi1vAwAA6lwQb3NbzoWH2ZW58zCxH4A3U6GBdqk4UpqEle40rh9VjuRwkdELcQDMt
9UHGsctgLP52dfpn9ursucaBndanh35y2bkv7cDT0lkTn+bFZ6jVYYggPa89t5lLJFCb+ep9i872
xsNGM5RW+vvqKChWt0PVuc45pogMkbsnBisS5sMi1vw9u9HuaLVa8ToFgHLqWuBjEa4WOfTU4qHF
mZJc/UfrYtcHOGg1aKj3k4tbyDKQ3psAO2+KJ+ne6pQN+xfCK50ZywkiQ3FauKK3hADpf+Jg+ZWz
hh85IiNVFO7yyoWU3LupltzJfAie6hwbsGsTPs46lDK/s9w3yYZUbhh1xTflVCfqb84BM9bme2rs
l4dF08evsY61l8prYxxAaDehr7l/fE+FnONvpfNiZ9uadrq9Qm3XgEpCRdA9JBGcqWDsIs2Zs5/1
0PsPAZh6ENaD88MalP1j7DT7R+606paVyt2lItVClWVayOQOD1ocNxeY790jLNg6MgECR9Rsz7fX
T106JDua3vfvzLVRtq4ZvzNJOzsdHnzRMLesB1gvDRfibnYa/ezhwY1oOJHHSkkrauk8xm6k2/yI
vUCdBnwYd3DUkyP6B8Pi67W8+AYpMc1GneGEcl6gYN56fR1H2GATCkEBw2zwDRR3usirI6qd+xYg
/+1lTDST5lcWQzASfP0LgfeiRys2BAaqZAIsuSXolnILNFZbC5GZAj2Jm4I6mm1c33ndsoRZ49An
SmJCveoMv5wNRVR5tNDshGmLky8HzpwabC+/o+kVSIaFecoeKjxoIDDvDW/Cl9a1853wepZuLwWl
5jGYIxS+VF4RmhxQs42PfhqxNo3HoMPmvontHgO1LGso+17dPA8kGXcDNxz2QBiKzxDj5J3AdsYI
wx2Z/GEAUpPRnhhiTTvLNECji6LWnntdR9MGYMOO2aZgshxxkelJz09TOm0OUGrN9vqjwDHajrhY
jLp8XeHrUdXibLKCzPi4hmnsioCEPU36B429GHDmjPGxZq+ZM1IHUUa6GJc0eTEGBd7JnWwV+VJ1
9PWZWG0sNRK0qgIXmIYcSYJt6t5aHnQXOy24kxLvUcw/PNuaSBBQcAbdDFKjWI4/vc8tACjUiIv4
0NNgvc8oGzhCMnFRLKF08o7uvHRm2BU46a2B/ttvh6x6Mueii8g+1NHSptoeiU12wD+V+UvVys9Z
G8QTNWHMTIpMO+O4vh9a5TEjw8c65dqXL+g7MOz6jTE/A8NcxTe8DWayesOd00n6buf73RQ12Hj2
cYzvuGZfciY81hEvFLoXsUNMMTo7AGNTdW/iZdkWvVt9erX2iWfsbjZ7a2fOU7Xu28QR0Azj2yV7
npp02Xa+liDQUBYttXGLJwOZiRwIkzT/TauhJsicaMQm6wW1AdPaS2phWNV9iRbotFTbey3vF6iR
za7KdG3u2FjM2/jSAjLeFoCUIzcrsQI01jjslyVPfyXD6ByKGQLyRg0zcoC/NE+t7ZowJRNdEMYy
03Oau+19jdz4piVFvWFVr8DMtJi5R4+EocGkOSz9tjgOo1pOZhYUe/q2h4OWwq0Lm0TY97bfLfd5
4nZPLd16EQkSD//43FWhu6DrzF63qrNpui9phd+NouBIrpfZCYgdwFBDio+gW6qzQQUlvsDSCaD9
Nok1YTEe5qI49/UH23u0ZLf2L0YwSH3bmU7zMIq80yj1HCawrRDPKYwI9rmW9jvpM2w3q0onY4X1
AeBNx7cYAvL5sNGjpu1Ifeadbcj8oXZksxtAavx0O/ZXm9lIzVvlBxJwauqdqBCof9CUo8d4Gwbr
VV9XSNeoWiyTfnqY63o4p5lvM0Pt5Q8wbc5hlmI6lU4ynidNFZ/Szomq/Bt7Z7Ykp5Jl0V/pH+Aa
4ODAKzERkfMs5QumIcU8z3x9L3RvV0mRURmmfi6z6nqoNgkFOM7xc/ZeO4T57RZd69/2Vpl9zxqC
SnupGV8Q4xYwmkDsHbRENy7rFjmmhDeBWK5nRIYy1Og2k9IaTyK3sg3+EMarxKSH14UyvSW9ZX/S
CyvHFDLbqyBI5y1mv3gVM1eFuIecYFWHGYr/ThmHtZxqdrI4jb247FMXPDmj4ZSv7WHiVIENWczu
oAEtbRgDwSR6pK9N0HxbuQG7vEvjhrAcB91zopUvtYjFOpHoAnEdWBVsNCrjXeHI7LFIsuKynVN9
X9c4AKjnM/w1oJ6S0u4UTzSDknkcl6TyNrUpjqOBvEitk/Zzq1Q5pG1E8ZxiBldXIv8JNV17yUcx
vaVUjL+Mmiie4iqpPpVdOVq7UjGZtkU+xG5wdUtWNfnyOoepNr8zhDbkq58at6SWOqzyeogPvd69
BYONBpz2zuVI7/hCUNl+y0uiJyYSgNdSSa7nogd01wgl3bVY1laoiovLpC8JLoR91F7jAgmuY4oh
FEFp3ACSNysMY2gRmpo0TN7/7wQsQe3im+a4HRAn1PbtfCBhu7tNVJoMBnCK57FuBB8uS2O4n/l3
DZE1X4VSvhpxM7ziqnuYO/yAWwvd3hravraLq5mdvVQEs/MufbAdC+4l/sL63kRGwjRbYgMLO3U7
932HvjA0QIgVxi4MpXWpJxKRXlJ31j4kBcMjqT74ioSxQXOvFi6obriNwWg9ctThe4LD9dXPyHAv
A+fFGI3hQi01fcffogNdqNoHIzK+W6ld3/RFO0FF8fttn2Ce4r5N8ZXjzMOury3uGEmXO7iVjMkV
h5tCSMuL1YfGY9QXQBi7iBe2dphf5dRUUyidramYu1aE+i1nkGc25ORmLGd5qLAouu3Qyk2Z5v6X
YgE4pwgrPYV8mGtJOgaDAYVTjF5T3TKuhmzcD/l9DmyRCle5y7KsRdczZXd+pMhbq0KLIWOpX2th
L35oAdmnRTyUm7qLgoOfh91Nbo7hZWom5oPBoCHHCTuTuvw5ZjbthwnwYrbbTV8KaHbtqJLG1Emy
ZHGlF21S7CbwZw8tO67bjfDVHKdXd3XaPQYdOfOjpUriWoppB5r8NXRyy4uDkC8WheCBjVTxMuH0
l5Ry1mEwMP00QZVQ/xb5j66N+4iRYvlVYB7/3Nhth4skQP30tVDjWL3Qys6/AKAfr+mWwLNGG/fY
6co4rRQHpu11lNaBviryqhpdURelua3yceZoFtbOdT7V6WOeMULLzMnZhdFCg6CF9YiN9m0cmW2p
M6VKXYkajcvwzTI5NZipnq0oqjgkVThSZnQB+yxytCV/2VMwNh14/81PDOWeMxxZK8Mn+JmqMF3T
7vjW6BFOAHXyscnwfZ2GwetG+cXiCELUxKVZq3fUUIhF0EuslM7WvhlOOlwYhSk2shI0UhIylANf
I1dB8X+EUphobhT9rhmdH9VoKM/MIpsnnYCmcG02RYVurh79dWNrlqvkZrFTnbGD3Fnla9kGjDUx
tZ8BXbzvggKAYrbjGLaj2foxB0bCacx7ZCLeYNC/6xWacVFZsCarHefx7Ayp4F2L2l6uRgSlagMo
Rs35e/PYGs2ROsmqvakIEPnjs4exD7Q+Dcp0/XGH99SlEJESzWDqcFyPiQhqI0vajxo/LLSDxzE2
+GTEvXaltqRBf3ypY0SJza8iBBMCFgAYrnjUr9YStE+oIGovr/PuMkmJb5I1GhifxetWwZjtSIOd
/rRJzkV1TWiCPhxA4+OLmpGv6UoRNR5ZTKar42V0ZU3LjjOpceb3HWNglt/HC80IwwI3Zbybz7H5
z2Wp1F42hYIkHtIJ2NzseJ/odDRT2h+35aTRQUzn8KpLx/HM9ZdV8evA9ef1hWB+s4xb9WOMzxQY
ZagmQeMhr6ABD+YdaeDw9PFDPB75LRcROgtz4SKpjAV+X5qjxueidfTaa1tat9YQUkUElvCvU12d
vXmC8t53JDgXNUXyx5c+tX6EDupKdf4OQf390o5pjBoamXppkkwoAUzyhOOlEWwpalq5eLVM9L+t
v/n4sqdefWGo1OY8WTSWjL5+neSIxpGFFXFZq4rTg5b1T0SRzV4gWbWOxfr9+HKnXkhAc7BZmJzb
2nGgYlAjwcFPxuUg8D9WerXj8A+slIz6M7vMOyjLz2fpgA7jBM5Gox5BWZx5/udZyrkbvjU/1+bk
d9/HlrWpEKkCbwO/lLRn9UvoL82kgVb8xz/31KIVji0taQgYZu9eGku0MzpOAiCswLhD2Es3P2CL
/fgqp24qj3AZX6kMPo+1CAZMk87I2Hp+7gIE2zGKcBDuaQZapo8vdeoHGUtyrIEynxHj8k/5ZfCX
jIuSDAiyNwwVXOOheJV2cSaZ99w1jnbSyGx1yYcaTa/eXs2y3hl2do6YtDz8492E9QdAm6VoWu8W
hxPbQ623tVdSu14Fnaof9IJ0kLkfok+hwg6DxU29CWrGLDBA1T0AqHM72vtXjwxgkxEK759D62K5
D7/cS4MoC7Hki3oBqUhkHbVyNWhJdZkqMc6x0snXf/rsuJ5F5i91FCy/43ev4lhlT0BjvIzszwtD
TnfAta0zpcT7tSiYoePZoLWrY7Q+2kFJzmrnOkkrjzx0wOdlEa3Qhl1aMbOMj3/OiSvxI2wTQZwG
F8c6WiZOg/dhmuzCY2tDRKU0F2KyHss6fv74Oicek4Y+S9V4VuxcS1z2r49JllkinNoqvDlSN3X6
RbHTVZzki2Hvb9HHf6Qsvk8gsIk7+OVSRxoYelRyIX+AmukdGve5EbjZYLXg1ZwepE+fz0+TST1G
9INfryuDkFi1xtOEWgjX6ay3m5jp705vaKNltaABnhkYBk07Lg+tGAEVDOF85RM5d29UucBszLSI
c1W7SfU2bg9Wn47XQ9HRwZ7gvq1osyFEl9F85ocav4f8IoRYvuDM9VReAMJ1F8nHr/c0TWcF20nH
PW3C9sXJcvVa6+37ScroSzZ3yKDTlPlpipMNVuLWQoHJzFruF7FfZDKZ1aoywYz+lPkcjFoZgonI
7svBviLKcCa2Mqk2TTLQb4yEBZ4oFvh4hwKPX69bByVWutVoFIbHbHtYty2MJ64Tr2nhWZeJgZYh
ToD4juzXaycYVrMVjGuDDcbhbukglJ25Ub9aPna3P15r5NVoKDj4ZlHyH601P+srqo+J+xIrzWWv
OWLPUx+9IK6BLIy+GLyPL/i+4BFiSW43cUtBgD0ueGBa9P1QZoXn2C3U+KjINlVQt5dSlO3Ot4P2
MqT1+gj9PzgTHHvi9aWaU5e0EaQe784cdTD1SthJtMnRNH3q5aC9Vsx7HgEdxm9//CMReLAb0evg
/45LR+ainDenLveyvmYqAhCkpl3bITYmbnNPAE5krxoG7BOBWDTtP774id9JXSUIjMczSQV9tNSt
JICtWeQ5YYkkoVVD/hgsrEDC/+o/LgOMZZPSAMBxvCKi/PeXih5QEwAewwFk2y/TlA9r3R473iIh
/niZUm4gmEIYxenjHW+wJIWjC/ouRVfQDetZ0ngV8c0wmHJL4+n7n95AQyUymfrGQBZoHn+28HGV
uZFW/Czidj2lnPKCGSIznSYVyTlZ5/vNnotR2lAamAy0jz9fFdqQUHYZv0wxHkOhvKCk/h6P4hFD
6ZkaZHmXfy9BuBTHUslPY88/DlUnBTWacgUhBlirjaBX6hRmigWsn0legAaT6ueq0dNXhB+NjG15
6Y4/LwbqWYB2iVdp/YGssC/FpD2KOqlwi8uUrBX9TKD5+7WPaFTl6S1VB1c8WpEmtF7obVbiKV13
mNLeQ+h9E0n1zGXeF4zLZTgaEhhP9XHcUCDJbowi/mqvV/QFKAj4vhz5In68Dt9vlVxFUyk2QIHK
d5BHCCtjTuZk4tWCjhadHjzJ3Q8rl3dx1TJQt+eVmM7Fa+vvv5RclY3DMk0TsucxL9PPZggSIc0E
x4SDOKRk0a3yMgFT4DClnwkhdrESgakAuETaM9EyRPc2qrVrxyrYp8yRtwNl0TyZ1T1OFXxcZUlx
sJQFOH/MC2Rx8snRgYRClDLP7PEnHwzgWFYc6aTG8YNBkhAuTpvUozudb+LJiQ/KSJ/z4wdzcpWh
q6Sl5OioBo9Kzsyo+IwERerlrQVhv+g9NSHYzWrPVS0nXljTkdS27EOSM+zv+6tppSIvK+xs+lgK
hCx+uB+lOm4//jWndiBJCWBDbZc0O5Z7+supYI5VfQw6JUE8BBGlt/hMAZCCydCkX+E9/HkVzZkR
mSifjIWxfXxChZ0oSQXhFZ0S//ty7+pI3mW1//Lxrzr18izBWhaSXA4Gx8t4bJJcmwtenjQybQw1
GiM23/zOsKXY1oFpfxtSCM10C5szn6pTex5CUlTcfHzfH3ponaqhMPrECwi3aXMFAkewLeNnAiQf
2K7PXO3UgufYo7PYOVm+a5IB00RCiiXHK4My2WXStO4GHarXxzfzHe8XfrbKTbR0PkcCmfPRvup0
+tiZtNw9uxvU5yhUi62C4tj1Y9GnzOas4SnW7GLVFW1/U015cm2mltiFNprOGQgSg+W4XGsVjEL4
Hugxui4+d7rVTt55ixM2byYs/OPCp/Yb1RyyjK/NaDAmaKsvWusUK1RlzT6y7JdupDthlSFDjFxE
z8nQN3vfKV5xNEOuWOhdQ2bs6SI5WLyVEi8Mv+PjG3niXWOmTQlqWQJ7zPEHMbX4N0Qj5faQz9/L
WWu3aomY0sfTXUxfPr7Widuh/dQYm0ujlqr79/dah16qGtD0vNnXvqs0HNaZqX5ppjT3LCePgfzI
9kyFceKl0zQmdlQ0fLHeldh9nU5jHRT8vNj8FEYBNFdUO8wxyG8U0L2eqnqo1qgxeu/Pfyu8d5yf
VDaaON4pDcVBbojt0eOsdg0jqqYrnd7RjQ8gowXPREwGZ2rfU0+Sko02ACQJh63s6O5Kpo2NURWe
ogaExmp42/NctHcD0EwvkxykP/6FJ745/EBqKMwx9Gt/vqG/7NKZXxv4C7m1Yx8wuTBqEnGroloL
FLH/n0s50BNtScEI7v33n1ZaBva+nCOa5hT5LaFd0L6sVl5Enaad2b5OrVEsTSxPYBFLP/j3S/VI
4vKZzoDXZN0jVNg306we04bnFwXVnY1f9o8PR2xgmC50QPaMT45fQG1k1qY3c+7N+ozGzxru665e
l/QBzlzoxMasGTQbhKDzjI1jeZ6/PK9yxgmtYvj10sB8wY2+s+fq8cySEPwdRwX9b9c43pWVOIkN
g2sg6NdcjNTlAcSxea93EghxOjTcRQKBzaEu10v2+FMx1OQkmcxqOyKAaP51qCHziEmvMaKAE5q2
GbBbeZFo68NsGOGd7gTkAk0QfvxSzXdZgziL0+20Qgbr70PTZkihjsCutIWGTSqSdj87GWKrXMMn
WmBV26l95Ts/gfU3BP9QHRYLXJBcuZtwtMKdVjfTPjWRaPYizK56pe49bGWPhAw3K+5wss3oFdVu
iFDQQ5yYucUwlxtYACZi4WSAeyIiKNlxt/349p5amz+9WKwTPG/H+yfo3KqdJGsTmfCXamy/EIF+
YwhlK7ICKBtpdx9f79QbTs1NsUf7noHQ0btghlNeiWDK4buES8/petCT/dDmZ4rX92O1JTFHFzT+
6BFI5+gyePBDUY9O7iEivwOaU6MZtL9VyRND6CsEKavO1F8DDH4f/zpx+rp0aXG3cbg+LsicEox6
OZj0RIpp/hSOKi6h2lDuMLqo6QbNDGecysxwkid9tU4JN2W4nbORV3q/N1H5m1jh9kLtlK3WGvnK
RxjKgit3zDuZYDvxV1Mj0G4gqXoF0jhYO60m6b1Y8zrQ/Ac9gQNpz2blQs4yEqhU4J1i/j2gQ8s3
PB/aLR5OwtDGhdhgavzvBGevwqaNNxbsy+cKJ/aZR3HqicvF7+cwhuOBLLfslz0iUhszy5M+9wDQ
T0yXXOAau0Rr+zMr69Re9Mt1jgujvuyztACb7tnmkrxFv2FFNOzm4wd86oMosaYyV2DeRqrN7z9G
rfSyqMB+ewyd7NWEL5XD+EuRkOAYNtMZ09nJi9Gv5Mzi4G47PkTIms0oT3lXlFASRgt4E1r0FgUo
Wuo2OnP7Tm0EkrY/Xwsse++K33SahIxRUXl1XN/pjSVXkHZfirR+ayM0C6E8cye1U+timXlzgEVC
YB3PaeamTLm/1GnxmEKjnXXtYM/1sNfpxa8LoYSeUVYQA0tH3ENbCL0pwNQQFFF+ZQd2snUKY3qy
sARhz/ADXN0fP+mT/zw2RNpI9G8ZX//+pIfRb5QkpMwZqvJNOMFzqPcPqUBH8v+4jmVzUuT4u1jm
fr9O0ytTWKLH8ziJlnRz2i/5pAzroqvPfEhPla1LNBItluW/rKP3UAwODg60l16LZyTEHW4P+V1d
mAQLajdpUT1mqXOmUXFqAf9yyeOCNQbYg0ZPzTxlGHfEfr45Roq4XR7qoj9z5hCn1i8n0iUGyWIi
fPz6t4NtgNuxMrYZfXptw/IHmRISWpRmr2jfBquFL0motJpvomrxGijaosysEf2Bxn4xaKq8+BX8
iE7HsYCrDZ9R2NYPwewQH5UDGcggJW1Ha7CfbZNdE+JXg2BKaeDtJEtrs9B/qIOOnQWe5liqr3HR
XSPFKTekRb5Fdj+42SSiTZdN+kOJ6JqPvW6eWU2n7oKzOHVpcbBujwewaVo2TY4/wZvLeT+3s+a2
qvECfPCCnulLG03DmQueesSLMwuhjEWz9fi2l7EWwCzhNYkqKEh92dXl9ifdUgTAptxm0aR//ML8
1E4cFYQoZnR+IK8Lx8yjhlGgTClT0jTzZDY7q3Do4AKEWr/KxWRehEWaPsPTh2NpoJz8aRfAb54+
Z90M3BxJ304ZiGY4cxtO3HeKjcUCTbggx4mjg5IjJxuOrkg9okeMTVhP8ioPKRunuGheYsLHPHSR
X8/ciBNNTFQJdH2WXdt6d/YNRnMu/Z43upl9pKwiMLYIUsW28etmR2aXcFkpKCdNYjRI2F5NzGRw
XhjnoqzEib1y8YUjxyBzbUEN/L6HqUgjZNZGGb7lGAzvT19DJECnoq3OzQvujLVvY9TIWKyg3Kc0
kTUlY44Kj7a/HcSgbqfJB1dqLPmEALM+URbnu3BgSeGYSraI+swdkvy3CTE2W3a/MWQcbtAKG+ta
yVsvlBX4pbCz1nZwoReJeEhEPt7w2mJCm3gRXkK7cw6pan1WQRmdOZif+v1MwPCgW8uE/rhxRLst
TptW8PvTZHwg5gYtqhyjl0hTwu3HD/3UpRBeozXAjc5n46gAYehEnt3yWSLEJlyXlb24+cYyOThh
Grx8fK2fz+34TVu6vwuQg8/g8fE/V2TaDVnE4aAH5uwSYz5h9poNbeeXRU9GT6pdaIXq37ajPlzr
uhLc6a0C91ak5a4EjfN3KflffMMZfIOOFJF36l8ogXc5p9dvw/9cvY3Rt+JXhsM/f+wfhgMugr/o
hVGD0zqk1FDZyv9hOGiqA49BELIH/5ONYZlx/h8E1OIPMVHGGASxw0KG+S+Ig9D+YuRFEUxNby1z
xD+CgprLyv1lsalLicsQiBE9gwB0eUfbeoWuHlFXHl/WOrPrL+gIFp26YbXGRgUTlzuuGNDzT5zb
iyZT9oVOcGmNj9zKvWKIkJwpzfS9hsxEXK9amljVp36+GHNpvVV1aq0j9GT1XDHPCCReHiSVw2Q8
AMCZbVxifafrZfM9xTycuuoUQLrYJIu1xrlRIwX8QF90vYbvTbbEzDyIvMbILAdomp9TMaQRCmhD
gWBahwWZ5IfIVnBI2xaelR5RNTbyYDYTpOWyz6vSfgh1ay4G/FzsKvpGywz0PS7RJBnuQ4pzbWND
Hk3VFwLr27nb5WVvI7duVDQdF5EWJd1mVqtvoYKTyarK6dbU09xazdMQ80dp7M6vvH9W9Hdg4H9f
wHMvIBmt1Mv/+QW8KnIKc3rX/yao8L4sf+Zfbx9hwnyt2bmpyjSy5P799mmSnOElKpjABXrZOq/6
P2+fwXupojtgxGMjtEai+6+3zzD+EtLgbaUJjSiBT++fIFSwwhy9fsRRctrhP4JBLO3/ow9LOReJ
7vtTeGOVpaOtUkI9ECmFurkyK5lMnsVHFR9jEoRx5EaivAp0csxSErC/Nz5mM+izmV6ubLKJCVWa
KyIswBbKb3OtO5ssxzblGlk5XRZVUqcvEf3Qy6KZ1e+xCEbH1TAA4TJAhTGtM4Xsqx12jeIJkZal
77HR9/1hFFE9XNUQrjYMbgGZTTpE6mSSyVUJZmmldT5JyJNyyQe+jNya6KeVFucz3pWpfuX1xmKu
h8Q29SP+8YlTzxvy1g7571I4OTbAow3SIzNcGTKMrji5DDiVO8tTaJ7u+yKLSxfE5ogVTdnpcaev
C915GfKRCZCCh36VBUtm5TTN8ctoNuVKdJhEumm8DB0tQoA8Q3fT1kNC6sK6K1KyhVzc0CZOqxzU
EpC4mmgLxSfIi7rN4C6rc6fdRnpkHnBlN7cNeUnyYtAs8xt3ZLogSiD260eGOvO+rQ0IGhdWHYzJ
hnqT8LJBjuWutssw3eh8nq8KNtjISKlRJsYb+VbC6ey11WCEYSs8BjZAAcZVk5R9Z13M2FdqZ15p
DcMIAL5h0sVh71JGQknH4ZtoTg9LgIGEREbHfm4ne1RvllWuS8Zrn3tG1/dNAxIh5VwwfsfrUsY/
nFhrflDoQYy81nP6QtqDRdjSVraRVTRuafnWp3JIu4UZihFmgKh2kHlXcqPqhMD7KYXJEhlOLlAM
JneaVpD+EeGHxZkz3DD0gQ0aRTHLckxIcCkTTn3oew92nBQbyBjkERDLuCMU50aLyvG+lZ0RrX0l
JbWBbKwc62cbHGy7tQxqGO72Sser6kHZhQWfcrzYc36st6RfNV8KvUy/6ejZBbbORppuTTag29qE
XrgBxa5AL+Boh0a0g2uIIIUHF8UaaT3daxgbfbua+cDdLiMdE99qGdCNNNSLIDaybTaSAd0LXKMW
l7sCjVwSO6KNd3nRalTFCXgjEuotN6vsoXNxCiQX8P2qYRFa9Ws7kfm+H1TzOmr9WHfHNjUupR3P
hxxEocsoHGhlF37h3xhDqM60bZcG1zJs8FF2hrxEwN/Qukz817AOHdrbc78rYc5sEmzJh06zyqe4
ma9BuZh3y8q+ARKtri1V4EqttKs5tiY3jMoW7AM2o8XEDfxAlOqPgmHdTWEmwaegjOaLujLoa/dJ
6jWpJJMrksEujvtk50fklvkVX2N9oItfytp5CAyFEzdxspd2Yj3Pugp8P65Q8ftEzM29CamtUjC4
NcOLWRW49mIchZdjJPTPfH6RpnfTXMA2S1Vxz8Gyw3/XiB+KZYc4fLkb22TG2d616TeaUs6K8PTG
XivdVDlu0kvjoRQD9Bvd6otvhj0Fj2ZsYPIqktr82mYo0HKnafg7SmUP01hfCagFbtX1RHursjgk
Y5WhTYvjjd/H41bkge2NJvOLoSTHwe3kGG9bMwBgYHVtdKE5YfcIozNZpdyfx2as7ljWxT10n0tn
CJWVmfiOB7SohG8hKutg10rkuHRX7O8YZ8NbJ7UjUFVF/t2KVAfb84QfscwQKpAsYqjupGqki8T3
bVbb+0n04zphdT9oSlFmUDQnHfyq8FdDOz/ZKsyCaTQDy7WsKrqO056dvVPFK+ZpWhphpxBejCZ+
TbaH+dkkeW4tyL24JzUgWhlWPbwkIY0SU8TFlZ6WaMt6a/ymjHm/6XXR/ggS2vGJWUHyIAeVKChd
fNLzObuZtci56TEy3074tbZaGrS3el2XF4wl1MWtPCerBoQdYSakim7weKlfbBoQawOF6X0MX6dd
TUAgV2HcKS4G4OAHpBvVy3ui0wTHTAWNXe2gWSR3LmynXrp2EA7rnDSYPTp2xbXsXl7p1RzAulEE
lExNfwoqiMz2YIaHAlDQbYWRcN1Was+ddcLpDXNx+8DYqIpXRMaG6wb7UoUjeLFqjpV0NQ0+5Qws
plsZevWWZZHYgBukuDX14orZfbxSRFVfznkx3KV4+TmtOldVz4jZtSbYOnuBXfUqVDWSAvUqfk2b
Xn+M6R1eWaU9PajkyOHDkKFzbzgjoUM2tONi9CMDmJ+xmKEj9Ybcm+Qlg3v7Eth5fZt3qf9cJn50
0Y3YA0No7094wSeCIYp4B1dkAq+DLRg2ZROuDX4tUNtWV9t9ns4QAgKrezIYYpGQZDT5WgGqu6JF
RUanGqq3FQR5sbFsvzjkWEHaVZYQ2mvGU0Z0Zq3pG+yqgvvYDp+M0TJdsw8lELCMxMW48ueDFmny
G+o0VVkVfh4R0RcOKxmrzss0m42nGjMfejtXIQ41QRNtAUPLS4ukhEff6uvAVcxaUn37ZPxhth8v
O9KEt03JRPHvYeh/i+MzxbFAQcph7T8Xxw943cP/WX2pieP6vUb+54/+UyNb9l8ob4gOoKe3pFPQ
+/jngGqLv9C6mNhwMCT8/f/5v/Op+Rf17yIeFBRFumn9u0IWOmW1TXOM8niZ13B0/RPI4M+Z4S8H
1EUsiB7SWARdgDsR2f/e5QLzguU0jhZxgqUN5PMkYljlOWCakCPdFs6w0a3yILbJxRYzUXZRHl1T
hRXrPg1te12LTnuM/Ui8SJJZbwup5w99I/1XOmojSGQgCB6pzaZX1oIsFwYG5kWk9MUa4HRBbtuY
4NpvlTFu3JADOwjmVAmvE61QwMSR7XHo5iqtNpUTLcllE0yRVdLJkPZ0H+c/0B5EpQupxdgmSmPc
hFpMRhPAVeDeY0+8WKWIQ+1PeebyCHKQytixw30PDpfkDfqZulL75arVfbEn/lkchtkWe5LzaKiP
adV/VjP+Uesq89s3rgKMqzZyDhKoA2Dw2GUVAeeT6bRxiGPej34uyeuQbZFsImUwvYiel0Xokpr9
iHjgMALN8VbCOA82YEH877M0K6aa2tC8lDOUspXPv+zFKMmlygc1uXcSdbz1xyi8GTo/fywbQN1t
w9Z1wZYWkB3Z6RjR/dBC2ZlmKSQ1dtCCaohv6N2Y8O+qJKAhl0w0P3NVEfmjy0zAIpNiLl+1wLZv
/ZTQc9AvtaqtfcQy+RpHcrG1QJK75mztxzIrbxKtcm5NoLrhZQwz02u4f9u+qIDNyKjazWE4XIad
o2/HsAdGz1ZZPGhaZd8pBqslTihHiHkwvQy8FBMHYNwLR2UfTTwd+AyYCTqruEkAMSsPs5FNG2nF
2sFohoFA8aQz1hHaaKJdlazlN1OcijyCoDVn1ee6K/SXUp0MsXLmypQrMzCb7zRi7Q0gipav3zA5
d2NJUCDQWOdBr6PgbhTzGGycsaatZ/biVffHpnFZeaa+bkNl+GLPiQ0aRXMuyxI7HqxkNThArM4j
z7eqdt53MLGmXeR3yiVkpH5YDTpoC6GOdg5/Gb53i8IiMcnKHcruHiicmVyGYnRuS1vRBCwpKZ9y
bYK60SgqydQiNRTVpZgqmFxLqgBBcMZE3ALwJ6z8k6twIzDtmVFhf6563ClK6wzVKiyl8Hk+ytC7
hiO6atjQYCX/hO683nl+USvtoZVlp+7TqpqiF9pBTnugD2uiemL5fLL8QHmYBo5peuITWpv1F1EP
5CussmviGYLLtMMA/y02lbjXXR0FhaEcSF0h5NvSU/UJ404ELGwKOdm1IOsQk2xVclbcVqjpnjJj
eI5aPVorTlhcNXGI2aZs7+NOC9eo9XUJ0hJBMFkw4fAsJT13j9dbecwD4e+KuqaBBCgd5KFqawSi
xnq1hv8VbJUW1th3ynU99SY14pzNYbhbTxg2LxTKuz3VnLmenPwefuRlGzf+HjN3s3LsYjwskpON
NUbpxmhDsFzFuOMjrsBdYqdJfWLs/Xk32qAHp0gnxqYk3oBj30MLgWFtBcMOXr35rNW4QOKu69x5
6oqbwVbvaUToLhRxHlvjhMTyEXTQpz607FIGWz9vVk1s5hdqXjZvKG6u1ZmMQaq9wUO7kD7ksrdv
4r5oEOow+zUog27pAIgtfKbUHSLCeQw5X0dA5napQYQBhpt0O2mJ5pJv1pBlA6MqqiEhAPCfPxfg
EjleWjdzWV+1Q0JgrR4S1SWKelf5ILljqahX8E2GG9lAlYua4qvDbrvLI83eRMAht0XdxtDtzYZx
o14xDsSjl/a9shz8yAFNJ3gkVvBawDhCqxFG6DemfK2Tx+CmgCxfhrgaPDUL2qe4q5FMykHZcdz+
0dUy3U0heM+2HrTHXtP9V5GYCnmmfgjNmRNj7CoMRPedLAZ8DxlxbnkVlVvH4VjglozMd2WXGAeb
k+6KGDvrriuh55CzWKzhbEe7Fvcbq0LO1jVRFoTbwDeM4o1dRe29A6To2UGzAisT3QqBUSERQ3b1
lbz7InHnMUo+lVaabbUOdaAf6fYWOo6zK6gMP5eDr76AxcJG11NvFQhCr3NbLy6mCrNrJjL7DoJR
ftXIUblp7ODZCqolhNapui1Ienld6z7md5KEEu1gjnFw6SSAH13iE6pV2kYdMay6AIRU4aYDcQUG
x2wJdO2RT14LHxbPnIULhaTMI3LVCH2zSnCgSh2k65oMJnJ3OuW5LdXmhRWXV8QID+WFKup7kqaL
u3Fu1WuBK3G92Lhkl7IMDEBtwJ9WsIMMT9cJFehJmNjXvhW/icbI3joyi9YyFNm86lt/oDFgyOmQ
LwzjVTxV5lqakfZELm9/HwKE+j7Sfd4QmWxfVr7+qjjdjyjKg0/M/ajjp1xdNYb5lBumsqSr484T
Se/2GvvcPFX+E12D3SjiV19232y9Mne0FVp3Jkl5JaLp09RPDtqfQl9bVv2F+PnE7YW6TzjeQwjU
y7eAItlNYqXA1SRiD1hOXqz0eTI2s/S127SR9SZphuQu1+R1HrT5ZTbX3YaRHuW+/r/snUl328bW
rv/Kt+4cWeibwZ2AYCdRpEQ1tjzBUmIbfVcACgX8+vtAPjkntr/rrMzPIFlxLBEkWKja+91vk8hs
2EypwEGlxzb0nMwo6cGwP4MWPRHoQilFfZFh4xtOcKgPnpGT0g0A1IXY6Q83tH1rMdP5m8EWZMZw
ym3TOs7ezKJ40ky3iayp0z8BlmeHJvO9L8IQV2D4r9iQQqzCjzLQvNe6NPSoc4aM2A7duwnmeDm1
OiiSZ3WvTULwxhKMN1NdxOydbbsFgS+YE0pQLzVXR0u2R2fWzTB3jedsmotTyZoP68wlBVVg+Gfm
Q7pp9XwvJBSNZlCP9oLxlLGkNaZszmZM8+XzQP25GayxeYx9JWGLL9zruLLmCAaP3DouXqhz3Vc7
mtMqFJr/R5yYH40uiV/1zrEuqAihGPjOA50Q68r5ozIr45gtI/kFoCm3AAXN7diZX7xqwmHL+Nz7
RZdGQAzINut+OvjYzYa9jX1Y1kFHkmT/7alYvCuGckmUllO+06keL2btxfeCbkzwpQM67iG6n9O5
J//Ba1mihp9EM55skTBy42y1+bMqWvcaM13dr0azY0g+b3MdU/K08p4mmdbXcZMmtDnST1rXu9Aw
l5chz/ZrsdkZ9aXxBrTzU3ALe+qrkyWHziSfKdX0Szz1hGFmYZkO/Ub0Xpi31SdR4kSz9Oppwjup
NYbLoNUY/7Gf8sIYkQ6x2tBAk04mR/x5Vsstxy/pw0nTdVabHds51Zg9n9yqqzepK0LCsxkmaUW1
gCDUxTeay38bv79p/GCmub+cipy//C7wVv1+LPLtl/7V8gXOb/SAKwMsYADBhIPX+/dQkonJ6iHA
gJHc9r8ay6+DTAwZYJASSogqnnHlv4IKmRr+gx4PZt0PUxBoLHSTqEyAK1cWzQ9TEEKENTyJsDBk
+w5kekfwNFwUvLzsLp/rk/QyeyasK5NxSsaNhudEge3pk+ML99gvQ/xYVn68hDVv/47nx72YondP
KidXkSBtrd2YhMfTGlpC29VLNn60+6o6Cx+bkEhSC+yCwc/OpvItIDGBn2IrF3Pbwtfa4NtlnfEZ
dza4enQ7XfrVfVHo9f0An+Ua1K6Zh9mcFC8CM6UbWxM+To/CrT/q3RRjiJ1qZtj5TXClGa2uuDSQ
C1csRwyR1N4zvOTe7ZzlqhuluBLsEu+ozN3LEg9qq00WW3XLOEBNVrFa2aktRmOEf2Rk1T2NWa7e
PK/CnKBv8OKyF/xWO+Dbewau6YeuKkZSwBukMVYizV2QesD+TpdeHeVipaXbuOxpeq1OIpmAd7v+
mYgSbFqYPHggx4wSNrrVLk/1wCOvG+r3Ar9BTHZlAfqjyezUZXVO/DC94Cfie8F+O77D57LIq7M/
yZQCOF1uBGbPZpgy7IlKSXx7Xhe+jxO2lt1j2YvpTplcpiLPd16uimhJHRyn3SA46FMDjpxiPlRr
RnZOjcqFCVFN8yOQ2LgrFEHfAzlLF18oDINI87jDZWw6gYTNBwhr1huD3OYmD4zhEdoabsgVAT7b
2myH1crc9I8VWNTdYnQ6e6WnRXVc1g/aoFuPw2wPryhsyq+ziVrclGO2VvT1peod7Uxy+C5x9OEj
96qdN6RpBGBtfvXREhmW+FhGRjWnNOGLxbJnGqBBfRfqczf1/cUY2uaUq0FtAkvCOs5ZOMSAkVv4
h2VRfm46YXS4ey5WTcVYpsXWBlZ+qHuJ/7obdMN2RkJJXG8jdz4D9BBW0Js0pX9bk3m2x+WkPdvC
SDZjjYWxZi4jHONE7ZShYfODE1Z+amHeIxto/QPYafklBzi513HnYE0ly6UgkKoNcyfW/vAbyydx
OqHFDLvJLVXIaH685Xj22L9w6cwYKIYgJnmUa6XzMTMq/QMJ6+rkAgpsU7sf7zKvdQiebDv5ILRk
ee1opxxyfFp123IePQWkh118QjKZlyV7Kb36Ht7ycCWpztwWDukS4Shh+bEmay90mm5cwnRQ1HI9
pJiwn2ptCjPfBZ3N8/gIa0JQUoDKhn5n0J4A/dJ2kUBVvbCNtADa5B7WSadvJXazICCtfodrCDFE
o2yRb3UZPXk6d5cqqZKLSG0zcjvX+lRmZVCEPNvqQw+WQaSTP86PrltYyaatS5SruZEeGCxUgEGS
Qr7SvCneSA1D711NhuQljy0Dzjmeu9VZI/TqxTMAr0BmGsAdu+tidpIMP8ilaj5TVunrcKJSd9bi
UVuTnol1H7QK3NVk3wfbHNVQzKwYHwcrM3IUZnndgW2obsEl2m/VA32v8UH0cT1uktYUbbcrXSih
6g5Iz6etxIGJ5ARzBySdVKuz7+z6yVbpY68/xj3IgfuceBVtMO6Aozw0XcXTfrO0Zq8tm8HPK9VG
tjSL6VHkKvH/sEmhZ5CXeqU+Oc+VzCeIYX7raMUOtfSQf56ZbxvFHk8SITi4QDX/Wwf8XR1gobj/
FQB8/iLfPn9fBXz7lT/JEQZHPfUxmiUqCtQ+f6EmrYzSP9kQALq6Z3keA7r3tBmKhT8Dih3+Cgoi
CxL+xHtJ8A/qALzsfqgD3JXs5CKeskiUMfHw+x7rTQdbSXi01p0X997LTPIBYzJDEwB9pU55XHUd
HN/mhhSpzggbo5NbfYGYP0FM3Y84xZzockbzI56sBYHwpUhvO8VId2O2HdvGyHTlxZK2/DgUlYiG
BBF62uKDtgmkz3HYYhsTEehVy/04zcZ1tPrmtZaxvCwioPr18QZl8LsIb8EpXUy7rEKn74m8IiCi
wAjUI2tg7wa8xbBNOdAwi20Y0Wmzpe7tefYQpyqchw9AzwuOi0Wu/56PxPOF5VwUnzty8i5Zgstj
OE2VumAkTkokrQqfvWqrVQNF2+8dm1nYzNSNEaYBzyp/a/VOa96MPiEJXepgxp3gtUiqSDUrko55
gw0my4CTIQ9yZT2YPn6IgZ0n1yUv0NSW5I7lXjlEU1ox1Yn7Ru5z5FwHYklqwgfsZkkOGefWPdUN
bblmCzW0d1ZhPg8t0NPSEh+sN0N3IAohG/dVbCaWtyc/bLW7EZm+6NhLVoKuuiBe4GwRwoIEh9mf
drR7oxmZkmKqie2ki/tRDTYN0lmy2bal3VtXWWBmLSDRgFJhEiixUu+kHax25pkIiExLBGkdpO0m
4bhqAZONo6V5zIB81khwaAxSMxyIotA9ulF6w6mnfgH76vTVnUjvJyO+NUVaxpgQ9XJdOB7KM5U7
5NgqDOzConKnUt4Mwzi2ePvMVT5YIhR9L0F4w2Iyp974mMBkMZdXNte5Fp+HqRsqAh7gspXxw383
vPcErL/d8AzX+PWGN/3PayOK7/hg1vsv/TnrMn5jl8LtxV+VUXCn/zPs8oLfPGLo8OaGxr6yvtjm
/twB2eY4GDH/cJGA0//Qv/y78/ltdch03g1Av/VL/2AH/Ilm7KyjNuRatEMY7f3IsTek20ldT5qj
9EkD52FJnIsFzHN+5/b/5dbcf5ug/Q/uqfdIc4b+//6fdS/961zN51oct6hSVu74T2pVyUOwdL5R
Hz1rMs6LnI1zPlrBy8wdOJFrHWx/fb2Vi//D9TAvxAZq5dqh//1hjic0rJtaX+d6lVFACdFbpm25
WozzQA7DsR5iolMtMO0nPLrMp19f/CehwDrGhCiPZsLFVONHSnWn6b1qeoLFFzEMn+HAQ0QtDemf
ZmNRVwyNg5cYL8u/+cj/yy12uFsWAW7rWvtRZDSg7xOT75H4XTFqxOx8+CzrKiMJMxPqPtFJTfv1
x/zpgkxcV7IxVwwoDn48P3NdU5RoIjikWtzcemyJHJoDREDf0j5ZsXRff329n20RGM7CroS+jLcH
GowfGncipTh/Y0W0V6NQhKEN7s3LskDMYKxl19VmHjPj7JeY2HhzYVw76dQvddt6EwBRgY104vXe
dZhN8hGEdEYZkkjeE+MTqI+z6f/NKiDr7sdF6FHBmDz7Nt8mD/sP7xezZT/Jq2E8OB70wycNKVB8
2yclnX3SrGnmXWJMN0aTzmUSYuppPPEMzlctKMWBSabr3mTwhIniaJ23xOqFG+I1xFrqY9D1avGN
M7PQKr2RullWW1LpjXNlQkzedAWRGRElSsLUQGQmmmVz8Xf0R8ZZE54mtiNRs7etNqurMdDJx1kQ
l+EiUHL97kurnSNY1CQMAD+a+a2w1jktu4RLTpEsgkOuS+1DXqZBfO2EKVhycd5ZhLP2swZIaC6p
YaCnQx5Bhw+rSREdHEj7gQS06YSDeklUOSLYUKIbBJJdNwIBVYRWR/bqXps4+4OiE/5GwRB7HXOz
fWUiax3xWxm6jZJMHfDjkPd63xOnGnQL2xe53GuvIpw3X+jq2ogSKKCScftq0cVdtU7DIG0Y/Shb
MufNwf20PtZzoF4BbaF0w72FnUgyqrqOtuCTEvcD8wnJB/hzncUvZl4UIhphBb2VI/fRXyT3TdjG
0xjwpS1+F7yQUua8uZqrrllC59RZk2Pt5iYb/E2gtLQNexmr67e1muaJRcdsZROta6FgpefNGpDp
8GFN4jj6fT/JctloTBDTG1wLs+pYdFpXDSG6KX/cDqT6fkjlFLz4LftpBMMNJ+hqtlknsnbtt6b3
21fCtHj4oVqeglkEL21Z5aA3dcbKAPLVNnaimlsBlkKX1jbqnkluO0XSNbmlPN3tq6KWqkhmKpZu
Jyk8gRBSooXAw6EaTO36WSdsu6FVNfBf1/tv41ENMdZHI0XWSBT4JDhsujrQz+8/M8RxvakIWWPf
WNKDxmd9SL1BRlMSBLux61nA0FT9yB0K2BJY+cTxrQEq0W5kP41R0Sk/IFoQcpgFFxMdNagbI87z
0Ll9S6JMVZjqEQqxDjEohhYldyV0yDC2tJWwWWaGfpyMwSPqJKm0Or3p+yHT9rM+5lPUoTyLr21b
4yeWYnyOI1RKyMPJXIL5FQn69FnOJPsRQNIv2f1ERO9E4SjndN/XFPK9SbAxuV5Fw7ROQmbSiwxy
EvMDzNqfWitOtypjGByTubALiFTvUpjUk9XZlJS5dXb8hiBwOR1iTGgJHGzUk1uBwactITSuqc1n
2yncTQ+O8LFnwoLt4uyGw6yMC3Sw4TqlHUX8QArzp8EuIEynVj9ZmyTI1K30NFzEfELZQyxUGgQQ
zXL2xZh87nq2TbfKvJs6S90zimQG7eNizyfQioovXGl9A6c0gQLZLsPnIEu7Keq1MckiFndwY4Mg
wpSwZQ/L2/PiF6vuhzoyNPt5SPFOyUT3VhteDrEQfJhQNIstG1U/i07okiU1F7AUUoM/hOzL6sox
x1o2MevPDq4Wc0ovItuTXty+OljhvGCkPeaw0f1q5ZJJdV1UGr+olNqitY32de4LVTLhnN5UA/6R
M5m5rRqzeCJuK0ert/BgvXNUYp3RaOZZ1tFv1xSDIIjriGO0eXKZhjIgraOej5HsDOaYDn74C5w0
ZM3Gp0poGvLL1B79o1XBUJg2RtvD+2R8BaMZKtPvSyIdF1uK4qYM2vg0aW1yT/xSCos6ePIIeHgp
B/E2V2rd/TPjpa9In85H7pMKcvZ5pzUywiVa89OoxeO0KdNJv2uDyXtESlAgdpHT0QHNlusEzdjw
XHp0Xo3wd0Ft1hc14nW0W8ierlKSMRvVg1LJCvajDYSJQz6EIhlWVlyfa0+zfy8Ni59vObHEs5MG
Zvx74E+ZCIF542a3+EStMQ2EfwIVpNBO9EMjt65inL/Aa/0445B3yOyaGPTU0qOcjwTm3EJwnc24
f22UTy3SDo5/siZS4AtD8rV2zK+3WdnbbBZ2mQhgckw0Ziv3z+QacCxUTV5FWun2n/UyD+i4YfqF
RHexaDrCCK99QoJJorR1KY1JTaOVNky0zIC9tHNN9vQ84HWkybtxhzQ49RNfzaYsA/ZBckR5T56P
YjZr6VCx2IEGHiorCU5u2WZVlJgF+72QcE3euTySXCF0l6AUp6BFG5H7WB6BYZpsWhbR3feEffAs
OdAX9t7MOQ5jINtb8WK/LTO6yc37FuilaxieR0APS3/SyxR8v/brcGwn+zSNo773Sgd2mRi0/nNN
bhWx9xZDBk7Wznmjd1b3feawT1eYEolo7mDVEhyBbPEmA8Jw99/ellE7otwzKKSSiDWN48sT7PZd
KcRBkiB0P0hq3wo2L/yrkrByczKhf0KjrmzAOzcxyTERQfM6mV2bXkxH8q6zquWzTnLhkrXIZg8/
3LbsOS1cpvIVUz7ctWBn+DqZfZtE2e7NWPTQuLPOmR9jrXFe3dRgY52Flp+mVqgMldaY9xwZRvI0
IZma2TdL92Qv+F2xLzJKKBtNv2nHVPs6iA4u3jgFeHTzFBtRpnnBCyFNLAu/FJzkHXYZT5aAHBEm
QtXFTng2kSKJytY7yoSRtCQHXH8zEl3BgSnYqh7j9RvNIcC/LWPFiit7vkbNgOkWDuaiE0KL2kPL
tqUP5vPCtJVpF/eJ0vLRtTJtfJQkQRAUmk1pkvrXssDaj6OKeYoFjpBANdrNxFglxnPuUy0nezUN
TojSVF1JaQEd1u2YWWdZZdEwoame3NncV1pADeKZqU5skUjPVoVZYqal85Z/wKZQDt2U+dLe8fV3
V6K00mMhU+2j0oLshkDAlbaQcvSgWz4kGNiHs/K0HXJPh8/RuVGN4wLOQcGtPffxpgOrIQ4viyyR
jDtDT4xILAZjbJDeYyMZ1iRDaVxrmy0G7QZGNrkUWWgUVCSDWxVftcxGCiCb+BAsTZWFA8SsiCdw
2rArfK1F91Ur50ug7OnIuqYwGDv9EkDMuDjVLCPJFMHt5+qAQVu3pTaOH5U7zrucQzTKu3TaKtu+
QPOx7xQMhge+bc7lWpU3nHwk5DJyCT3NQpJQudskKO+gwzBB4lZd9LlNnlvNHV9FY1rnRlbA2FiT
U0CqjhSrknwQeW9VxpXKjxQ9uOdfAdidGwv8Do+fygxyXF5qb7Jjcmny5Qt6Kb4Qe+QR3jmONaVR
hfnL6q6qyXajcQL3ZHQR+Mh+pLNDcF6xGw5AY4z3taNrzV171xcli7RK2W0yV7AiF7nq6WOGMf39
XEx5xhxO+tGv26i16/iuNcYfgobDAVgwgCB+bPsXaeYBJ157aMH1KfqRSpmhWAvfX1/np+4HtTQu
8WAZtP3Yb/0ArxISN4x5M7SHsl7zI0fPM566XsDcIq6B7GV7bV3et8NfX/en1p/rMlFGLkdn+rML
JC15iQxBtQdijN23QasgIfWk1u4mL2X/aqp6vrpwd9gpmCn8nSkkuM2Pdxf5H10xDzhv4kd3s7nP
QU8MF+M4J6YBWXxhPjE1bG5zr2e3Z4zHv/VW0JaslTfJB2zu7zfgvyOKv0Xs0Ob/Za38rwrqw1vV
wswVX76H7d5/80/YTv/NBaLC+RLnP+ffXAXP/M3BbgrrB1wAgLHWAcZ/IDvk1szBUGrCdHBW4eWf
kJ35G0Jnfhx9NaieqVv/hLzw07O7MsiAQOBU8S5+shy1aS2TzgcwLlYNowV9KzTd5OUvN+X+21bw
V6yOj/j9El4vAiCIDzaf8ydfraGRWhsEGFuMBRwu5fVLlHpErNMRD38DIf30tHCpVRDuIQXHWuRH
A56mYmhKH7xAt8+IziwzRG4mETnGqlEqk2yAIy20vVo4bQN/bv7m8j/dThxvcdTH0WE1QESOwJ34
i22VWS6+M7kQOfN6eiK6/YNPjvKvb+b6Et/vtlzCQRAMRAZ09eNuK4Q2j3psdAfHmJ6UY70gGMRd
FGExBOHuy68vhmnzz5cDbEJgj83Qu9/Q95/ISjrbVcjUDjZN5U1SVEa7aQKtgoXHvLiU9rMdT10V
2kk36Oi1qK7DjhhHEVYFwTwR5A40SGbCHD7N0XuOkxdUGwjWAbhLWQLuMBLO69DsjHYVhgWhgPdy
NPPK+t3Mpz0j4+Frbfts+GLQTfKXA47DORirqCAV85x2I9IxVBXRqM/qBV6X4OxLpgRXzTXFy8Z0
ktYLmwsqyyYMKmE9xEnjXJyhLq4urOtQ2oIONhmS8yhrgx4+iKPGH7FV050VoliWIzPvuzHXJAZ3
1VfbK69NZv+BFvZhEOBFE6EoN62uPiWS8iqocpf0XV6zIsGakm3p9kXnkLJYGxR9+fQFgWR39PL0
grmihogUQaptVuMW0oh7Vgq2TKC58Q1TqBdPM+KbPIUwiSKqDTMpvyDlCp5U3WfRbOQ5tNoueRpc
u9yMPkyXQMKgbqjU1BRLYjLKeJvrKr1DOAvlMA71mObk1kl0t9iiVhvmdXqeBMTd5aPaZY0XPHUe
JULKIGJj+pl3gsNIVFzdGmhuayWE+2zT3X1ICykudWPwOr5S5hOGwoh7RTYegHYh+QhBQjjc0vQW
2qWgotSdrQmHcldNAUuk6vL7rqEyzyfCH2kezJ3MSv3FbgpQX4moWEszc3wdM72DEqLPxkkj+uEJ
pGDZ1hlxw7Fb2RFB8j0x1pkRHBekJifYu+KhXdCnUYafAD2sV1zjhyd7tDC/1VLjzlCWS+oKa6Fb
3Gw3DrXa15X1mqLKRBmejcku9yx1sPsseNDdJN9rFvRuIpGb+7GcI7Mf5ztO2hYYry31He4S8EVd
BypM5rbAk8rJ9iKwx9ssZvgWL6l7n3n9Lo4tmpl48AitN5JP+VikR37tA6alN3YVr5Ph6aGdC9yC
QVw0mWtUoLW8HXqYZFlK+QdvcXrQYvIdTSvDaEpvoeZXcIydtu9uZyxVgGASp7lUM+cGK5qmPiTn
UH+w4m5+67VG35Q8NCcCdDWwINfco5hIIxddRg2nm86miDsv6vSOqyXQ2HleNEIkG1PFuxhk6EZp
fvzqFwMeg36CHVYcT7cKherGI2N145KkugdXi3n2KzwsbB1kMB4hLzkFWkVyQG8WM13jNC1/F+du
8IJraw61KaNc9tI3K7Y+BMYyb5Nh0K+YAesHE/UI6bAngl6Sx6LRbVAe7rRFDArNIdBWXIjVQ2OI
4omoXiZC6Yas+jut71q84OMyqrvlc5b4vR8SWTaHfpzIY6wlaHk1/UHN425QRAySQpKHTdBO+6Xg
ZbEb656FoXkV29OkYZkjyIA1G+utlzB0G2QhW6CZrk2sJzC9YFMbBeOZ2pP9/ai11hv7tn/Mqsna
60YKG2qlBKU06WXo4Dh2jstiMEm4bOfnxvDLExvScmRswCTbdOgp8CcFktVoeuNmU7axGfV6ekJ3
uU85AECh0ZaHSUIzWVZGfe4r/1hK87moUj2E/F5vEl/c2CQKRwvmAFFcaP4d+eCYOQb5Zun6rTea
9tuo2y0TfEteWhiFQejQZUZsCe4lm2FCBa5RHt2KBDbLh8GDt+j0sYHMh05bcGU9yGd4tS4PENmI
ahXqa+UHY+p0NJSL/WAtuRtZJWouA4y4D0lUsIAh0mHr1qwvQ7nqMyN+7VLg485trjeF8PIXJ8UI
cw6yBiyTEMyNYSubGT67By0mNInFs08lIHcHvLxIWG2+dsAf3t10nfcH80/oj5I2JOpiJz/6ue89
lb0y9rWTVVth2vPGk3N2wPMSAxU3SIk8aZrbhhbx4AyOc3EzjNHJb08++c62SjKEIHPK7ZepejbY
uSKTKR3kwLl8svzE2Di60ZaIhQrz0e7crYvL9gdCTuxPSrrp2RXu8qGvragpMuLr8laI82i0w66o
MGUdZi8/2EUpwhLdBkTk5mtd9CYqdlHs3CTuj5yP01GSh02erMLO/HYwMIIj7Kvsx291xX+L/L8p
8gkYcSnj/v9C1JdMJIguv2Mi/euX/qzvkZPaWCRR3JOmZL6nHvxHgwrfGPnnGhrhM2GnufxXjW8F
v+FahHRVp5BzTeyU/l3jW+5vvBpDZixhfdJyXPef1Pgs8h+LOC4PA4qX5F2sbKfvizgE6Wy0c2Ic
fB8SIWMybEiFHjibpZ67UzZZW1XHn+YaE9QQGk76rI8t3Hvdam6zNBnPVuOuSajS2jlebMRb4REc
kGKteQtVuHwirK2mxLb9YxcPTzEjKVxOx+4NAm4hskhwg5/p0+sXcx0NttXENihRhn524ppnb4Ur
SDF23mq9A0ZHJ+O8Wa3LD62hDC+D22hfCuWpZ06kSn0JPLqmnEmmPZ3TxtuKCvfaROW3el60/t6V
KDkny8ZOI0y00T6Pg4mDipk2xJGQ84bOBYbUlulIEno8aGFfZZ2N1s5SZ0MoJD5F6n8qi9I3b/tB
+tyWxjQPhpqSU94a42YsXFiuumlhdeyTs7ODhEvKZ1/8bldLfZtMQDCYP9uRI+zio8j7eusYsR1p
KGQ3JbFRL8TczteqcYwE/hAwDr1Jex8HC0kh7+osXUntdejLLBp7pZ5THQF9keUlDieL7LyXtkdB
uPGQP+FDIBCjhiqPmQHHQcIglL13MC+EbTFf0xA5P4nOZ69vbRi3HMHtq53YqBwwjH9iM1/vcoHT
JcOpwHgKSE7Fa9ecjCd6JbDusnV4+QFTKaBOjETOPQq8ceMNfQsUBnu02voO6rLQTwNQXE10VBET
aWK35OiB9r7/Z0kQ0rKJW3ZDMPaan4MLx+841lxQX9aKAWWwMBR0hip+yW0fEMUZwU8HaVP3AwAD
yybKYTCJnxBy6SEOXjDoBkEUwIM4zKxTU8zo3xF4qMQT5QgCw4HILma1zluL1rjf2wPiH9DHfrkN
6pnrE1wEYJIYgLn4PvKBSDXhdTph57dDAR59Qzwmb2AyOuSsXpJzd98HwCW7fIw7gCyqyJlxRIl8
5ZU4BXjos8+xLKd41w+xnhyHVgIPJ00+fEZ7yuAKjRzCQzRLGXecA25f5jlAXaNxJsoQvSB/AYuM
l1fu+uH9ZcgJITKJct2ISfF/ls6zjjbF71GplK9lWYdYLjElG1tr+RAxqtN7P5Mu8DNXdD1cknZS
c63jVGJgE34DqfIpiV8mUTBJtmx8OiJ7MuWyF4LEeX2ee//bINfVAZY60wDp7hwlDkmWO/ZDko/B
trC6tDlmVib6LUIyZiCdic96mFglH2uukNKkcel+sId81l7e3yUu0mNyKGcbX3W6Z96s07qsMg1T
unMgSohyZdEz9+/die+5IIJteURY2eCXXq5fqamv94e8Lr0/D3PQ3AZujy5QNPw5mNcZtB8kjDWw
Pc5w7NFYEAHcX9JjSQJHCduJg13pxrzLGDF8XZZ19pO72rqmDBO0NXE0n3DgUU7wT4xKMU9vC7VR
XjGQTReYC66Z7nTVJwYzEoftV4uVxkyjGZHYlmldcVDbQXsafKK9W8dHWWgy3Q17k+n9WCG63cwI
ls6u7sW373Mkvkw3jVas55qn88AoQTAjH+yxjxEVMHeWrGLojH61QxCHqEEmzsOYDf0fOab0Vsj8
IHgBcFaPvqtVG89EoBeaYsKiNuEGnFzdJmCvrorGCpfGQSE7TKSQRU5Q94QzZIkEKwFvOkz49f3R
QaTEWqRufGtLXw+0avYIyRMcho5owrm/8zoXFZ7HDoInhuSC1XSZDMfeosgwk602WBNtX0y/Xwm7
PVq46eyb0icqCW56giKwra/YZLmrXhSGQugVqfkcNIu30yYxf7G9yrqJmXEdcukbn0vHW178ZFTe
jsl3fuqEm32xOjU9jY4zH1vCGLZzXsabJtOeRa4JHJftnqK/GFDIBj4zXoMW31RaCS2HUXoZqHqn
+2jga6ydcF5JUKJjxdffgtx4gAEYEdlhtcTW61zk/e0wIUjfAMcYx5EwzbsKpXzkTNNKBcDOxN1k
8eKdCIA5C1dUX0BuUlSQPqI/hIkdEs5B+edy0q5GRWjVFoDXwsLAl71xKrEg6h4W28IwQQ/2AxOf
3SIJOe27or2b0FSGhTbG97XEeoRaEXGhhtjdqOuPVjLRFA9BvyA8GDPr1DJnNJ9jhoUvU1qKx3Ky
71NHdlc8fGCroYO4xobhPdbekIbQTQb/0oEJHjKvbLc6I4WPiTkphr3+00Lf+GGEmbtvlIOS2Znq
Zm1w2rI9SKHWBx85dQuKM7bmfU/OXehWbUp9jnHLaWqWcjPHgEEPfdo0WwWjbluu5mJ9jpIkTCUu
y9tywh4rSuN0+hS3qiqp8kcHqWE1jtVh7krqfs2wy620umbjK314MlHevGaEmfcchZZ+GXN7REqi
tUfpQg7YTMhZmV+1tziBjefB1D9Nwu/u2n6Z8UqbVOtuvDqGPEt3GEnIYI9zgPfZrHLjoTDc4au0
lfg0B/Co3tSgl/KBCUqc3A4YBh2TkoxResCP5rzED2lqxFHhIgylFFQnORiMf1FtSM8VN2NvaRew
D/pDk8iCcPaqL+WAg0y3iqNjZzYf8myQr37mxlGCQ/p90AYOo/UJr6SihiMe6kgqz3hUFXd63Jl1
lI669mAXjRN59sjQqio9MCtX3bR9VX/KxgERZtM+x7B7bwpdvAwcids0Z532uf5qmMkxh11y0rBI
/zhNiYVXRzELnNp7g7CGNIVBZicXC6bI3UgSPDlGQ1h45kDDjDg+/H/snUd33EiaRX8RdODNFkhP
m/TUBkeiRHgEfADx6+ciy0yXZtrUvjfd1a2iSGYiw3zvvfs80cyIyLjb+Q19hkIpjEmqy8xxYPPT
bl3E/70OuqLC5XAwS+M1zm1vBfYi9ZnCjmo5FBvUzHJjNBPPgUnaNJ1dAtlWEFNBwL0pBOxhG7vA
tugvN83GOvuJ7d77QTc8is6GtNmRZOX3SYeoUPNOw95zg5XWCZsxeXYZEV3VxNY3GA6aKKkXh0hc
VT2Cv4I7lXP82Jm1kW1ms8xJxuqzFo4DbJBw6dP0vpo7a1dY+vKkd910tfSW/krVBgsUAdUbVqAJ
93jPIHeogrM16IDN6jHlf5p2c0Xkr31Inaqk/INA7XYUWF6gIQnjNNr5CILL1Tdd7B5BGvjXokiW
Z70vY7wY1fiSjulbHldxBN3U50DBLOh5ItWN722m6qDtrROVt/Nh1hMztIPU37kjong4dLl0w6rS
Sdf53uh2aMGpwyehGoqomZla2tnI7oihDleDV5VkcG3/pcF3E07N3D2SU/fgI7dxvmU7JAacM05k
bFswH+FmP3fGQxqvyn2Xp/ZGLUl/JWwYIKGeLuPV3NliJ01zBpzAegrUYk79yGO9+ZG3o/tJrFZu
ASo56pAGwNEaGGCHgAzCtlyPVkS9ufFOS8vgxqiYb6wD00xrm21eT1nkj/54IxvD3MRLCYxraqcN
ti/zimjedKvwoFnP7G/FzVCXFriFKpir+3zILDCEDhFj3C/uQxlolsJIH3ThNOQcC2ppfy8MU092
gVsTx5p0zoKFaxR3CZtsQtnuNXfvfktCOJiJKPvxuecYsMLHGlbexUrevGqqxUZZzDJiO3hPRkM8
qFhCeKySdNcSWLymYsa5beu07biwtxrERmc8WaIcrmajXfZ+nc33hjP0T6msTq1srxpfzZs2MAlt
9aL/wN2t76eh7U4G8OR9l/gvHNTkzuu7zeR19jmn8ZsZ0lQUxS6fKwiBBOmkscuoWKcy1e5AgYmy
FjkSs6uIgOjN9xnQPIO4wIR0iNUCX1498oLgIbkuxk6rPhaoOEAFF3WnpdiitoD2nPG7PzRPzbjU
hQfBcrTj1T7A4naMZxcLiOU9CKN8baxyTq/qsvXia6vWvw0yaG5mkhME23gWjoXMYt7nfGFKXOSp
90Cm1QFQW/FPnQy7oo7vBePLHb4T8u1lhAnlFQ+UAKXY+Yl3n5B9uWf3Ow4VO+i/q9z9VUxZbcaU
sVHYsFLI0Vj/ejFOAglnJuFc63WdjW2Om6iTpSYVjV7/I+iMbP8Pk4P/Twn7VQoDV0xLlWPalqfj
vPy1yYYY74LVmzauuuqCawA6zXvPwvyt0IYqxdswfqQlrUm3yeSP1pFhuxUvEYYx6n9yJ0dz1vhg
Q0ys7e6uuvhzNVc1p840sCStXumpACRCmraOObZVq8sp0a2ACz2sYFxeGoJ1O0O6yQiDvEO2d74J
Z5LDI0FJp9+pwQCWFNWrEv6VsSrFzoAJuLAlMfylzEq4ixSsGE8Vev+7LJf+B49M/Yl3tX6k74IT
/XDxW7qm3gB3sueZqSUmkXXt1LlgGVp8Vlo/9ru1lqzfX+T6hX+xu7NFg9GoSw13hgvhi/fLXbhy
W+PftD6s045/VNCoV3Rcm0kNqhZYyl/d9AUn5NjtdXFwlvW+7ODJw51olFzX/vW7/atx4PKNcJZz
DLAp2f716fI7bnAtbpxDmZa8xY1fVduhbnl/Lv6tPluleiyZXEIUu+z73/3ua6cAzna8Esivv2qR
eLENik5mQTdLYz65UuJUbrOF8+PqIps1vqs7eFwCNGjtv1sG/ml9uoFA/cuLDKUD4TBAeCRt/Ovv
LuEZxSLuxKE3Gv72SSajfePh/n6q855rs224/PKTvQiUiIuFoatHLn514pWHBEPH0+XV+O9489+M
N7k5r7GHfz7eXCnwp59d/3P5q4Hh8mV/DDitL8QNXKR1m3DPb1iF3wecnoOJgbGmZ6K3cwFlwfvD
wwDpfU1ErvGKtdRxTSv8Ebz0v/BIrJ6a1dli6Jha/kbsiMvw/3nYiMc4vkE+xvTs/9MGy8QGBW90
ukMwaZwD6s4ia459vLhKcS5fzXrXTo9wy+KT4KA6HicyR+e00aZqX+QGTCfOfRRLpAXwUS8eLWYo
HZfGZk6IQMZ2dqbsBQtlUVthEgDpVLMmb5PCSK2NscTx02zWzhuqxrfSQE/lr3qi2M15HAqhzuRZ
nkRD81ZJVTA8TbeMGXsYcBCYG6mbkZQodV+ApR96lzv60Az6W8BEjiGGlpkPdS2LU9+BEhaVT8qh
4QulC+KTapX5tiIWhCva4HanKJGpei347E3GIcQKrZlBL9ydYzIRXmTmVDTfrMkYtkpSrK5sGm0v
LxQ+fDCDFI3w/meRhjNbZ+I1kUUvOuXvmXbTFJpX41FRqRd51sgX9o7szY1JODzn8hdUweuUqzaJ
anzznJMGdeM2E+w3xnqHSp/VYZA9OGyN7lxlMDQN61xbdj1Wb+rpBO0fbF2ds/b0gZyVPf6NLveR
+M0m0d7H0XIeOT4TSGTMZFzj6A30vXSM8mUpSs/fTBzF3rpq9QgUs87fVsJvuvOx034q6kCi2Wrj
E/Si9IeGFnTLXIYx8frz9etPxZO9csb4z6OJ5RVXHuxipqteDbSpG+v9OC5TJPxGIY/zIvf+Mmxr
NVEH4w2Zyf5mQFTjQlHQuOeCb00PcclM8eD2AxeL1PEKDLtqVVNzUqxhrYnipGxSch2D2nDIJ5Sg
LDHfGo2g885oFl/f86hglxkqngWfno587PsN3z2LsGI42ZYUnvMIY7l8IZhWPqZNt7zhqO2vOdYF
T7ma/F1qmZ0LWbG1TrUzJldxa6evjKwYGWFUv8KRw1HbzQvMzwPmBGiNU5QrgA+OMqlRcfTADgun
HWToBmD+gMyqd1VLDrF2H+xLhruf0rVkA1aoqgR2YhzzuJvzjJKtXB/S26IU/F3BWEK5ZCwqTY50
F/Pj1Akv3w5J0T/EVbDcZEoWkYVCtoGcFd9UBAfmaEqkv8eZb+y6MrVeSswN+8qHwsahPQ3KzUxz
jE8jnN4/DsJ+c4ZyvK44WRLQXfL10rDSnEelKU5E5U2VxGrgHOW6u8xXcWR7UOdHHTI1iFcSQ9no
dwS/SnHPfKA695rlUtW9VPdOZnORS+iRAM+WbCtCegflucPWDGx1Su3VmVyYJCJk6VjPMM3xwFSL
P4dx5/JBnQlc29j0IuzzGQ+VjItdPUwkEcRgo9bHuYpG2Wv7trH6mxF6yh0Ul+IKMoRzjwfe3E4M
TPgXvZ5USlKV0Jp8TLzXdAJm40bOuvc2KS27YbiTfCxdnlM1II7dwluvmqDY1PTO0AVIJIzRXW65
daTzNd9UCzpso+XYmQ+JqNrHNtCbfCsnI92O6WSRMSlq9TxDuIIO0aa3RLi6k9Ib8aK5zrLH7U8B
hbVASw67pNG1bb0oAs5TOdhILXW/tcbagd/FQmGEI+MeEkDuciWpgDmns+pfA35/xtgxQWWmeMLr
N65KGJ/EeYq9xwWVUUiMBmGFcMvvjzU/UqknDKY4TRehLaRPrscEDxMRgQAiY/kVF71iibAQo87k
JoqV5TbwoYJp3qd6Ukdyqb4JpbdbTObmUWB1uBXLqD0VRcniP5qp2gVyzi2+RTk0kfJVd9/50OS9
GkMMGE91Nl3QG5Cqxvj9srIwZow/uX8SyBB8QpmTG/pvn6LGZdEiHsonVNIr5Wo6y+pkiolVY2GH
6ZiA7ueE5RkRxbT5OEjzwXDWbwTDe97UJvMyUIC0y0tdwktOpRbUt+z2y23fFWLZCEE3VT/W6qbz
gb7+97j0H4W013Dvvzou3RXlt1RUf1GDzd++6PfDUmB/4Y5HoQJHL7yVTsC55/fDknFp03Fd7NKm
bnIp4I/+UIPXyhxuVYiAF4/oHyclC+uog3Ts8k3Wr/t7dTnOL8dyRGZ4umYQrD2n3Hp/rRzrpsKv
Z9doTzZUt41ll7uBBQZb2+CfnbRG0HEC6AvhwFiBKpvOHbVnFLSciptL9oVrA+6qqKqCLN6DQbS6
J3D35RVuoCy/H9ya0owu894d5dan1EhKBui5uQnWrEhLzUJ1wkuEuaEIAKBDGEZSbTUoFWkjbjCB
NWpfLcY+kezAiUrNZldNsgveJ1Io/oGaEAaBQ7u4b5OcR/9+Ae2M223F5q4L6tZywddEXEP97Ns0
aOnb2JV9RWSGuduuoarAvR4cPR3Am5YVkEF2gCydw0pmviVvy5QBgbfDZaKaWz7OCFPp3Hce68GS
2/EBJxYT7G0FMh7/Y+3Y8ONCeO0Bk1aiklV865uKWBX9wryeLVytagQhGzuBLkHuTfCHjTQ29A+J
3CDVtkgzR+oMfXsHu2SdCwIb1dgpbeGcU6OCAb1E0kHGtFFpKYZrKWEDcWQrGMhTUjcRS6+ZghLC
uydU/kPFCHcOZKkqWRxORZgUsV6iy+zNYo67Ww5m2lGXmON0GipCxYwslLgfw7xP62OqadM+gcTx
WBBsYPXsddJdBPbORonK7QbN8o0+DmyD5ciIv1gAzAomNyDFimuGr8g8kCyPQgzjvqindgjbWpBT
n8rx6E9z5I0p5r+KERqKV3LH2bCOprScNzSCFxt7cCykuIQLowric1fJCrqmNjRhEYNOVaQg7src
fS5ElZxxpfb3Mp28M9UA0zvYj3mTBDgluyadzzwPYrdMInvhtBffl6ZYaBNoNDMiCTUBQjPjjTQy
7zYIivglbWbrMKeudqfNKDohRoVgx6zNuo6xIOy1HBLlxqBKZHlpWp+IDZrmc+sa9SPE2sIIqzil
B9ohrjxHWdV5c0SJrzrWHa6OMBj6ajvS1X2Us+r2sqRxnVSsdRUoehhCo3Hkkx0YIFT8hsjzZiy6
8tOQtsuQzlPQpxJR19vCFCpcuHvddxnI6E46Tzk+vT4fmcja1uxdG+RREoBchK44eYzT3Zgk5pUx
c/sn0UCeFQnWYh/uu3NauvVL18/1foq95rsk82u03RQRefVPvNPoaQ3ImaVv/Bu1lPOZWUl6qlFH
nhIOeW+jpapq3SjNj1x0+pWmamSztrW8kyznYGfnzU/MvfHBcNhqQYayk4M5fYRaOr7pbl6+Lmjg
r5YcsrUlyC9eW2q6aLjhE+ZqQ7fXPfD+gSeHXdbQXCMoVOHmU+7zzlruaqoBT3LuccrV6HMNzrNA
uzM4dYbKoXcrBBiY3ddxPuNVZNIdCXyMPMUol6njE+HMSAptGMssWyHHJpIx50Rel4GeCgplE02P
IMJJ7olBvaHdwnyxiQDBkuyeM9U95o3m/UAVK8wQpy1YM0diuYHPo/InODX2VUXw+ZpEURO6IJE3
XpYcA7v3bgBAk3kSY/+oqPrAGqKLD3cElNVIJe4tzB/fWym6NjQgx6BZA5RN8sR+TlIbXnXLCSGU
Vbtg5wuSG9s0xvfBgfpGm0YUM5CLVGEYuBhmTlBZk3zrrTT7WUqcGv3UXptjLKFtynmTTiM9GWmc
HSyNQl9MwnK5NmdAC3bhSoZ3g6nxibOBe+J50HadYPQIVN4XZ8RQZkXNYATbS1x96jPGZmWc6ROd
pDKfD2ZKLF5IG+9AkUgL5Tr2vxeyQkUesxEziE/3zxaH7vJgazFiyFQ737i1ryo+x+VwGQzWuVGH
NpQYNSnQ0U/xQUobzNlqzEDJ7W+9JBiXMBktidjjYJ3rM3y0lT/BLF4MUKKGKW4Ra7iFSEdEgz5T
4O3XDwYBuGOixXiFgMpFSY67ziFOtx9ae76Gds3Vym9AgYnO+RSa/SNrWvPawNCJBNGCMSPfuW1R
mPmQU6VBr4t/E1hFcU3dhZuHufpIV0Btu2a2mHo+C717BGimR75BiWaNyMMlw013GcEB1DIVnFuj
E1vNNekasbmIHhK4/GUxJTt7zOJNV3cGPW6Ovc/h9e34vH/kqvYfWpP4W9qW4ikhCxsaadecZF7g
bSRxVd44Al3Y6WvUsVpPDlToUr7oVu6wB6Iizjy5FSm9QN5ni+h+tDN0dOYcRsmxB4GIIlD7xE+I
y5mOmUg4DbHKsnCq+yrWnF1pLuJowAeM9F6fN0uvZ9dQkT1KbWuxH8Z53NhIy+/0rZAe9QUKmld8
HXrje94ySVZsj9cT+W+gdr1M722f3EDdi2IzV6lJFencfxoAGrejsYyPuU4NKX56AlYJxc3kzH2C
hFr8mE1Gvxoohr0MrJafIuvucDRbxjZXUKNDrPQ+RqRUO8rxqsvsNHJq+b3T7fIrvgEQ0dwrflSE
QLeLIsXPsvc19cufXZH1RxL9XqR7BU5ih3+KHS8IF0AlB9Ik+lHHgrWZMsPcEf41runtyT+C3HdY
O1Ntz+iAwpg+Ls/5UFonzu/ZDiRXewTn0GxHlLKDZYt+582cvDQpnH1hpsDgK0FEr5ybdjMYmrbR
KR6NQHBNW8vr64/BkVnEz/6EMd2IxiV1DxJVPMqcG2VDM6iJKRL/ohtAGM5HqzfncST4W0O3jCgA
A/Gua5SVaW8GENIwTbG840HihFFS61Po4tZrurOnE0HuKRqQEL11qlY2elo/+LhaTwDzkx1QMz/k
imiGblajLsBPhFQMcN0ub6xK0+B9z3JfumNwsJc8QSOrzlwg7xfuYjuGGJiWMDhFFDkwSRsNFPyi
3GNbEptBQZy0E+GHTjri0p1Q7RLNs+60YTZD1nbvCSxFdlA5Rmi653+2MT2wUBKpga1GAgZZ47CR
FSn7gTWeJTrIR1YtLVloHj/RawcXJtvZ1ShMCga6tqABGKQkmvE4o8CQ00m0MMmUf6qG5Vxmzlc7
9p7/e5f6j+5S3GT+5V3q/mddr/1q335x15q/feEfw2ebwBsSClwrCkVXe+2f9ylf/+IYLP0Mk03S
ZYyf/7xP2eYX/i+XWNsf17D/nT6DyqLaxfUM34AZs97C/sb0Gef+L9Nn31vH4h6d7za5L+QW/vwf
Ql9lZfWqoiIDKk9dLBtk4YxzernW1cWzCLaBmeMQobQJzpsc3DbAVNV1R1Y0Q9+plgBJhOinBUR8
htLZpEg5WsjQaNx0wUfDLnon19kJFyN9g64/G/DpSeesLeI9gJoFgd4tTY5CFkLh1lMLHlf2eE5R
qPdqv+6IHPiW7rSskxwDuYhPh1LPsakx6LFLL912l/EP9972MSnWoZB+GRAZl1nRZWxEYwwjJHEZ
J7HcFMST53gzpjUWIpX9ZASdfMh1EjWvMylnEfnIrY9JVXoZWjHvZoCFUoRPZlznWmKdcIEzKq+m
deqViXS4mdZJmLHOxGKdpSUU66TMX2dmOebLiX2NSdq8ztQQr9ZGFqT/EBAGg5V1+uZ3vMxkNhjJ
MczRTzWmyG29TuzMdXZnBrzy9jrPk1SP3w/rjG9Yp336OvfL1wlgehkGcq6rT9yfG2AMzAoLmXo7
EyFjiDq/uqk9I9G3wBA5OHaEu6hvYOyIDjJcjwwieycZHg3SDEzOu5hBpYkJEYfAOr+su9F6mcvC
3BG68PcVqgCDThXHN6SeiHNZOhdAwUDHcab+Abqqn2+p7CA1vubH+zVJbhMp96b7lWy46aXd7imU
u7dHQgxRL0iic0Qa39fbwHNXWfPdRB1GFBBf13p/iJxLoj0l207NdXkK1rx70OT12eHEekMi4hXy
jrshZlNsGMEtu3rNzC8j6XlXc6qDJFCvCwMLDsjjh3hN249r7j5eE/iJKxBTLH9b2dTK4FkSm/iS
2g/WAH8exM4OKGzxGUj5YcSBthOX3D8t68YDDznEkhUL0K+AAFUGmBDx41EwZ9obt3bOgqctgol3
RcopDasVNgAE6E1VFCGqFUKQrjgCZwUTyB5EQTISgTNGcCflCjCwPS85NivUwMHPcbOsoAPP71vg
v8APOgP2fnkBIkwtz82FkjC72JqahcjcCDRmk194Co07OlumbfPDIsEtTElmg15wqdQBxODH5Zzt
iGNKEA2OoWyADflv+Ab5G8xh0eAsPZpm4chHp1/R5qHTFqnxYtDlmGMOzLMrt9O98+DjjXudbQUK
YcS+ZO3qYIU5UQe08P2n7JbwqvkacJfUwxJI0hR1sZWSI6TYyXkjYFXnR7mWHYclkwHJ+F5Xdr3v
BMamxynLbIk6lY0c75JEgxOE/WnK34sCu1tN9VNRwwhNnZ5TWeMGajP15szKNmZJ8l4ZWVJGeWpk
vD+aqHg8pWBOPDMBTlLwXPNKqJCLBzM7r31/CwdiKJLDMvj2O/YoOXx4RWAULuQd5IEJO+IgTtlQ
AwUL67gYLP7LjYtjDseCUVSqw0t6qovRBQjeIrNH5tBxhTc1iOL/3an/k52ajLmBeeGfi8SPlzK2
zbdCDH+ZfP7+hX9MPt0v2CoM1yGcTrLlUjz85+TT/qKz1eIlDxBXGHL+707tfMHXR5zNIiOOLwYF
+ffhJ3u4jVcG4DsWnUu729/aqK1fNmqQeWz7us4ezYkBp+0qI//DRo0BheRA3GpXtm1MZ9whAJns
zjlWpSq2XjP2Gx2YxYNVutOefkG1NShCOfqGj7BVCPm00KV2ZfVUahvt4B8Krr5OGOd5HZGDJQMJ
7XxbDMlD0ljEujDwxXZXRrZdv8ixuJcmHSuFTLiccPAPDZfFP+5tGjirNf9mF6QlW7s0H7GIpIAE
TZq54Vzf2nLqn5D16L3yUFcWZpo/dG0MF996zkX+aTXMGlGtz0uwDA85mdJ9Kx27Dq18rB6yXI0n
0fgERD0mveEMWX/PKZsVrYSev6AlH6tkrrZ5rgYig3GwG3os7ZTfKhc9T9cxNuNcxlu2xJtpnsnR
e3NrUfelw6pXeqdv9cam+shpnWu98w9Igw+NThzdQr27ofT3qo7napPPzKESfwCNnpLDbFs/3g1Q
NCMeGLH1awMuFK2eIcm+iJlNF/FmVVcK6tjOczTvVOUMgrCUoNTYXrObsW3Vh7kmRsC5gHgGAYnH
1qGNRy7pC1Vy5rOsHPc42970XhsCin/fBtyuLBHfIpfCuC8FQUZOXaSC9aupji31iCBe0JKeSeFr
H0U5GyyDohw1xd7V51Rl1dRPR7ojbArC6LQEVEMn5QOoQv82SAJ0MOkzCKRIDwFyX3HOO8CJpiqh
quGqZ4bt3c1VPTzgX9Vpdsm0Kh2IePTWBMgjc669okM/MuAkb7VC0Sw3TAGGPQZ9xa22ZFajbbRq
RjYiM0R1F7FqMilaigYpVkgLzWhT7wVRM821qk9eXA9u9y7M2HnoFDUsBQU6GOXpPegoj8rlOYYk
va9b4XsYgD0FKG4HZkUnaWGrplt7nJYVpi4vZHUN7xqYdTj8ZRVEZsIJ0NzpvxPZC1esgHaZ1Qu4
9vbCbsdSZbwinM9neWG7LxfOu3lhvhcr/j2DgBFHGuJ2sM0WAPHphRVvXrjxw4qQR+BlSFYHLd1h
Sas2gnn7Q811m6Zsz2mh/RdN+hL/RqbPF9OIqhVYrybpQum7cOxHYip1aAx1zQEY0L1YkffMUaHf
yxWE312Y+Nz859ciWy2woHisr20KPr9cQfptClLfXeH6wwRmH9YUxH1+AP1G6f2aEQXIP69o/myF
9LtgWl+CeSX3e+1K8edCzJmXWwz2ghXzn67Af7/xYP9DdWZ4n6yVAHg4yH7oBs7U4dIZkF/6A4xL
blinVGBc6wXatWjAa22qYSfnLsin5Cm+1BFcmgnataTgvxvif7QhsrGxD/3zDfHp5/yt/0fDlPXb
V/yxE1pfMEiYbFsB8c/fvE9/7oTuF9daQcKrc2a9z/65ExL7BC/EH5FrXGHDARvU71uh6Xyh0IZ4
KY24K/IYVszfuLMa7K9/vbQaK6fEBFRiYr9CdjSDv+6F+oDaA38BcmVrdq+ThmO/L5cPH4v8rTI0
JvcaxdJzJYoHT/o3fd9Mb+6Ut4+N0B5bvetP44LrZWXHcHsZteMSW268n0Se3o91q30DzwQ+wBV6
e7D92GMy75hJf0//92KdbTsrzIrhfWl4R2V0vnmLn0IXz33ZmiTxWfyEhQkGPvsNyoju5ZEOrZxG
boTDoSJuGWNG2imamWkia2TXtc+lXw+cID0czsYpDWaX5hrEuWHrpbrd79LSNhugAUlWQoglTaLr
4WwuQIyzKlfGyRMLw36c7oCAlTAEUz2bIOveNz0q3LlgOXANiiXz8qd40TTOrYZXTO0GqKf4hoPU
/5G4OTk63DNzj8cgFfrkRn5PlzY+ADyYNF+Wdr8vZmFe4dxUfTSSP7+Kc8J1lGZ72G8nUBvTVol8
8Te+yA9Vgit0rjNIGmVtDVAKZn8robW8LxN3B99KUupzssekLHHezmN+Q15EHHJTvuQCQS5HfA2N
KkgOnDuIf7YY1V+zOaMfdZmyI3jBG2F3Vym62GufVHWEEgK1bEZmracAO0fifgxzjE97lO8qp6XQ
bIOomK1jMhcv8zTU4RIY+cn37e9JBsbEiovxUfljH9bw+veYq180ixwTiRa5BzKKumrWe/Tph0ll
L0wtPmn/Ha5UL+CmFMmtSlsPDXR4F1V/qiZRH4oha5BRrM2sKjPsuY5cNZwudl2r7tME41FhFi8Y
UMjKUk22JTL4kxmli4tIxfcyQIBkVK2FwUiSpbfI7WDw39uTTaMj9ACT2cZmmlAnE7SHiKNWeh2P
ZXfjD9LceviHj8jLGdwT5YSw2dJI9a3/HTVj2leTk3330xalid7cbdM6Gie/xUbJTX7GVizuHI1W
7yGbH+tqKfecdTLmsk12qAukQcAmbmiJxcER5uAA4zh6ZF1Id11nBrukckj1pFqwn1z5UzhFdcQs
zpWatSNkNESAkt7a74KJcgSUutomCaPvQK96fCEkfDg8LZGjNHIm+lTCuuiJTZrzk+HUetiVxYtW
xkeFnyus+gbSzaC9OguDFKuY81PaOkGkNXb2uZoqv4Jc4EwysNVKm7j01LorqVAvrqupGK9cIJhA
fglbYSdQ2qfABIDiBsrNCYXn68mmyycK2KCSamAX9PGBml+Io6VdsFvqZlWvZRTZbeOb7o5WRn8b
e7FH1yYIx6eeRAsajkHMjSyPeapHyhJQCga+Gw8W2mLMdXIsWzKY8TTdU3dgRNPEY5EEU2mEkGmW
H23DorpNPHs5jUNWH8xBLhLhh0cLyszi6nPU8tOC9ejl8Gm0LaSGBKfSzp3HMf1k/w74rEmo0LTV
tY28pUqkf+8dnhZOlcSqd8ZU6VdpHVR7nAQN8oxGIsrk1NEWEnJ47u49snDf8hkTnNAptnQosFz5
FSu5rbW2yH9gNRNISaav3maD1Dtd5PNtmWtAUYpXU2U6oOFCQDGkblZr7dtcN4sNNqgcr1j2I+79
bpOZTfZSdTkKlEtB0Y3JKZQp4aisDVMV4x725DNKYsEkHL/4dWOX4mQEmD88a7omRdg82FagPRbo
ld9MQKBceoA0qSrACzsmKR9jRF9zG4t63i3lot+4MQCtIR6oJh2G4bYk8Ec1UVbvgGsu+2791KLq
umf8lNYuJj+8xQ6fwgCZ7vFaZBz5emKnegrxYh3Nt77yw4XY0VlayzsZcudgT1Xw0Zn92ZttRvx9
YU0Hyx/e3IsAoHPeNq3paJeGjwODcthwAK7xGTNa2ubaoF0xu0ohSCI51DqVAPCos3BJ/FW5MFgP
/OU2Qw26U5o+3SxZgCN2GcHg1mgPcw/ScfLMCxc72aeBPYe6NAFv5/kYNka3B03esQYPN8HIqqWs
ZQmx3vAkwi4+DoXthK7E1AqS/WH0lRkWpNe3YtVr+N2CQzvPe21pg2OnT+RXmbWGnhuQxlm1H12D
OzmuelDTF4ypLiJR4Jv9Ez4bgFc+g2Yui8GmH9ojc1Z8MVrzObfeM9RlsVUBQpfeNxmmNzJims0V
K63ndEe+cj5pRftjNZbRiThiEiBQpORajWp69Z3JyQRFmDe21pd8J1fdS60KmLZqYW1DsgePDdbR
hDEr8Xg6roqcmDAB4zsOzl/VqqnVq7qWFsNXUxTFldOQKTMAT0DMlgsybW5c8wzAI1/FOVkUn6Nb
Bru5UV+TZvVTXmS8fHHim1gYMYW/OUt/ESTfq8aQkQ7j+D4uzDhKVyWQYNvE5s7829WTd0SwTwJ0
P+0hK3elw4Fhmu3XqhtTMEM9fGSfv0p1eF4alMrPbrRNwl45/hMWUWJ3yJJwavJzYIrmqF8Ey2Lg
ZUDHHKtY37CYClbtbHoFHseGMViPJPwwsiQc+PPZZ113s/K7uYqk1SqXjnbl7vLJWyLErHrX56q6
Ng1TbodF2dFkLd/7NF5wBrpeKEEohDItiq2OPfMFHre6Lyjx4QVViAJh6o0zNsai4cefhiJ/52Nf
DDQP1/5T6zl8LSHGx26MjxSeyUgrg+Q89qW8d4Y4f/dy99FxXUk+LLm1TdEfLFgfVjSnebPFG88L
TQG5/UyVtoxmx+0Q5P2trWLXXOFjZFnJw+FAWMXwzJ3g+iTC/OHUc00PNO9zaDaGuJsMNRx0RrIH
b3b8r7Lo9fcRET5v4uFO6ZZGeR+e1kPeDBaYVneCFJzPNStrw8DESRey1hOzjthxeCL06qH1A+dB
LijOEaumxhHDbMzIsfvys+8s314/qKQjFWkDQdq2c/dNYzh8ZGp3IPvSB9TIYT5wN0tiPTbZssIr
9GtYiPkbVX3/w96ZbLltZGv3Ve66c3gFemBwJyTBNltmKhtNsFJKCT0QCPR4+n+Dsm9Jsq9c/sc1
qSqXnGKSBAIR53xnb/EJodoxH2IGUVNIJOs6Mt+BQ9u4ohPjM7kRElhUcjkWMnk1HuQlpJFkMe2N
0Z7Gz2KJc8hLsGOJeIRL2IOKc77zS+eOENwpxGPqwqI1qnGva3PK5ez07nsYuVDpjcYFWGsnz7ZU
1rXeJfaG5FMe2Bz117KSMzgS5jeDqjWrszItleAwhXUwZoZHyjWsyCO1jMBuZuW1BeWZhojMEpaJ
dJVuwyVEoy9xGsnvtWsp5OyYIguLXe3myTOrWfbMI657yQkSP2RpG+5F6iYHYQ/seMPaOdZlz/R8
ojVhtpqwCD1FRpJOp16bipU/x+roaws2IRZDFkgOz0dGMfp1XIx6thqtUm7IqZEgFuSO2nlsn4U3
d++M+PV7r6ko5sO+uLWiWH2oTBsUi9sAytiYFPezYuGOsLuan5gBhtnN8aEZSCCxwq45JwH9m31p
OrSv5NQHScr9cKK8yIQVZXgqFqE3Oy9RtoS3em/kyep1ls+NiPoJUDTUy8DKLOfGgYX92rsDHbfK
7R5ygDj6hjScdk11LHkNC7vcqtCDNFfMY34gygWIHHSMt7IsoFrAY8ipiXAM73v+1f1YsLyqwn8Y
CvbGuKG7T+WSeNNiN9067Ryd1CUTd4nHtUVfPOoxfSTcA8YOxEN2lS6JOqBu8aaK6nwttTlnWkRJ
ezssSTwA60pt7JkqWNpTJOpTndh7OZMyN9Jyj68humN6OpzOnpuq6naMYooLfjSK2skYFYb4n7wz
rO8D+Fh1nWHI5p3tZoJNmpHverAeKrhwGQSNbqIopBoaNzFksAF933zKRwueSJPqAQnJUm3MJmYd
HT0SSxXZyH0bw7ODGVh0m3mIpLunPyb1T3Rpw43Q0jC6SvpFHMklrNLA8KJh4xgdeOOMQg2rDzBF
puk1ue9oopzHuuUsoNfabrZBZPTtpDEyq+RBcU1uutZMrhhfTNah0blfC1VZn0XJ1ATDqjjVd2Mh
H5vMD5NXHbbAurD8ARU21AmvAfuBgtHzvlCaivYOLkWN8lCsretEuU90S0SQOKzOAc3KbAu6Y34T
bKxPA9qUVc75uHKl2FX8tcfZqNt7yYDbSzxaxXkYdPs4y2RYG4UlN3as0wrR48IMooyIGb0rdgd1
1uzGrNcZOkqrG8uqiw1xYutDwy4yaMeR2ZxSTxnC1ZfNOUG10VBt0OXuQUPnvKk4uJ8pFvpblQnj
zQaPtge1KVeQ8Gq6PSQ1XLqpuySCJKGqhY6fFA5fbxMPnxiL7neEyW7NMfbfRUlyht+EaqAw1tIw
pn2t5zVbqS66YjLXA4nuW0PAdVNvGR63gxqyGQMs6OxWZO7iYAiLOPBzHuPhqGUfKWJLKHpusdeS
0CTkwpOkHJzSg6SOqhm4zUQoxTS3VWgR/fFd7bY15+ksBzhsI3MaY4bw3Y5KU7ED1/IA9lr8RUrH
ug7DJGGhraN9WDH8lDUs/B3DzhOzletZwSFSVNx56AzTfdwK/6Yfo4yB8sTZZ04CehI6xUo0FZ0m
od95XgGUpcGqBMSCuJxbpoTpJuSqUq+9m0yr1XosRBboeWitUvqRr+RLKWkPi0ykSOLiVZPNK6HH
DKKFt7PsUReoQvt3wUTW3sMZd5gKDKM6B8+E0EmLVrekbTbR0VzRzXYYd8jfGKyLg55va2WU4wt6
qVMcQb+c6/cyzV+alPZCbtBJDaBUYgAZTTMg8WCscuw6xzSBk5WRcGX8XDgAMMgHrBcQXw7njmde
ZI31Fdm0kqulcXe6yFzmJKzkKo+i7I76gxCbziJGHfRS9DdNy347Fb2xqZfyz+g18sAMe864GIiY
KPXEl6HkiJYysLQvrJbpE60GZtFSb86k+tzGY3t0iyRdCVQSR+pamzieJKVOBzK+oWVHgwH6+zmL
o22U1J84r7EVm8pk2lhzWhzKTvYYB/tmeiby0Kyo91ybCFqf2Eo9Qgeo165q3VPsmMO6Hmc2jlV8
CId5ccF3mtqUfffR1+vrQZ8gFKbGU6mx5KW9hQnFwfyDOcd7jkfayybjghsyjf2aYKT9OFdgJOw5
M07lFF8lWslYtNvsQUM8KEf/yugj+7+J3VEZyfIhroxXMwaMaPal9d6QQNyISJkbqRVPo+uZX6Us
aBdEpeeQKSXdudZGPAOr2SnODI7R46miFLeO9MKPvegy5BB9D9LRn4ZzTYYTag0IBspOCJq3dmNN
NGoKnO5WPhIYY0LojDTNRvFs2hXGQTK8zPKruNW4E4rAEZk64mpfDXMSjRx1wg1flXSvs9SWt71j
USTQadrifcgSfeUYBIaD3sv1JsD1LG8M4i0H/gd/hOrwqxEZZyutWDy8BGWQFNlxsnm46ubwOcxk
B9hWyxCvOh1BcxfLgZ2PxzlxM251/UnxSFrnWIOJYyy1QFniXfc7lylwZ9GyQKIJ6QDsDJudcNQY
LAnOqHDVpFW3d/v6Y+TNx5ELfg3VXhyySLsO/Ya9Tk4ggUDkUeqMLiCXdgM3c/KjtCn/kVJjfp2t
Pqm/0ViHVo0hur9Hf/IuioQrPpzsAAbQfW0truNicg+lRZzXxfe84+xCAXEutFuadc+0a5pTG2ro
IaEOraPcBL8pZBQkVaEDg+dwpuyuwf0WCSoXAIdEZr/LIfTvO8Z99mlIdC+upo9ZpFM5aydzS38H
CmRrfgqBpj0Mnr2AUcgGrwnwD1/sxu0fWPuI2Tm2WrtMPR1VTTFK0F3UQ826zpWnUWdhTDJQIsv2
vlNeW23erMPZtLqNkQx+B6hML9xVKuLsuGCHdeQJ2yyZ5BuuyurVpge7sJPn+TNtSLSgzL9qb5VT
qFtX5No+5YGnSJ+74x5ig6IlxRGJYFYab7BvHRXumsAspukT+yxurUgWb0mqe7cVLLnruY27z1ri
fI0UIRTETlpzrClD388jLUI7cQc4OokYPnij3d0ZoGTmGzV6FeInt6h2VEEL4satKZegM7OQJKlc
7NXJuJFGUqp1QriJWDjtU0uE2o2eKJtYEA+DPWLNxymyP7BDsB9qCM/bqJ7aPffBFDiqYRTN954G
D5aujEvjIRK5XDexeevpTfhWjCXmlSL0iJgYRrLJF/fDaTDY1Fwxttus6raPT+wh2nEbOapaqzRx
uqNVsv6sHLqYKSjcAcf04OfxaqAWxp6mIJBScrhhezfAAqM9XKknJa36RO/TIzQNa1kQd6bGN8k0
XE+sC7jDyG7cDIktHnv+AmfjYY1+7jJmALmNQ4pGFKjjFYib5trsZHflLsnytZADcdi6TAilSqk2
PLD8VYu/hh0TSRWGF1uSJAqs2LpglXktMsf9SOAF52jWpe1eejE8ZG2s2bR64OcgJwK0oZ0/Ptid
BOxdikw6yChw40hDgziGCu7djsmob8oopJVHTW06T1mPNdbkRgvmekkeuw0H79HgEc0WtJCb3pRf
yeeUAS2Ce6YHU+h1DiKWzIElJDtw3+BC7seoN57TpT+9gZ9JHkjZ+l1TVzoBmLr3zo2teJ6yllV3
OYMhzxqpuKMZ19Rlitn3rtWktc+4yMSNQLm+MyST4xxeG/O+gRx/9rWQ44sihHTStNj4NEGJP7aN
15PMMSmGIgPhLq1KltVVYXsEXrGVM+wCu5ubcrB4YuHXhQJjKj9Kb6jwo6ZCO2Tmp1Q3YA+1zmDz
TRfwnloVpZhymzs8vxaz0pNkbJIy1KOY3egIJyljZjqevuay0F9DvWGjNjuthzBXVzex7+O7i9Kk
fu4cG+SOxlM3qiweZlxSGw47CeyuJt1JDTsOcpripMLRPfSDaAMJN/pKAgtr2Nnr4qqaq+FDm8Ij
Y5VFIxJrg7V2lBWynLTavcxqeWNPg7cvGNsKmn6Wu6FhRgqGJ1eJpob22iPq+EL1VuMhNshHwf7u
SlX1AESb3T/lTJcqjRafp5iwnudHPUV7+M4RnKrrrvU/a72uByxODHrEdotXeNav/Z5bw0yNOEhq
81DFunfHgBoKs8nuj47mzswfQ/MFIqhz0fjumnqzAnrjd9dktbMrdAOfmPkFIR5OxOS96S2ainht
WDAkQy+lrKiHBbUyNT0xogRTTzHiKo3ZDDQu9F2MF4+RUeZBswZt37rKyslY4SrYxOaobxxd0JC1
K/ayYlavSQ4/mKPCvJ/U6CB60pvuDugjdWDdh29V2kafn0ebvNgU87BJbdCF1LP67EpzSSbYtG+o
sZKImKp4q2ceLk2caWh2+f8FxCFznG6HtqQO3GdPfmMAemOxJgUVJJaJXz0d3/ySUQk/ouExkC1D
moZAGR57tTX0zNoPFuKaKD3PnuSoAH927XeMcUXRfMtICLPfaf0smzq9Ixu5DzVjz8aq3fWz1X/U
RtogBklxDCxiK2Z2yGOtJTvCefFq9Lq3wk/r+6Gr77vKyKeVqCAErcD5qU2ca7dgdiZym0Z8qEHR
XVm99m5pbnddGSWyYdb/VUIbjEKPb720g71MM8NOk3I8qLx+/k/b+t9qW1vkoH/Vtv7QvsU/dK2/
/cDvXWumQ38TtgCMIxg6NS7Ejj+61vqS3xIGEXsB4FpYtKb/4HwgWGfcVSdf8r/tatNlmlUIcwlZ
2S6NbvuftKsvCerviD0AixmkFSb6lKVTTcb4x2Z1hWOLfZQ3Xfu0FWcKGYOcpm3hoKosCss8ZCNj
ZtRgARLTlmne9WlKdmMCbHiqS7VXjFadDFZdUr7Qk4pEH8/xNNl3rLKNMEn4jEnoZTynRcdZpygc
2JdkdKYRfXiHXN23PrBT8gsqE4XBKh4N/YIAzkPt1i/oURwJ01BpXBvM2HgEstwJDcIA6GnsD5FL
CjU8hIx9pFg3PUgksudDftDKyqUyZ8VMf0fpoOYTn6XFjiRjUyZ4WR7zkh5hVBhRvYosQIZnVVhg
F4c8uQmLIqaMx0IGY9chH1kwET+3lbnnTVUbQKvapyEukkcvtdggyCJO78fKvmlHqpSznUTbuAq7
N19nOEM1BVyBhL3p2hFMnfsVlDEXw+jsGuUxjfrEdnkuZbR/gmEQfX0y2CSjQCfeOd7EUYYIfURe
MW0yYj3TA+ShDme6iLJ06bRI23B3RjLGHZMaosKzjgss1BnrL2igZ+OZWZREXcux4Zmb8cg1jKI/
/GdF+LdWBFsYRD/+7yDL0xeMh2X7w6Lw7Wd+XxRc/TcLXSV3ndC/DVn87/iFazLpbrmCCP23eOZ3
4xcX57hhkI5Yxtx/SnW6BsEYj6ePp5Nxdv/J2rAMV3y3NLAgMQHiu/yGvMiSmvlxaSAL3c1J5dmg
zamwFXHsrdKoNlfffSZ/wW37meTlObrJe2TlM30WIbH8+XfJ0bDra8PEqrLv0hJFDLhWSlpjWH1c
YB53heOah3yumXGHyfB3HK/l+/r+LVrLizO26hEoosbEh/3ji6NoznHCeD5YLL8iDakafLqjzuva
Ijuz5azeItYmn3ozHVeAp8mXUSPuxrnHMTe50hkexku5A2aer81aq/EnVvFt46XLqScPSbpMSgYN
m4TrrnHDcwEmfPPrD/Av34TL4q0z7W5zIf30CQplSYbiZ9qeM6vIaFXzttBgWHMknD7UpM/XoZ7B
HtYw9611MUKX83Er21U08fsl/njnlMZ4V1G3pTQE3dn3abz3XpYfRr/PaPIOUOmAoW6nEmT2SivK
v4X3/cX3QKnTh5rgwWkwflLAN5YJCcgd/D3NmWGjGBuhdqOmnUsI99ef1vI8++6ivnzjPIRN8l6L
NOBnSgO1gWZpdfr73owEwXkI1q3j1UfVmvW9sKNi/evX++kmurwesDoPxAQYSP9na5ah4xpmTJfX
ixJ1z4rSrAB1+1e/fhW2Az+/K0sQRWNDYHrsLn76/HzFcgEJ2dsrY0gIWKdfpekn+6zxHn/9QkuE
7udXsg2SoUCaWBf+tCikEcm7gWtwb8xU6ma3Qb7ic81ME1/cVJhLYTZmgghWQXYmSuVdydyhB5zq
4TmGqHIqbLu+V9iZGJ7tsRnhzRWUrJh/30foWI4gNqddwrX5oY+gQyBOA7PNSW2YAW1FvMgoF7+I
x+RiYzjN8+DMyf7XbxIbxM/vkogaPkQmkRapmm//FGcPjTDv4lmN+4HhV4rAqELcRRpC8Rpe+iIS
cTCKwMdBLbJIRrh40z2w1W7bk5LYUrRVN/LiJWH2YlM7JWNM+AtvbH+yPrqLyISGfqD0wXjQoajD
5wQgv1Ycxx4NkfnbeMbbQ2EEQ0FUGtQBkKXA2dCJpX5kOcv2TotQJeoMm/FZJCs8XWJ2JyEn4MhJ
9kzu42VdtCzsgPRdY1beIzPM6SHVqCSWek00mkzM51i3IQAw+nXAnNPfyhzFzKpfNDCMAeVsKZgT
lr3BYdaSaNc7h758qwOSyMB+PLV4ZfJFMEOpT7u1gVi8T1AyaEggookYNtnZocVZPnUYQZ4pcuBp
QF5jYxx+ZCKgeHajOPsq9bgieyh8jDe+ihl8H6pl41jG44vrldnGXTQ56PzyQzqhzoGv5Nw6i06n
9RLgUWaRDLcU8etPFPbtN4GBRxtR8cQ4ebRFzkMSUmMONiFe7aojO1B+azAtoB/8w9hr5U0VSnjT
EMzx/ijqxZpbkihLr5bPc1PlKXnoRRhEkA61DjorO4b7ZCEIOOBsK66sENWQdrEO6YWYb7AnMGs/
LfFiwfOF4heqIqPyPSjnlvkGsLi5Q+/TEGRhK7qu3cZ8zKwtnBauiB4FUleb5hsCA0qLsaFtTNqA
xWo5632gNAX8PmMgGBEIqLhFrzTgWYpj894I0ZyxtvWHNifWMGmAyFcqNt5NxXdOuV3eTyq/TkJk
hNoidOqjvKNmi+QpLtoOaQnFIgOqv4gs+jL+GD2QtrsOI+djvOii4kUcFeoopFLlPNPPIchUltRv
m3StLcKp1g49jNqKBArIbSAuiKmqfkZRJcxo1aW1Rv6aoKe7qKwgYuPgLi6T1NV40hblFQ2Xcj0t
GixtEWLJRY0VGxli9IsvS4m65+Ii4LbhMZRtk8hzcGsNCfnECOGWahrtZM9VddUuOi5FhuAtpc5y
3yWNS9D9Yu4SRipvZ7qFLFONzuTGpFsH4jv5Xl/EX27F7eJoCL/I89dU8rvAAONBPCQGtdvG4XoU
aflZ9VYEXVrv3h23mV7MXg1HpAw9Sl8fR1IkrStmw+WubjNKs6HoDx1J1FttooeH6Iy4BBgtt9EP
ZeK7c73Ra6eAFo3tfdTm8YPVi3JrLud9kTHfTpgMTdNEytI3UZroIGqvEnphVA6pPNoV/5iWXSY3
nMrqSyth41TdtNMcj/JqIzKEYP30tW/VUN0IwKybkK4UAtuJvCKidcqOYLQS7Co7fQ69lSE6wPU9
KU3esTq6DoMlg5oy6GNiYmxENM+EoKxbgxv1ZkIihzw5bEksC+JVX/RUDRs/FxRy0lR9jumbA6lL
3CdMe+VVabv6oybYX9BOjW/h+rE76dnyVRW8HidiAGIT5mNdM5sHBm3EpXfOwZi/4HvONpmYByTS
7As1W6KPynTzwKRmRq3c754qvC6Hmlri+6zFYp+nKIVTxZvEJQY1Ma/C40wUej9Nprwx4zk8us1i
qh8YQF7DFMNcXJUy8FXPO4dedEvmc9jYnWkEdTsbYCFhuc+upINGM5yfMfy8eY5oKKw7hZV+yDrg
iX2P+DnUHB2BLHMfqARoEAXMGNm3EHppqJZY7CWiagIhTr723S48slex1zKE284+Uh171EUr3aR2
yR64f0p6xbpeGfUxZeIbfI1tGfQci3oHxccGo19p54kXiC/u9dWMVYFfe4rtj0NoLzIFnMtn4SLQ
C4m3npUw6gVKqb+Qdj418DB3dISqXZMaVATZL5onexTAO1gUdMZqAdTVdCNI4x6KjBHBPk/jbWWG
cVCV3SO9E+A/bZusyDbZAZHsOxWWfr+iGdnvlOyneMfH72afleXV8RUH4hoa4kSfjSwfvJG2QNit
TGMZmCUTIllZJyx9AJqs+IZU51jM/zmwgh5M2ulveLVItJbT1f99YH3+0rT/9ZdOrm8/+cex1f3N
hbDk+GQnllLWIt76vZblYdC1Gb2wGAPUf1fy/lHLEsxmUN50PZcDr+e4nMV+n8CgpMWZFQUzJ4Bl
NsPx/8mx1fH+tBs2FwABlFaYAZS3QOD+cKSMJgsnTRrFh6Zwu1PllfCvSvI4J3MibZRbi32Jfq9+
bnQAHpDeV4Lk/oaRqmGfxajuIel07lYBTn3wPf4dH9feU+K1OVlVKvQmoPBFbIcMgLlrvADjogho
sJWobZd24ULHtwZKyUi/IK9mNkF4n/XTXoQDNRwYajEMOaiJkGtUeNEHvWx8BPC2Cte+k74wx/2k
X0wGVthMH2bGlsjP56h1ek1s2sV9EA1YENqLEAFfKZHHcOkqISRkDHuqE/ROMCM5SLn9jqmS+ySU
abOJx3TYK7OurudhKkn3meJ5XrwMKeHGR7Yx5nZSTXxn+I1TE0Jb3jnioCYwCidhogzXg+Pa2Bti
eI8PUUyOELUXs/wNf0xLVT/5evKhQqexTCP21541cXhENKDVjKxHfdUzip5Y7UOGC+eOACq+WMtE
S1HRLNG3ECOX0JmnzejmQ3/lub0VGFT06O3UObknPkKzQclhVWhODc118cSYdPAyudcB1bmLLUPv
4lua2327MSbYLhuXfdjasgeyNXk0W+wNVE88mQTjynPmdhUW7d4fyvaD1fC8Wslk1gOtNxRhmsmk
ldWAHwZ31F3NnrFvU/GaLPaPjvcS8NB7CstJHP1BfQDaZq19Bjc/Ap2YjnqM2gBaacz5AOmm3tpM
bEfRubGgz216t8qvvbSob/KLlsSHquuuYHU67Okbh2QqZkmCbf1rqELjfqqrNLAjh5nSWX5pL/IT
oKBOENZJdDdjIDmOPmeI1DHXpoc3hRMX3BsdDUpXQoXXzfYlogK4thmKO8QX+cpwEbGMFymLiqLm
oxjq7ithP/0e5Yx9Wio9D5ljpRsMph32haZ21i3Q43Y1yEJdd4sGZrS6G42mJZsk8cUqC442Q9Ws
ievVqBUtaMEJPhkKnnqzKdTkvSLA6x5nrYN63Id54GARBT56UdOIi6YmdJghhOc8DB9Rk1ViA68o
oYCi1Q2HhFQB6OBbDmy3LYKkbHpx3y9WnGzx48gaVd96BBt930vjbrD117nxXwENrxSg/kC59Enp
6ydIRS02dGpHIsbYIQBxntm7Pkah/CLIrUAsXtQ9PK/E3s773rtlukiSqQISncaOsY9Yc878DVju
yOndNHVy4hQ5HEa9LDj5MmkykhFqBuO6uWiEvHBUEXsE+Voki2ZILcYhJZotatTwrl9sRKrGSzRd
DEU9rqIOadG02Iuyi8jImA3oC13IvBEOjyk9wRSAFpg0AE5XI7P8141thoFrktuJi1AParnAhV1i
FLp0vGcszJO9audTKVxtH0Gg3GVYX9kZGNrWDic0b2IatqWVMp4BReNltM1pU6T1cPISd2sxLryS
IaVn2rXMqWQqte8hmhBMdUjZgOso1l7PRj2FiXxMM9ppVdfJXY/od93rRXQ99PbAJ5DO8yPUfvtg
44u7HpmUexoiJDz5qWOnuynyBuFnElVeMGpmsU3lyZnGF1AvzqZSjXEY53AObP6tU26L6lrPzZp9
h6WNDDgzvirYrNmmewDhiM7FVfW9Sev4kUIQ5loHEltskwmFuzBPuxCGPnX4PMuYvmJ82hpd3M2W
TnlL9TgKPah2cKhH5qt8tQWrc5lqusnnaPpKaYCMQe+6EKgjYCoMlHToBZvPTGTUG3S7RJpjByV1
xVb6QI80X1cA+6+SvPvIgwX+cZv3+3Kuh4XyVmkzAYRh4CReJO1no+RpE7iW21zhLoaXGOkPkUvB
xdSYhEnYx61V6aW73NXAqs9qD02QyCAPWIAsFT3UUuv3hirFQUzsUUMfGbIzWGPAplKcnJZtNk9s
b9tIWomdq/unsXQTkpD5OXQYJnKbyN0N0ifFyuzQ145Y9xL+Jg1eSNZe8OX5hjJXfah9vZipCDND
IUbzTqFK1yrG/piNsqbrWEbJTSJGgHW5JEE1Z/7GZj75SMkt3NLqPBHorQPi7M07KiymxAo5BCnT
dletyXlx7qz4oGb/k+e3xSGyIar5MGe6bPhEX6oLhD7Rte543ACBO3iqifY0b8wNSZObnloTxQnz
xiwMUqldb98TLSi2CshdNKXnTjTa/RCndyOf6zEcbYO7Mb8hNj5vR/ipPBoTyHDUpxpna88IYixG
JMqV3XeAatiffrAypjOGjs/1XEPucI5z2k7dNdi2qAoMnpwKfNZIQrUV5gS5w7pgPEhrziKIQ1/O
DwSmfO1luMA/Ekj/8xKCWBx0Fz4I9Ms8twK31fUlOIqfOQPsDT1kZivTAJS76TMskNR48NQx+4zs
Teg40iZmXewVQ+b1rQFQPd7IVM3PJgMZz0UlxqNLr//U1WWzqydtaNd94Y7OElPqj5y0Bpb+vOQz
QHeC/lpAaShYMb1Mc94motkb9nPpkQp9ZyLfc0ndzV1yLJbJOGC9gev6w3Yie/zOoKkGhAwMUTN5
9ZbBfZ3KAAmJVVGyvGa1yQeUTcgToUdHjIaGDCKmS4xGZg2bjsIkdaTonEONoJ094ACEtO2YnE8q
it0nJTvCsa2haDKujKnj/MiTS2wBv6hw5U2xl64bl3TonGGanBq9JNrmNX1HAA/JUh5nGqW8GhSo
CAkKruiP+re6rTntumrnOtlCZ/eDyvNnGvBmR2Y+qgVjaZBZNuBe0nsvVvU59SkvrHxnStYVihdm
bsJxq2gA72c9HnFMZWMvVmJSLnYWNbXPue/7m5AA9lWResUSQB2nl9lMrC1TETuTkSHItnPLoQin
ksnPJyHoIeayooSKDVMSDfmwUYNbMTEPu+yAyLEXjuEdYC+JZ/CPSyIEig+MHsaYtkxMlmRxs1as
CW63Lyzec2DyIZ0qX/9EQIbJA9cWxYpvFJVQni0ZPR9JazC0XToxmmob6xaQk1xbTlzclnWDpMzJ
Yga37PgawqoEBVm0V0Pn2gcn9iSjOKZn3ze56rKgsct8Z6EfC3y+tCOjq+im8tKa3sfQiz/67Lk/
gEBwT6EVl9j+pt69agCJOJsw0iP/uhC2uTYm96UFA/Y8cXilQGBbsAc4VRujLQ4KaRw0C/AVr6a0
+mGNwQr/DlN3PEsM/zqnzvbFwNO+ps6vv7GeJsdk0MAT1hag4z5rJszYhRtutTqJqSgKZskiTqR0
OlrzDG7MDGxngHY3uVmQWYm/g0jeBTbB0tPs9sMNR9Xh3JA9ZO55QG5lk3es4Ca8TTVghpVRVdZW
TxjcXEldqqA2+hYOFaNyZtjWICpjZ2v0wn036MBcIZ+db7x6lg9yoGG9Zj1PGfrUmUwrRf4S6SKP
ONin/hHjcHhEMCiOQoY12Ue7Pok6cu7NuR3WA4WYg7Hg2LV5CeC7lgwm4Frs/SET2nZIERFZYcbS
XJTbwYHzl+ZaeRgFe3Hp58NjhcdyqwkVtLKGIBYR10pTFGHpIgtjkeg33IDcLC6Z5ga49LW5dLjj
RTSGftsJpot9LFtEZIwbc69f5GSEhALg0DUbKNRl8cViBhoWoVmN2qxvq+EdMEXsreWiPuuNxYI2
LEK0y6H2P76avz3/XwB6vzj/J83nivJT+UPL2rn81O9nf8/5jQXMsDn4k+e7wBL+OPv7xm9MHjtM
mFMRuMDW/5VjIbPimQYAI/7EoKNMl+z3s/8CIgKcLhiysyhPUDr4R2f/H/o2Fkom27WpjFqIxwlU
/5xmoXEVZ8ylOifONYRTCjq5tk5MZZ4gI69bRaz/uwLJ3bfG4X8R+76rkrJt/ue/f2wnfntBiiEY
O2Au001e2n/fda8z3rU0ZGGfTNvwNkxfJzvAW3RUc4/LnCfP3wi2fixt/P56Fn4fHhUmhIufG32p
w5EGUc/JrWLnLfV5ATNN9cfGxs3867f2Y6fv8lJ81XzXNh1ylGo/vTXF9FTUZbp1yorBfgPOQBem
nRFOOXidb1pSxE8uip8bGkvj+dcv/Rfv8hvrik4tbtyfCzhDzcohNGWdGgM7bulJ3VhxDCW7CZv9
7zq0+o/g/ssb5QpkvI1NvAdZ66c3OlY5daIxsQBiO7wQ1FYakkMqEJj1rcuDtjRTGR+BA4FfnlTc
Ny+w4HJC2wCC1oIN+z/q5i6/ELUwz6GRB5mTzv7yzXx3UaWg7LscOdLJGzhUAxmkSS20jP/4/3st
ImYAPrmEuXB+uqCA+wpCspN1MptBv+ksrXnnbD2eu9T4u7TF8jn+q/X+7W0tiRXbdkEXCXsJY3z3
tpJWKo3GhHXqw/grUXi0zUah/U2//c+XDjQzxyC4wn+zSv30ZYLas9zWyK3TTOr0lHr9MuvocALR
ZyYWV7++TvUf+8Tf3pJJDscgPcdH+HOawAtNHUeMbp5SIwH/DCIKO3uoMeR3cU17dWa/Wc7ETUrM
gvBuC96jD81vBe1/1wj37degUAZ4jVvVotf/4ycbMvUchk5mnUYgYEczK6nc1aFP711ruEJrn9nN
LDNIt05zxxTm5ea12W7sWEHU/tcfyl99A1BbfdKmfNPMBv/4y2S574wFg9SnhiblmSjjsLqo6i2p
/OCfvxS+RIisBCHNPykfR+mpSrm1eUpsPl7fX5yDQN5Z6r1FXv7rF/txqWf5Ju1AkgNRm8HL/eny
lTBC8rqW2pE0NK5GDV3Ha2nm8nUevPGupzfr/c21vIACv7tjlpckz+EKk1o73ytJpR8/SpnNxEpA
cx4FR/EdwwPw3hvVEOsbtPGcNCQV2c/P4x0HHia5Im6pYmzxq2slQQk8yPV+XlKalxWkZYKw4QIw
EtAesTbrVHSJDvz6Q7Ivj9h/3eVEznCZkUmzKeWbdBwuSN/v7nJii6k1coA7NrkoyDrT6qsSR9tG
epN1zGkWE+q3HG11BZkhlZMTIGlx7mm8M2SFb5zfEaI7X2QI7vV9Jtn0PhoZly6hJO4ro9b+H3fn
1twmskXhv5Kad1TcLw8zVUfyLXbsJI6TifOiIrYikBAgLhLw68/XgDKSfJmT6jxQh8pTbDfQ9GX3
2mutzcqLyFVD0q5tORNwVDD9deBWt5FNEXp1wZ9lMM1wB+HvKOWgk5rTF+v7Atj1iuLHxmW2oAPH
FDmoP+BZpGSnuEqRwG4CBd6AN11rFxrFPgCrnYBk5soLkLtFGbpL3PFDwz6P4jX3cOlpCjjUH9Zr
4XiE8w2ZYtBK7Qa3DkZIamrpfU2kjVHwFM3N5ZYa4ld5MV9lJ3WmxcElp9PiEY+H9b2TkqC4xP+z
vsVamfymXiibcUP1xvCbVnt8MqcxbA5sW0x7v+BRz9grlra/pKobyQEwab/WvPwxb0tC2puN5a/q
pf6QNlP9YrN21reZjTktddgR+4VzPPZYf9FAbj3MGQAANLKyJAauzMp1YTQslYlRmfToNJx+qXEJ
P58aBnrmHP2EkujaHflQ+sejgvstZcqbLzpUnsfUM/lOLXdYq7L8cbma64IpQ+3UJp/iIOzWmfel
TGt+C6GI8dabxrSyWtQa/Fr6zQSZQXEjdjlEfi51ZezIIEMTZAtRuBKlTu04jGwzsHFcX4GBO5fI
v7MLZeFQ2WC98t5Rnqq6pYYTlU4xflbsEw6h2s06xB0Fy1vV8h00T7D2FosU+CNxawwm1KljX6Zi
vVQ2zhrzDHMD+0WvdB4GjpCoAEBpi0c7wXyAETyvqVbWuNpNoKzQKNYWFX6wT3TJujq1yX5D1l/w
C2KDsbxZIOnJqTZOQdYC1h3AZvUh1URBvQI0Xti9sC+PC/QNxiQ1SFQ3DiDjRAtXlr9J1pZvB6WH
PVOc4Xhs1Vr2aW40+kWDDNw50ee2+S3ebOI7FzXWNRKe6ASkPNHGCwXnFo6eanYZRglc6QjfRnzI
qgpSc4OCVM2n9l0UNeF2rNrwbMYOdos3LlxJ1FgBsrHV0vPwws+B1ElnUYK7qe+WMBCpwx2kKeXQ
ESHFjEkEmBzaPxZpjrhpMS1XeCplxQ/XbKh4pDvljWdbSI8pBw/5ulyyMk0a/KVPOaWiBSqUOv0K
nSfLz3Krth8gRuMSAMXyXZKr2fyMOqwOBlZlSgVy0vO4oJXJjUeaAvlzkwff5oaCUUNSgJ5zmD5f
x/X0SqsLZ33u5lv7Pg1XgraI/wnM8uTSMKnfQ2kOs/lGYeUlZ2G9meRAmtmJi24Q9+Vt/G1BdqpA
9Eodcmq+O+ciGAXBqdbUZcyylUKtigDGGsHL2cqlljsL0xRMVZ3elqBXb2PkPm8XWZCf1VZZz9DL
bXF8CxVMRJPV13C5MSdRHSMzjTGNXKxxjwI+8PEfZX6EjXIy1RHZlJtMO1txjF8gS7wRZCOWf4yv
MOXK0MgCMkfIIidLkfKwxhnY7jwRXz7dviPShZ1naNQpojAeTCX03Uvyat6UEhIkRZEE5hM048FJ
k9SkblZJ+RmVGLq6TZyfleSrJnGgPkQ4Rnz1opAKfp5WneUKqvMy4jm8abH6yK7UYObG8v7ONtfb
cTpX+aIORQrfob2LP6hFmX6g9guDWrGJyPx6Wmg3CuybHHE4J4bTBA7E4squpgLJMqpiDWLHajjP
VBakpPG0u1ptGLJqsfG+ZE6JrYRbAvqcirpSVNGiVNRmDHQTNRPdos7VVDOrDzBHlIlTU4W3IPXi
kiyx8KdAlU+6NotEa1qVYhQXFixBrMYEZkK7oFSco3K8ala4ajTa3SY1mfplYGGwV5nUX7G0ZXqf
pgxbgXmI9HEUR/d6sp4TzwXUpdLgZySC+pinq2/ghG76o043JpZeTgHo4RT5abwwt7OVu6WWp7VU
rL+pzIJBUeDlF/C1wIjjah6SMdMWwfd8U/iL1AJ8MrGFnkxrlo+v6PFK5VPYpAgRXD0A5kYqObFR
2J0G2+0aBzu7OavdOP1MIRtUqp5jbj+TU17d2vP0hx7hfgUZ8P2y0IsL1lUngr+SladmmeqP8yKY
PzZhuP00Lx2+HDOekiyb5Rxb97mDEnMThMJZNsqdS9sK8+Sk2qKrm+RUvQZCK0HBLgqvUq/MdVJf
r3PAM7upQmWcrTCPGtt8BWpmgCd8UWIMVE8rrcCRIMvM9w2Fld6vMXy4XYXuekJVHNIoG/wJAGKN
74lnb64KOwWWs6Z6iOOca4QTcvRIQctm643hTrJc4ICOlNs1L+vt5vsUyd6nbTFfftTKUr3OgPK/
Lbc2/vaUuyTzt4gRO65rY44vYh1ewxMzLhVv62ECtJnnvh5SIGiFnf5pHFp4ONmqMh2bFJvK4NzU
4ZlCMIv6TtN1ys5Q0QIMGwPBOxs/jotNjNFtGgbUKarL5mNBAZuxt5lv78uoWJOzyHMzvKzCqrIm
bqLiIOdO8ci6sSt1m557QZljBRUr7xZOk3xGt4Efi7IscXED6VWXCGTc7c2WHf6Htlnn12Wabs4r
NsIryj6vMHDwAphJuDoZENoi9OMmQpBJSmShoP13Nh/n+gZUOV5MIdnkLHn3y6qgWmIdWe+qUGcZ
hQXgFZN1uom3JzrGTlMSsYl+XTg1Fn21t9bcUzdyTBZEDeM8nVKNZ56yRpGfzs23prmGpRTZzUVe
OuFtjr3I51Kr8y9uVJunmwptERo7ysjCwkdiHAQiobZwoDduHZTU0yZARY4XAykTaOpTZYMnhUlX
fdg0nFMwgXWyiZVMw/e66lSf1WyrXFthQaYoNNbGmasYmTOO09g6w1DJwolJD738vGTs/phGQfV3
ipvYw9aaOo9bu6BSi4rffD7JI82CoZlETjaeulB6GwH/n2RBU6OTL9IfVoDtS75YYcrchHlxaVCd
KIGshhlyUIXremw6WTZZsju/V6ItziuqPS1whSFmnzc1HlkqWmQMOkuzcK+WJQZe2IFuvgZ2neCW
NG8W71Us+dTxlEzu+xihYwFTpVI+BorBV6MIvIYFSUr1r/JLBQMLx4w2Xv+/wUL7FznxC/+05Th9
LGdZfTvLmTH5zqZV/LQF6O6wThNEqF/9pdcberPPrnpIyrgQT4Dp5gFOqguA7ABbbR+pfZTXWoh8
nrh8nP35h+HhbEs8idqGUzGX8cebKIHb3f1Y8ZAQaq5hi6N1e3U33Ouilzrh9ffrevP13zl4A/9x
Bf2c4Z6FD8U+VqxpqhA4/C+9cNTGP72guyNLKI90A9/c/deHW2a6QMe6a/zsHu40oNe3YKFLvj1U
ONyDOe9rXveSgJX7nUAen6qlyBIoK9ANgv35/tpEeP37/r4xYDwjlH1hJrw4BpgJho4PBuBz1wsM
qsNe0EaEtLoODXFo7w+OCiImNQUMc6RDoaAcUz/RkZ88eX3btDg4ARRzMUiGNRNId3fP1GGYP8fl
09Xw5TFgjgDCUWoha2svwLH9TiDdJPT8ZCcAV8TV9fqAlgPOWKIOhtRQMNWRhi5SFODq3vJoJjhU
8HIo5EGapLuGtyeoIqcg1Qm2OdJMEzWsLtJeXLzk/lAA5h/p+OQI1vHgZoJJlk7y/VkO2Q88PGu6
1xe7zP77k5RlrSBZ5/XL5QAHgQhmpAaBoY8cm6wuudZuJhxFRyIzbQI56zgpdNfQhoJBhkZ6a6BY
AQx5z7RZHMV1tCrSCxDyddM2u52h7/YBrYpUHOr2bImtwR3x4pZFqqsbCsdBkmqNSESIUHloYwAO
HF9MaiKY2giSg2ZBqXv27R0mCiLg1hlE3GlA3x7kUXozMC1GOAuBZfRxwVFwZHsjmB+IT5zBnpLw
OpCOC3CGcUybw6L57GroiSopKl4z7L7tNbg42XUN6RCRAzElW2x9NxSO9kXHGrFO2qah9YvlEENE
6QMzpwUy0hBY9pb8/eiAIjQjDfoVtpuDOyd4miEbHBpsBngmkf8/igodSGeCjgY/oNsqhxcVQSeS
ngMuqAhl//Bp6Sb60V7ouSPsDQgOd3OkW3mGtCmwiXefRiIiQHdosueZXn9MOuoFFzsdOCnQm/rD
4uACA52oTjpEJuyhDCTbQjcUBC6wvxJ4DpuCQM+IQrpraOGRZgBpSMZHLULGtgBt5vD1wQpGJJxF
0Nhtit3cG9BUIKJ7Yin1q9iZiZucAztXt44OSMSFsDlF4W6j+/iD2w2p0ajJzgFen/UeU/8dPnp0
QEIRjEQZhhIMrqGNfl0D9pYc/WyHqJ/BxMznASMBm0HAxs6g3xUHFxhCEX0iU//lSQBsxgiAgNhD
JkejwPVAlFzRCf0hYnC4kW7CRpYcC6YxgiROBGzgYdReRwuiro6EUZzWR+IDWgkBv3EBkD8okygR
eYRuPzzCTsmnYZJH6ATK3F7DWxBUMl6SvSDiY3Y9wr/Dj+/YIwfbQdyq+3Py4EIiTAGFMZcUWEI+
Tbw8gNjxCmCBmRIzEy11U2NwpwPdUEWVUqnXZwXAHgNYfIcVHccEAkviAA2y/HOKDA0yIt8r2QuG
OsKmAzSEjnhuHfQ0Uk04xun4QLbX8MYCXp6yvYDSisQxZyCnz58fnQ5wI7VVCAgQKtv+HtBuwP6l
S08FHdDYIwB+IZ/ITsBmSJ6Jw9NukAxrKugk/2UPR4THLiMAM+R+KjxdFhkepJpEwklcgwsPdZgP
skGyKbIkGBTh29cte0dTwSPhiB8tZJbuTkOaCrw+30xuVwAxNIDIWfq7j8zc2scJWCpH7D70kDDE
Hdok4Iws+f4ilYjWlLx59/pP8qlwbCwsr1BSdcNjcJPA6EqiS40CA/dpsFFEuc9jZoTHBulUgMU+
odoNuwHNBaHDkj4kgBKTSUNl+nwiRRj3k2xqFX6DmwusUN2ZRQI55SsjvSad9vxJWdNsJgMFvBy0
uOIaHGgGzUb+pExwYHjIxqEPtNdxnGyNWA9UIun+sDS4FYEyq5osXmCAjxpCvLcbC0f7ggNq4jIU
8P7remmIvSAUv1LroumQK8CqkIxSvz083R05NBIb/HOaGNYeiV5UiNjlegGYlPdH39mvC0fwAQga
x2qIut5Q2bhkVKSTi9DvMHawCBafp2TDScaKARhxsGMBUwNd+uSocj6Gk9wHy+0esB8vkmnFdt4V
KchuxgwuUiBcEtp9qRlhgKaqoGUcw57dI1zRSyQYNY5p7TW81VEQ6CR7AfYRhlJM/D59cExAA0Ww
8EFQBT25vbrBN6Co0WBNk+0FAStqFFck1dK95dEx2nFHYrpghNOPhcFBy8+ZAf9qlgVoGUKmEKw8
f4JgRlBfBakctr+7qGpgOyUlOWWjJhEvtLUiMDZur6OoSWuzLALL7lNyvxBB/w/T5qcKahKE0WOr
fwpn+XMKqJd+YacMefrzXvXz9vHPP4S86eAXhdlUd+9/5FF/HbD5W+bh3g93TMT2Pv2f9y/49NYH
99q91e4/L8JZ5uMdX7c/qPvHvPFXqKj+E/nf/ZV/IEtqpVT/PMmffxw8596K+C8N58ujdgWbUbrd
LGyS+LDhVkMi3/DSj3M/3z2i+IydMEO25YkfhT+SLA4PnrqTP0m3nURJ5j8m+0/dcYblW47j2UMR
PpTFQeMtJVe28ZNZ5G/9bLbfckdxlG65F9q9SX68mSRRufp+2O0dh072LtRbyMLHg+/Zq/lkWz6f
Jdn88JFZEgXlS7blC3o8DHfttMO74w/JNvz20Q8OBmDPTJFuN4rCOAkPZ2RHd5BuOn4M/aNVpJOe
SLecbA+HRUdflm326una1NEhpRumgfJhWR+Miy6VLNv0u4RaMU+62WszlLJtX/thfLB69GR5+XZR
8Pvx4353AG2LJJ9803nuP2BLMCuKgzGNEZlIV0q3Hz4E4dw/lFl3STD5ptkLKDt8MLL71JJ823ke
8i9ND9Ym2F0ic/E7Wk+okr1rqQ3OOuKYdNNUqzxaQ3qIXbblm9n3zD+KnnqKj3zTG/9w3wL2EbC4
fMPbNxf+Ks2D8HBb74kZv6P9y1mWzw5Wql40+jsav55V4cPBNkbjQm7wOxq/T7LlrqV2CHYovHTT
SVYEbyZ+lrBTHk7ODuD+PTc48ZfHc58D8W8ISd4H4WGPdyCk7FO/X0ZEJIenmp4xLt10NpsfO1m0
1EPZhj/M4jinIJV/dEzoEUnZ5m+D5HH25m3+ZG/rQC7Z5j8l5QsDsccSf88Nng5E0Txokmzzd/T+
LM9nByFFr0CVb7s6PFX26WjZdl8qof5ycaufgO5rB/dX6jDLthxysjka3j28KNsXf/vsO/GcEk67
sSBWWTINAq+SbvzfCn1J9svfrxmJy7ZdJ7jPzHed0PZKRw97vVeeQ5p+imOf4k87Q5Tn/uwQXBO/
8RDN/Oyv/wIAAP//</cx:binary>
              </cx:geoCache>
            </cx:geography>
          </cx:layoutPr>
        </cx:series>
      </cx:plotAreaRegion>
    </cx:plotArea>
    <cx:legend pos="r" align="ctr" overlay="0">
      <cx:txPr>
        <a:bodyPr spcFirstLastPara="1" vertOverflow="ellipsis" horzOverflow="overflow" wrap="square" lIns="0" tIns="0" rIns="0" bIns="0" anchor="ctr" anchorCtr="1"/>
        <a:lstStyle/>
        <a:p>
          <a:pPr algn="ctr" rtl="0">
            <a:defRPr sz="1050">
              <a:latin typeface="Calibri" panose="020F0502020204030204" pitchFamily="34" charset="0"/>
              <a:ea typeface="Calibri" panose="020F0502020204030204" pitchFamily="34" charset="0"/>
              <a:cs typeface="Calibri" panose="020F0502020204030204" pitchFamily="34" charset="0"/>
            </a:defRPr>
          </a:pPr>
          <a:endParaRPr lang="en-US" sz="1050" b="0" i="0" u="none" strike="noStrike" baseline="0">
            <a:solidFill>
              <a:sysClr val="windowText" lastClr="000000">
                <a:lumMod val="65000"/>
                <a:lumOff val="35000"/>
              </a:sysClr>
            </a:solidFill>
            <a:latin typeface="Calibri" panose="020F0502020204030204" pitchFamily="34" charset="0"/>
            <a:ea typeface="Calibri" panose="020F0502020204030204" pitchFamily="34" charset="0"/>
            <a:cs typeface="Calibri" panose="020F0502020204030204" pitchFamily="34" charset="0"/>
          </a:endParaRPr>
        </a:p>
      </cx:txPr>
    </cx:legend>
  </cx:chart>
  <cx:fmtOvrs>
    <cx:fmtOvr idx="0">
      <cx:spPr>
        <a:solidFill>
          <a:schemeClr val="accent3">
            <a:lumMod val="50000"/>
          </a:schemeClr>
        </a:solidFill>
      </cx:spPr>
    </cx:fmtOvr>
    <cx:fmtOvr idx="1">
      <cx:spPr>
        <a:solidFill>
          <a:srgbClr val="31859C"/>
        </a:solidFill>
      </cx:spPr>
    </cx:fmtOvr>
    <cx:fmtOvr idx="2">
      <cx:spPr>
        <a:solidFill>
          <a:srgbClr val="73BED3"/>
        </a:solidFill>
      </cx:spPr>
    </cx:fmtOvr>
    <cx:fmtOvr idx="3">
      <cx:spPr>
        <a:solidFill>
          <a:srgbClr val="C5E5ED"/>
        </a:solidFill>
      </cx:spPr>
    </cx:fmtOvr>
    <cx:fmtOvr idx="4">
      <cx:spPr>
        <a:pattFill prst="ltUpDiag">
          <a:fgClr>
            <a:schemeClr val="accent3"/>
          </a:fgClr>
          <a:bgClr>
            <a:schemeClr val="bg1"/>
          </a:bgClr>
        </a:pattFill>
      </cx:spPr>
    </cx:fmtOvr>
  </cx:fmtOvrs>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'Slide #13'!$B$8:$B$59</cx:f>
        <cx:nf>'Slide #13'!$B$7</cx:nf>
        <cx:lvl ptCount="52" name="Quartiles">
          <cx:pt idx="0">37% to 42%</cx:pt>
          <cx:pt idx="1">35% to 36%</cx:pt>
          <cx:pt idx="2">31% to 34%</cx:pt>
          <cx:pt idx="3">37% to 42%</cx:pt>
          <cx:pt idx="4">24% to 30%</cx:pt>
          <cx:pt idx="5">24% to 30%</cx:pt>
          <cx:pt idx="6">24% to 30%</cx:pt>
          <cx:pt idx="7">35% to 36%</cx:pt>
          <cx:pt idx="8">24% to 30%</cx:pt>
          <cx:pt idx="9">24% to 30%</cx:pt>
          <cx:pt idx="10">35% to 36%</cx:pt>
          <cx:pt idx="11">24% to 30%</cx:pt>
          <cx:pt idx="12">31% to 34%</cx:pt>
          <cx:pt idx="13">35% to 36%</cx:pt>
          <cx:pt idx="14">37% to 42%</cx:pt>
          <cx:pt idx="15">37% to 42%</cx:pt>
          <cx:pt idx="16">37% to 42%</cx:pt>
          <cx:pt idx="17">Data Unavailable</cx:pt>
          <cx:pt idx="18">37% to 42%</cx:pt>
          <cx:pt idx="19">31% to 34%</cx:pt>
          <cx:pt idx="20">31% to 34%</cx:pt>
          <cx:pt idx="21">24% to 30%</cx:pt>
          <cx:pt idx="22">35% to 36%</cx:pt>
          <cx:pt idx="23">31% to 34%</cx:pt>
          <cx:pt idx="24">37% to 42%</cx:pt>
          <cx:pt idx="25">35% to 36%</cx:pt>
          <cx:pt idx="26">24% to 30%</cx:pt>
          <cx:pt idx="27">37% to 42%</cx:pt>
          <cx:pt idx="28">31% to 34%</cx:pt>
          <cx:pt idx="29">31% to 34%</cx:pt>
          <cx:pt idx="30">24% to 30%</cx:pt>
          <cx:pt idx="31">37% to 42%</cx:pt>
          <cx:pt idx="32">24% to 30%</cx:pt>
          <cx:pt idx="33">31% to 34%</cx:pt>
          <cx:pt idx="34">35% to 36%</cx:pt>
          <cx:pt idx="35">37% to 42%</cx:pt>
          <cx:pt idx="36">37% to 42%</cx:pt>
          <cx:pt idx="37">31% to 34%</cx:pt>
          <cx:pt idx="38">Data Unavailable</cx:pt>
          <cx:pt idx="39">31% to 34%</cx:pt>
          <cx:pt idx="40">35% to 36%</cx:pt>
          <cx:pt idx="41">37% to 42%</cx:pt>
          <cx:pt idx="42">37% to 42%</cx:pt>
          <cx:pt idx="43">35% to 36%</cx:pt>
          <cx:pt idx="44">31% to 34%</cx:pt>
          <cx:pt idx="45">24% to 30%</cx:pt>
          <cx:pt idx="46">35% to 36%</cx:pt>
          <cx:pt idx="47">31% to 34%</cx:pt>
          <cx:pt idx="48">37% to 42%</cx:pt>
          <cx:pt idx="49">35% to 36%</cx:pt>
          <cx:pt idx="50">31% to 34%</cx:pt>
          <cx:pt idx="51">37% to 42%</cx:pt>
        </cx:lvl>
      </cx:strDim>
      <cx:strDim type="cat">
        <cx:f>'Slide #13'!$A$8:$A$59</cx:f>
        <cx:nf>'Slide #13'!$A$7</cx:nf>
        <cx:lvl ptCount="52" name="Range">
          <cx:pt idx="0">Alabama</cx:pt>
          <cx:pt idx="1">Alaska</cx:pt>
          <cx:pt idx="2">Arizona</cx:pt>
          <cx:pt idx="3">Arkansas</cx:pt>
          <cx:pt idx="4">California</cx:pt>
          <cx:pt idx="5">Colorado</cx:pt>
          <cx:pt idx="6">Connecticut</cx:pt>
          <cx:pt idx="7">Delaware</cx:pt>
          <cx:pt idx="8">District of Columbia</cx:pt>
          <cx:pt idx="9">Florida</cx:pt>
          <cx:pt idx="10">Georgia</cx:pt>
          <cx:pt idx="11">Hawaii</cx:pt>
          <cx:pt idx="12">Idaho</cx:pt>
          <cx:pt idx="13">Illinois</cx:pt>
          <cx:pt idx="14">Indiana</cx:pt>
          <cx:pt idx="15">Iowa</cx:pt>
          <cx:pt idx="16">Kansas</cx:pt>
          <cx:pt idx="17">Kentucky</cx:pt>
          <cx:pt idx="18">Louisiana</cx:pt>
          <cx:pt idx="19">Maine</cx:pt>
          <cx:pt idx="20">Maryland</cx:pt>
          <cx:pt idx="21">Massachusetts</cx:pt>
          <cx:pt idx="22">Michigan</cx:pt>
          <cx:pt idx="23">Minnesota</cx:pt>
          <cx:pt idx="24">Mississippi</cx:pt>
          <cx:pt idx="25">Missouri</cx:pt>
          <cx:pt idx="26">Montana</cx:pt>
          <cx:pt idx="27">Nebraska</cx:pt>
          <cx:pt idx="28">Nevada</cx:pt>
          <cx:pt idx="29">New Hampshire</cx:pt>
          <cx:pt idx="30">New Jersey</cx:pt>
          <cx:pt idx="31">New Mexico</cx:pt>
          <cx:pt idx="32">New York</cx:pt>
          <cx:pt idx="33">North Carolina</cx:pt>
          <cx:pt idx="34">North Dakota</cx:pt>
          <cx:pt idx="35">Ohio</cx:pt>
          <cx:pt idx="36">Oklahoma</cx:pt>
          <cx:pt idx="37">Oregon</cx:pt>
          <cx:pt idx="38">Pennsylvania</cx:pt>
          <cx:pt idx="39">Rhode Island</cx:pt>
          <cx:pt idx="40">South Carolina</cx:pt>
          <cx:pt idx="41">South Dakota</cx:pt>
          <cx:pt idx="42">Tennessee</cx:pt>
          <cx:pt idx="43">Texas</cx:pt>
          <cx:pt idx="44">Utah</cx:pt>
          <cx:pt idx="45">Vermont</cx:pt>
          <cx:pt idx="46">Virginia</cx:pt>
          <cx:pt idx="47">Washington</cx:pt>
          <cx:pt idx="48">West Virginia</cx:pt>
          <cx:pt idx="49">Wisconsin</cx:pt>
          <cx:pt idx="50">Wyoming</cx:pt>
          <cx:pt idx="51">Puerto Rico</cx:pt>
        </cx:lvl>
      </cx:strDim>
    </cx:data>
  </cx:chartData>
  <cx:chart>
    <cx:plotArea>
      <cx:plotAreaRegion>
        <cx:series layoutId="regionMap" uniqueId="{0B46BA1C-A82B-4041-8D4E-B8A80B01C1A9}">
          <cx:dataId val="0"/>
          <cx:layoutPr>
            <cx:geography cultureLanguage="en-US" cultureRegion="US" attribution="Powered by Bing">
              <cx:geoCache provider="{E9337A44-BEBE-4D9F-B70C-5C5E7DAFC167}">
                <cx:binary>7H1pb9zG0vVfMfz5pdL7cnFzgZCzaLRbki3bX4iJpJDNrblvv/6p0Ui2xIxjBdF9gQHuxIggzbRY
7MOqOrW1/n3b/+s2uV+X7/o0yap/3fa/vg/rOv/XL79Ut+F9uq4OUnNb2sr+UR/c2vQX+8cf5vb+
l7ty3Zks+IUgzH65Dddlfd+//8+/4bcF9/bE3q5rY7MPzX05XN5XTVJXf/Hezrfere9Sk81MVZfm
tsa/vvdsYsv1nX3/7j6rTT1cD/n9r+9ffOr9u1+mv+tP132XgGh1cwdrqTrQWnGOGEEPL/z+XWKz
4PFtByN+wJlUVNCni56tU1j4GlEeBFnf3ZX3VQX38vD1+coXgsMb5+/f3domqzcbFsDe/fr+Y2bq
+7t3V/W6vq/evzOV9bYf8OxG+o9XD7f7y8st/8+/Jz+ADZj85Bkq09362Vt/AuW3ZP37Ol0/bc8b
YEIOpBCMCKS3mMDWP8dEiQPFEKUEEb19PV17C80rBNqNzLeFE2B+O9lLYC5DeEjerapknd097dA/
R4fhA0EU0Vw9br56iY7EBxwrhQTj2w9MFOe1Uu2G6OXqCU6Xq73E6bfSjDZ7SwViB0RTQhRmWwjk
S4gwBgw3+Agunoze1qA+KtDPBdqNzrc7mQDz29c9BSZeZ9UaDO+buRt2AGqjEMWPyjFRHk0OGNWY
c662po8/XfsJmZ9L9CNonlZOsbncT2ySdRW/oc4IdoAZYxIRtNUZNtEZTg6I1IoJrCeY/FSSHyDy
uG6Kx/Fe4uHZLLu/rc1tUz9tz5v4Gi455pTyrTpM2JkEpkAV2Dky0ZNXSrMbmBeLJ+h413uJzuw+
WXfr8v7toKH6ACElBaGPlgy04jlJk/yACSUYxY88YYLQayTaDc/3lRNsZvO9xMZbJ+YPW2bmDa0Z
lQeEMyE0fqTQE8XBWB8ILInEDG/N3dOT8RjdvEqm3fg8v58JQt5ve4nQ9T3Ytqq6f0v14RDDQPgC
OrLd/wkRgBiHMkqYYFuGhiYs+lUi7cbn2dIJPNdnewnPmS3r8J23Lm1i3pRGQ+hPNZWcPlKCCY2W
+gArTpUQjxiJl0r0erl2AzVdP0HrzNtLtE5NVdmmNE979c9ZAuRwqJDAmBnesgTy0hVtSLWUkMF5
ClknOL1Got0IfV85weZ0P1M5T6m2d/aPd5DgatLf39QpQa4NQS4N0wm3lvIAYUG0oI/GEN5/Ho/+
XbF2g7X7t0yAm+2nUi0gL2ru3pBAEHXANeeY0AmvU6BMSlJGFN0q28QxvUKS3fB8WzhBZLGfybez
+3b9loAA36ZcMPbNGU0IA8biQHDwRhJyb5sXML7nOvRzeXbD8rRugsrZp710Pst7WwZvatPIgWAQ
gTL96HsmRFvRA8gqUMnQY0Jnoi6vEGg3Lt8WToBZ7ifFPrvv3h3dl9X98PTY/nNewNABphppTnfz
AskOhFQcyldbCq4nbud1Mu2G5/naCUJnR3upOqfmNjTBOntDfCAZKpnUwAh2x0AcsjtISw1R7MPr
T7zt5xLtRuf7vUywOV3tJTaHkNwxb8ioH7IDkN1BFLb8eVYHMtMHnMhNsZTt8jI/F2Q3IE/rJnAc
7iccq7t1+IY1asYOgBgjSZ5yNX9y/WDIOASqCk2SbD8VZDcaj8smYKxme6kbqwSyAtZUb2i3wK8A
Fgy6BnbbLcgLMLUJN7+nRp9TsddI9ANgvt3LFJv9JMmr7M6s3zRlow82zkKC1398vbRfkFaDagEU
p/VjQWHi8l8h0A+QebqTKTD7mVJb2e4Ng0lGDpBkgku2dRqbZOZzr6LpwQYOgR+dCpo4+p9J8wNI
Hu5hisd+0uPjt65DK4jimSRaygc3vokWXyACKTWFQFGeqjuQ+nxuwn4uz25MntZNUDm+2kvXcgxb
0tzGbxiyQN0G6NUm7z/x8YqD4QKwGBNbwzYxXK8R5QeQfLuJKShf9hKUm8FC02Dw9Ly+QRhJoEVQ
CyJ+0LOBEYDGoXkAbNgWm6drb2tprxBoNzLfFk6AudlPYM7jBGjxmzYKQjCiKKjEozP/kxUDYNAm
Tykhhnx4vUTmNRLthub7ygk25/vZvXFiG1O9MRVDB1pB4kVAw8zT5r9wMRhaobCCLrVHrZlYtFeJ
tBudZ0sn8Jzsp/u/vu/ftAsNQ28GVUzh3UlLDblmaK8FcvDYYAvO6Ln3/6k4u2F5XDaB5PrzXrqZ
07XJ3rAfgHGo9296Mp8RrufaIvQBwQIz4NFbZZpoy0/F2Q3J47IJJKf72UhzAaMGtX13aW5/mnz5
L7bDb6v2s3Vs67cMoSTUEQRFUDzdaU1BkUGnN02/363tc5V9rVS7H5OXqydPy9lsTxW4HN62M34z
S7Jh71y/DKakOJAIQ0e2ftTdSQ3odP1zSXbj8n3lBJPT/cTkPDQ/Vd2Xsy5/NdsD9R8GCWvK9GOQ
O0k7QClbIg1puh/ozM+k2Y3JdtUEj/PDPdWRqlrfhk11X9fVEwd4k4gKeg+hKArlnacqwnNnByMk
AnGY8FGTtMPp+pXy7IZmsnyC0el+csMr2/x3ut8odOuAySJPJHGqPQj4O5S1YZhk65EmSbvXy7Ub
rOn6CVpX3n5qlM3qN814M+idgvZ4rKHF4OE1gQkj6PRl0MgjNl1XzynB6c9F2Y3Mt4UTSE6v9xMS
s+nufVu2tune1RhGeR67PqbpVRg20ZCYALo2weQ1svwAle9Lp7jsZw1i01y5+Zfn5mmT/rnroeDz
CVS2v5XmJlxNgbZwQWAc+HEeeGLVXinUjyB6dkdTkK72UnnO7n8v33YQC+ZLgURjKuVjV/W0m1cf
QFppk5nYPSL3Gol2w/N95QSbs/2Mhzc9SIfrNK9C85aTP4weCMUhq/c0lDXxOJsBYACPQA1265Em
Nu7VYv0IpRd3NYVqP4n2zX1Vv/tkoDfxbceAFPh+AnXXpw64iR9SCKaAqIQmucdEIED5nCK8Wqzd
UE2WT6C6+bSnFq97d3rfvyLJ9PpIlbID4NkUprG+T/s8D4gwEgcYKhka6PZLhDbK9HNpdsPzfO0E
m7PTvcTmZg22Lgtq+5ZdipB5w5hyqR6LSJMpIEwQlP+gCfhp/GSC0Otk2o3Q87UThG5+20uENs/c
F1vGT0/xP2d00FwCmTXCNueB7AqAYBAV+BwCh/WYfZswutdItBud7ysn2JztZ4H2AsYcqyFp12/q
gyALpzRMoj6ytYfBhOe2DYZ/FFVq04myzSNMik2vlWo3Ri9XT3C62E8dOi/vgze1cJDpgSlG6Fh8
7C2ZxERbCweJHjoxbT8XZDcoT+smcJxf7qVJ2yaq3rzgA5SAgs0CKr1Vi6nbgYIPoQiyDGKS13mt
PLuxebl6gtDVfpYVPt2XKSS73tDnMGho5AT+m8Y+MA4EnUJaAFd7eE0asl8hyW5Yvi2cIPJpP3Nu
H+t1+HZwbGbjoJwAMedjI9AkZfBw3pGEVhMiJs7/Z3LsBmO7aoLEx/1E4r8QdELXFSZKw0z2N4f+
wuFDUApsgNGnsZ+pjrwiDN6Ny/d7mWDzaT8d/Y2pbm1WmbeMZmBUBEwTp3C43vb1slYN+U9oP4XJ
X717vPdVIu1G59nSCTw3q71w/Ld/eTbjNm+yjWdefPLvnkipoWkRwk0YGt0Zz0BzFjRmw2kGT90E
7MmQbttNJ0dG/lis3ShNlr+4k/9P51H+uDnnW7V/tq7X84cjQJ8dV/nX7z7cLhxMOln67vkGvXgu
n7Z1dffre2i9IkB+vx0tuvkljyu3u/7U2L79bc+W3K+r+tf3jmbQqgoxDvSjcsY0dBy8f9dB0g/e
wgjGIziM1IlNR95mwvv9u2xzpMmv7xl6/67a1HfhoFIBXciQ/lGIUKGA9OFvR61e2GSAgODb7T9+
/y5r0gtrsroC+Rk4vnz7uY1wMLkEJ5sgONcUC5gZB78IV8pv15eQPdl8/P8Vfq2SKOjFcUpyhT0i
JO5mAndDV3hN5eR14Uoy+k3nxim1/pnNBsy9kiOn1LOxpgxfJbZATnpUVYKW/dwZ+5L5h8pvsPAa
2vLKlUUy5mdxCN3ucpGWbcq6sxrFJuzdgciOeaxyRB0s6ipJxUnLiuo2DroPNTPS9zBxpMdCIRcJ
BPbDoiqCWU7G4cpR44hPxjo0uVdonKHCJZpE45LgskInWY8T7kUVKh1XllBhOkwK1RQXkePHV2Xh
6y9VMtLQK6uiwV5ZtlF+LLIy9Od20J8dKpiFSwxinPc6IWaZQ+CauXTI0jm1Rp3HRSa+FFJ2M0fb
7qtpWXQx8loubDNwz5RhWbtRS/ratTR0lFtbJ1/GY5qsoiYJv4qKF59JRYl1sTX61mp1m/TDmUJl
ZNw2TocV/M8/bRtBzw036BDGnfC8jqj2eopS+AzVxYcmysLOQ8OAZnUXtMZludSpaxtbugnzxeB2
mLeHmTOmFw1uqk99mPorUg7dchzl8EFXZDhydFSU7mBI77i+75jDMInMHTwP/EMUty2dt5Y452Ga
qWXPRXlY2R6fdH6dXYejNMtRNfbCjkx6bR+E1mOqJqeMt+TGsUnFXFEQem5Z0Mx0nlgvlVKuWoPH
46TmQzszDWvmmGTN3Alb4naO3y9oR8fDhEW99Qa/GL86Q5ovlEmcZWGKccVCMt6ilMhVWOH8akSD
f9Y4BRxG7ARNumSjM5z3zShajBd9y2oiYvfpax0T1oanDid53ngGpdIUbtFqlpVHUV4FXXaU+lWX
2Jms/SLSC1I6l8rBqkNu2yVVN85R6GN0+/xI3heqeWvzoTRB+HgQ8rdv/3NtU/j3cEbv9x9uzlH+
/h1MLG8PYP7LT8GhABtzVE0/tLGo334X2IlHC7uxYi+++ZNJ/YHR3J7n/IM3X2dRJWQb/sqgTs9X
3lit7ZpHi/pgNoFEPpAZTGGs75lFBR8JKVkBUxlKQ/0DUkpPFhWD99ycWQf1K+imhYjhpYWFNj0F
ZwlxyMUj/Xcs7MZUvzCwm4M4NgQY4g7KmWYgw3MDi9IwR74zOsdq+zhBF40ams/l4xO3ff5irVQY
LWVVC8NPqE7Sbh6kGrICtcvtwPLgiGlfxfQ0cyAbAGrt1GGAotxVSWmqZRNHde8vYwWWwpzwoGuL
0B3hp35zCPoD1/qIeNsVY+CCgjR9eILblA9j7HZKOm6onM5zWqGy9AjatWjjxbRLzOAWvt+iLyQr
/dqzoi7z4SoqRsgQzRULOvlBhX0T6nNj6nlXa+YnbqqIk3q8yWjmJk0JmujKAUyuF3BbqNz9n9b8
+ETz76QCMnQEEkE/5iHfZob+tOab2kDuglMC1XVIi2Pow/uuNnAsMOJwximFvhWgn6AaT1rDQWuA
eMB5jjDHCdwBHuZHXgLp3c1DDvXDh0EbOIrzb2nNVGmg7W/TNgMBJBybAhXml0oDdAMb7hfdWZPe
BVUyC5Pfn+3GDuIDm/VSKycX2NCiZ7Sn7GmS5j1cQEUCHv/UbfTatGdGe2F699eX4rCTL68Fx2DD
2SOEQi8Q30yHvbzWgCtgIgnDpxFPho3Opo86rBWJC/61ivpA3YbWVzVaopxUzghWkQ8mO0IUFUF6
ZwurZHAeNCyEczKWfhmg5aCy5t4opEx60pTAoNgxEvm4Siod+eW1itBwLJhj/euhqBcRMfyoqiN8
ERUWCMYQ+UVWeyQjgatoyWuXtMLpKrcDWlHPeJIWYXxVaBK0pSdY1ko7AyHS2jViIJWbNeSoxLn5
OPRJc5z4RSO9sR2SbpG2JqHpsax5NOO9GM8Ujnn31bFIuLETAHEBelB6kFdj9Jw5Mh+Po1qHzlWH
HMOyOW0DXzu5V29Nmnywb/+zGq+xGoSBb3j28P4penne6bxxtI8LHk0GdAmAI4VmDgLg4M1xOt9M
hoIjXLDEGFwsmKaNQ/1uM/CBhhwpzCRgSMzBwD2ENU+xDEwXQ082BiMDU5US1OTv2Ay8MQrPQhk4
QWYzR8Y5NA2B+YG55pd65ndO0IYZ56u2R7k/g1AgvgyT3D+CSKz16MCrG02jcZHDsecL3PX+kUrq
/IuuUP+RZyr/wkRU3SCaVTdBj8j82U7usDgbPz+RDkI7GAzgHCI3iCNfSqcbVfq402wVtcyuecj6
iwKF2UnGe8e4hUmGpc5R61W5jZn719eGLOjk6mDLOQSVm4Pe5eY03gkL8UOS5KIxxcoP/M9p4VOv
6RqjT2NdWjETOZcn0C6XCdgmIY97ps1HHJXmaz9m451sqqKd5eNAj4IkqOaxaJJlnZRNPC8LKz7I
UOWD1zeSr/wurU9wTvMFQzlzx7Lx3ahPNfZYW6XnIRlQ7kncYg+pothEJ1LOmmZMB1c1oVO4tBa9
20aCfAlUFru2ioDIVMoey4qNczj6s7kMsypbACnKWmBBVMWLoNA69LQfRh41DN04ZenMVSyvm34s
E4+NRRy4UuTZWcn6AMIMp2vd0tL2cHBS34udkbrRWDeDO0pgTm7gi9DLwyz0UtIPn7NIpdx1Ko1P
eBf5M1EO9Y3qfFm5BiUQFiAc9q0LAIhDReNh0YWJWPaaGM9hBGwqeODiUjdO9AFVxuBZFBToSwIG
cWYzicoZsCg97xpamkVLezW4BlTpsvdV0Lt+UYjEHVlYX+PGhsDcZdestNJJMMtIVl/2plGhh2lX
+WCbMVqkOPaVm/l1THOXixw7cxaM9DjrS9S5QWAIxPKhbtyoHBnAGjnsEII14kDAKEq34/yzjAY1
D7nILuKs7BdVUJDSbXg4uqyso8wNUI8XKIrKRVl3/GJIiLMciQruipC0ixiZha7bdgaaqleCyPRy
JENLIQRuoqMxUtFMQaC8DmWdH44pGuc6yevDwZR2XNSkDkZXRmQQXtGyvvbaIquWClzXse+o/giG
Tf1PNCLNoerCLncTycN71qH2HFvcc9dkMr2Ho4ti65KxoG7BTZa6GgcFeL125NQVshTRDHTvKgyc
iJ41sWl47kZ+KrorXKamz91CZrb1fOoXgRf1foZdldfxXRaFvoFYvoyWBNnuLo7bFEO0HqZt6OZZ
3qLTqtClWYMTTPJDnbWMnFdV6R+NzUhXCaJR+1n0JtAnAyd2PTq0bjxfN30JWlE49W3mN1EyK3Vd
hJ6oLTPzuikzZw7sYDhtB5wNXoVkjedN64zmaqB2GA6HtiCN5/hZ6rs2K9NgVjZhkH9luisT8LoZ
z1w98Kz0gi5Gh2MRhOAK6uykDDuTzwpE7bqykq4wTCjBo94juxriKr7EEoxm0Idw//FosvNobOQZ
aWyhPYdouFq5ubch9PlV6Y+4mxe88is3bFl1UxsRMbc0LUjfB3I8LGw/Hhrb5V8qn9svXUt05Wre
5u0s7ECR5xVqIAPRoL75HUVlg04jA4mmM+13EJHkJLfrsko0n+VOMi4eTLmGOw89FjUEMiMK7Gjs
1O1Zb8j4KamoY6wXQyYhrpa9T/xknIEnwMOaN02J8iPVGgRf4gCOZ4bnaMABi1yLx679nAV9YirX
cXi2boYaSMtQjtWxLUdxVkDKoZ21trXOomtqE7nMKfNloUhyPmRh27vCGqBIFY76D40JyDmzFhTL
+Co5L3lSpF4WCMtnamjbVW9lTVzU1mF6kjqljMAkjh08u2nOVhnGqj1jRdlH7ki538yyqpRfnTbr
Bhc2J9ZeEowZnlklBuQ24aBKNyxk98Vix56FYtDpTInIuj4UYlYB6ck87ir7e4Xrj7TvxKrVOuJL
XOvuQyMSmsycmPntUoWqYC4Gbtm6xGrfYzzyF7hB8WlIW7+AnRmykzDpymsSN71wZdjwW95mIoK8
FA4XtovnEbHAZBPM+xOWRPbYD9vwpJFjWbl1oZJVD/Egn6u+xMfUSeqVJmSULjxAznUMfmaEW9bD
jOkigRxZkUriCV5Vym0sIZE71DIblllHB7B+rYjKGdjxwOMBZ4veB4NfpbS6+R9xfA1xxAw41TPK
8Sfi+OKAsYes93bFU7C5iSgZHGQOp2VBdmKTtP6W9cZwRD2Fv4MCp6BD+vdZrLn5wwKb1mECXcZw
hj2QwyfeCK3hkO3RAiJRKFBxOJ7u7/BGOO/mJTmCWBfiKBALIl44Bx8OvHlJzWIM4QuXvjgDVuas
Aj/ri+NMDgOZOwoPXAZuT9KYZkc90iK5Gk3O9e+YyPvQjvyKyZhyD1t6Dayvv4mlY44hrwSJ34So
xAe3ICC+1GOl7cyh41BfOgkJCjcMuq74iLLCd9xsGzTFGnI5bZtE0ZkkoS7crkjUwlRhtkr9gXoy
agovBUM1y9KEzcA68EVoMCHzSDcf4lzXpRuhzj9JaJ6fVA2pl4NoiyOiy+5uxMlXltbqjgHj/ZJ0
VkKwafKvZRoj0O9UrASt1rSMMNyvCocIEv9leDwOYX+IcssWAJRzlkH+vJ9J2S5CqFKUvlduY0SZ
NzhtF7xK6sYlpovOnTAkN+0Ayt/QfIbBq3qVCdHlUGX2sm6KbNbW6CbhRn/seQ8J26yny5zom75X
Yt6iAdxvm35gkVMcsqYkZ2WalqtGUd9DEWS50tZ2Ky5Cc6qdZA0OkzcbFzznuYiPizTWy8Q67e9V
LP3V4HO6iDOc3KeJKefAQfA9ROyq8FRV2kOgavdNQ8q57kz/Gf6sVQccx0SBW+Qq8Io0UV8JAbbL
JbDRXtmb1KQ3hQOXzop8dFHYtV/82uFzSjM7Z7GRHs9lmrmyy9rKTdKWY5canV7JsWfC9VGYrzZP
5MeircQCGI0JXb9J4kNJGuApoZQ1SN/KWeZA/n2JWiqGWZ70XeOKGAeXLMbxxTBU47nfhcgLR1ac
hJQ4G0bac7gKtXOoQrEli5JygIQDNVedqJITnubDSTgIerqplSxE6HcXXVmUi6yq+ttasSRzMaK1
18RO/oeuqqhxg47hZSqj7qQcfXPY86w6qX01WrcXXXAHoYXjJXnOD0NcZ4E7NLk8xrkOrWtqic66
DFyTKPWYuGVGUOYVotVuoKrmE+0HKCwVdCCLmMYFxBBImhkJwnbRhoQDM08dcMkp0cdtmoITrHPW
ZMAIbbnQXX9iChBKFiI/qsah+hiUEqheG5PwD9uMdq5Uog+licVJyZ07MXLk0jCMItfxA+HS0umI
249B6tFNwCIjpG9MO8RuW8rj3M/MRQpZ2UUScPR7K3CyIAaL27jwx6OxB8LniTYUy650uFviuvus
LaMXTuzLGcRg/qKprQ68LO6GY9s5rPaU8u2REnGXz1LfCedDQ8YLSIPY+VjozBOiz2Z1T8mqInF5
mSDOlyrpmk885PaDMVkIPt+PoZqlA3Ps5HRweapV6ikNtyQsdCa7JNEVFFi6AiKvdpjjsY2Wfe0P
c9Op8WPbFxBbdQVehFCfnIV6AEhq5p+GKisvhChm2FfltYkdcalpc1hmdDzvGtR5tpdHvAG1dqOE
9Cvjpx3Qb2EvopQ4c9zhqgeCrIaruEry07RqyTUhRfTVIFzMHBH7btOV3UoNJvRXGeSwrvqoIJ62
lUf7HJ2m0pmjzHYfAiA7J0OURx4YT3RWNQC35RCJZamBOhQq9CygHVqNBb7DHRdnOSuyFcEtWaVV
IyByqlKvz3ISb0BelsQPZ77JryHPNPhQbaT11ajD4T5Fee6NjgTuHKXsgxwK4HglDtsZ9BcDoTA8
Xsqmz2fGB0OOyFgfm7DpP2YJYosizwJPqFacoj5zXGvBEOkg7GY+5PG/UIvCwyHvEs/pEz0vWT04
s6ji4gs4wfEQipjOPY4Kx+27kHqDYM0fkQ9sjXFjL6tCYC9nKcRKBVoHYxrMC5wkM2JbYGVt5ZRe
7hfhFzIG9UmZJpeVtc1RqEXm0bLMj0kS1Bdjxu2i69V4gbDR51VYxoVbN/4IgaAolymzxiMQaM6q
WLWzRobsPhiydt7J/hZqk60Xg81MXD/uoDwquHMSOqxwbc67m7zXxmM4Hy+F6vSsplZ8gfgTdIOK
fDZyoHXYxP1pFjYOGKygg3jSsK9x0maukoU5w36WLUdk8bpLAzbr6/Gj34BJJ91AIAwVeeoiB8IJ
iJP7WY5GtUp1cjkivAL2gFxdQiV7HqMBAM4I1zNp2g9dHgc3Ts9TL2rSyh1EFl5ESTVkrlME3ScU
iOJI00IeBSrMFVhQXx+C3XS8qkYnlXTo5Tg2Fw38MVC3SFBy3MCGeRyevetoIOmRbzdxhTDLDKrM
J2IMQoi/ncsYyLXXd6VVLqV+4LEsUIemF80iUHUyr2iTQpLDP4niPF5aUTUrH0UQmI/IzLo8ZStQ
qHDRpNYsg7qJXNInxbxXfnoS8BLMd+d369CgfOm0SByPbSVvsUyS38sqd854VX6oaMqvRgWlnYFV
Z7H2i5Ouo3JV1s64VI1sIBqT7ccqDZsjLtJ1NEb1KoxksChiY5dtM8SHzZhI4fZOUB0Z4jdzZgJ2
WQWZvRgLHs8UeK7WjaIPOMjJF6fLuhMNXjl0KfbbG2yMc5iMLT9JcxMdQYp5YWlUeJBAPI8F+9Q7
HXORSpO5yajvyqBNrrUK8mVTq+I8VzX2+iqnC1T49yoOwAQGYbhUlc7dLqwSqDMn40nIWHec8zj4
3OrKuLJqLaSikmIGya7xD14k11CYzjwSR/Iq9kGEGse1B/INrojoaQtWdZ6H+KtfMcdNLQvPo9ye
JJ0znPaiPxl8zD4mRZwdFRFlcwjl2iUU7/XC9LH/tWyGfsl6U37tnUy4gW703LakXckuahaJqL52
GOyKRileQNHNjVmQzpMmXDsNH2blQJErVTQeQeOCKyGoOe7rY2lhVstlNoXILrGBFypkvRDJ5GPk
iOwKSFV8nBUKXD3HvnRNF6vo3NoaL7UM8rMkYItU0HypelSedpRls6znzjKMWLpAIQlOZJSB2SFR
cxj4keFg8SNxUfC8X4UsgYK4asrZEEXc61j3FYLZyLOy5Pmyg8jzPO9k5MW8xEd2LLMFV12/bhSE
rm5VjEBS4kpwN06CInPFULAZt2N/m8Vh/lUMrYeA5q7TQPszEOSPtEmLRZRmGqr4mVOuhgopL41i
5zAYy1h4sojTyMUszk7znsQejZmYdy2UHiBxFtz5dUlmLBs7cGkCuim4Rv1lHEfnwHu9GlJvi46I
cYH8HDxo5+OjEeyAB044n4XwxxEOfeqgPzYjwG4N0w5uU3d2BkXMYI5NWrpAPcp5lcQfuBxj6lZo
6I99v0JekZFohQDqrxZXwSHpfX8usyav3GCo4qOyaiovCJ1qVnRJwyBT5MvPRYhKDfGxhPzTiD7I
HByS2w1BdIa7Gt/2uUzOx74Hg9CSxKN+TBZ+NiYZvlI9JHz8md+q0N6aJm0Fc9Ms0em17MM4Zkc+
VyY+rnul7XU3tLBrtr7rIf52dQZM+f+4+7bmOnEs3D90qBJI3F5hX3zdSezY3cmLKun0cBW6IJDQ
rz8fsedM4p5Kal7PVPW4YrM3IKSltb7LAiheFgfaVGOcr/Xk+vSQlt2QH7a2mQ6R5b2t1mbzf6tM
td8coPoKOUL6Jz4jP0eN46ctWdU137g3VbwW/kDmortZ1kLfa4Wj5ZzJTxQrD8imOeGMEUDjUh+W
ZkvOXZ4qWTXKT98MJ/G97HwBxC8OWMEgAS75kn0MbQs8zaTZNzYqgJQhD+qWp6U7pqE0D0YApOsz
YW4iocQH4tr2kAHVairZuuWKjbbYo8F2QNaXHCRDCgNMVexA5nCVmZEd8zFNbsk0sxtDDFIAyOqO
xdj6Q5ptglZ5hPORQcknD5HOHzPoKF/Bbi5yQDRRUmkyDjXByD04WkC5M9rtk0v5u6YvMKxkLP2j
d2VzWPum47VdArnfVJPUvZ3ng6Gj19UM6HepeKOKdwV2YWAgXi/X/RwjR54VSHUv+v5jA7rhk0Xq
iZppXi/bFJpHkYb5VOyDzQUEAFFpUX2liWgvEV+dAZrn12O2KHK99bN+5FwQe+gkDl1CmV4Ps5ke
bFOaqtGxfoboKP4zVoX+c5LNMxc5uWOJcl0VJhJd0V3xUk0lUdWyklvohNTj2vp5OnCupvwesgD2
YWr1F0A041CpADVPFbUk1NC+YNvvQsMcBoRnaIu4jX/0RPVPRe/4Ga8Jjpt6W+LkjFLIPg1mcd/W
KKZA7VhzO4tGHXBF06k3PRahN1OoTAb1T4XSA7kORD3Jgbep+woUmSDjj6AaM9Jv73VeDO1hKsfu
wTQlMjEdjAY/AMBvhijnmOShvHYD667bEPq7tF27awHS6TKmqBxyn2EykejrWMjw1DaMp1UWZ7g5
uiFokHTY/hgQKhLMfEfq0OfhXbTJcBgXxc82WceHac+TaMC8AlpugUOR5oYnQ1crZL5115Xyaup5
XPcoyyTqzz2RjVNzl1Ik191E0j2CNcdy0y5vMe16of+U1hXiXTz0Mz2OW4ZiTMfYBapVzm1RL202
A6gHJBK+AWUj7n1cRv1Vhp6a+MI12v6wk1f+Y3BRj/01sih47fuFzDRPjsuCl/2pqoQSz91iSExR
nGSjWxA7cyyXofo/AkRMy2zkL6HxZx7l+uM4Cv/8A/zzX9iu+A3dhdecgOhG53PYJQnQnfQNwa60
d/1IY3dpojmFRC5pqzhZ8UTEdVQUB958TgQ9r31yQ4f0FDFzStv4WOT8Xi3hiDYdR9zquQz9YdDd
+dcX94YofLm2XfXAshxWp+QNUShiUAqEJ+6ilLnkCrkivwL5/7+f5PubZIGsomn/2wFIIchB0bu6
S5eQav8vi8bTlMvT99O8KrNeR/pF0vmjcutHIdf/z7qxv37UWv+oxIUu5Ifn8Q9A8o18+T8qmO+f
e4UlM2hpc0rRkPw/rPWLGBdymN28AKEttCev4OOrBgZtDaDj2l8jB6nZD7KxGF3faAJevATyhzY8
0Of8Wxj301OE9Pi/rB/6M2G7w52w20Gdtit0oLNJ3hC2I9jXKXZD+jfAIYusM1EMtEdN1NqF5zRd
1PAFuWo6nya9zRs72MSnra+h9yBfm8mwKapl4of8pmzTbTkMZTTpK1eKcb4fAQIhfZCDT9XXdLBQ
WaJGz8ae1g0wo/jv3MttecAOmo9fIG1R/C8qqM4uTdZpRSsRdzMuhanUgNGNiXXToRlTM6hKulSI
uxjlNC65ESLebrHMp/5fEdJ2fOaHR/pfBuln3BZtDgnWbgmB3+4rxXC9Wcd5LDoEy7b4mzs59frK
CjYyyEZXkCRXYW5s52qAtXjt6kg4ypuXpfdi1/8vp/9O2f+H0sf58TbBvUk3hcsLzGr5htIPPS1m
yKu6b30M+KqrraQpbStEnEj3J0TgxtiDaW3DsI8ypCHTe8foNid1zELm6I3NwGWD5JaamvhSpoXG
3349Rnuc/eEaEXwhOyowhXbf8z4tf8a2fdtFSWso4C9UNiQ5NCFvcn0aC2ZRnEzGZtnnISXcwpvx
/+Rm/2Vw3jyb/bwQO+ZJkhJIKbH1/HxetWwylxEtvjUb5lxWrUSN858t4wkgQtd3S/du4q21tmpb
8DnZbxQPkNG/ue18F9Ej8WDo64c19PPpm3TtIuJb+i3Kx1zTOnUkS79gIUX2WoYuHy9dBL74fkcd
F6BWhKC4QVOBEYPy64H455WgxNg1qOhvvPdRe0MutHnLx34j5hvLHJbcaYuzEA+n1LhlZseu4CxD
mYkhQBqZwdv2WZJtNeVx7SRR7jdP5eedj+UEQhwGOqXYmxvBtfjmqUBdSvptmPhfvARIZM5SKxAL
x4iLudwgKTPQvRx+ff87UfTzo0Bdtr/CFgsVKt1/sCsN9vC0VDb6ivY0uYiuPJSrWBDCy3aWkKH0
LLC6E/OWqAqiCYqBgNy9XR6FyvqtnqLYTI+laIWZDjqVJnmAxGyav/76Mn/OV8BWxTDRMoIOabu2
Cer+nyfM4oB8Irn0X72xBpOALAPB8yHe0RRQnaFr9AhUUe+LBoXk/qNTzfKb5/OPwcLr+6CsBEe2
Ky8ZQtvPl1HoZLYbKq6vExJYxPAe0Su4at2I3dJbylPE/blZzPBF9OmEiGqUMHF6VUR9tA6VbhFt
98i/tfjU1IVxvWUetY/4TVjZfSo/PdV4H6QcdpAiwazK9vcU/Cig9NRNqpwC/TrzJIvEEdWQGpf3
OthOTbXTm8bFRblY8TcJdFVuh2IIG2R+SvHruTRwndQiQLp/K1pIEflemGSQGS+wlowPmSgBfgKl
LD1CYhL1UD7ckFCO+Nah407r3yzTGBTkTzcEBRr6E4BURI8PvEXpbb6GmTnpdVrV5zyVKcARBQcP
piLnS1maOg6ACQF/bC/RE4U//rZ8DycKoDn+5CFhyPRpcfT3a+iNSwdhFNlGSdIyhop0X7tvpsXg
h1nwVqrPymAV6SMFcsvuk7il2y2dlw3DUfJ1DM+i9duWQwlgHFAUBHyXPTQ68OjKCNaHZxMtc3Yp
Okg6o9qzVYzleVjS/fHImZaYQtuap+uDMv0QnsMItmJAyTfum1aH0d914FPZ4pcUHofwXAgPfgHa
p37DjzmQxhYHlc50PmXAz/GpwTcdEgz9/fRA/6LNVYX0Pb5CInnAlXfRtOcGVqVi+OLnDJzaqVxN
vD4yKgNgbjNwuFlGYRJRRw0X/qph2Fw/TcXE2fNK1hiTLC8a5BnI7CVSlF/HhrdRE6Ofkxz6RMpy
2KTiN5sJ5dvUxPCufA6xmM3OBpMccJCTvRyv6aIdAsWvz/g2GkGfxEgSY99GjQLl5JszzobMrRPU
faJh2SejW9ge/pI5H7B5g9JNs8+8pwGT0CWLnZv7HIEF8/TXl7Gnsz8tCprDxo7aBRZ3AkXlbtX4
cZUHui46KjPxLNgk7HcFVxr9LXWrEY3aYZ7io+G57N6vc9Eg4ihQVc0R+HeySuD9uQPuZkF2QyFc
ZI+emhHqttnF2fpgi4h0tU6Dl7eYRKQFc81A1VRwLcX7Ym/hWHiQa4vs4pr3g91X/grX3Dv4u8Hm
AI8y1K+/KQ3fxjXoJFHuwweX7DUB5ABvtush4+3k9Jw/rctEkMSmxiRIYlcYGVzFkGQx0JzOY9r6
AZwCxIL2e2YbZWqf0nTpXcIfuc/2KZ3oLghz1amE7iFSh5nEJz2uaoZrKt0GrDoIJvecOt4KgdUJ
DRiW0W8e4pvIViADgvckQVTDE0QX1zehWtNJBNlPyVNhW4q1ZVWzX4CN6LIv3e/rGJ1zNlwbb/2+
xBEr95BilMZGE7Ux0nhI6/ZfSQ1Z2Jex7HN21TlgX/BObU5mF649jupaut/i1ohsPg1RbuhJFWal
c71hv8Dt/ubW3mSZuLUSb5FOYMoE3gBxyZtbs34AJbLI7Yk26x6prAG5/BDG0Mm/LCmGZIJOSOrw
nCdg0gcQ4TLGA/GZGJvtGEQWw3ZY0mhxT8hSDYYD8DfF7KNrQDSZuqjEFGMO+kREtwVh86oDoIaw
ZpGR4ISd5QT/Qo0VYyjAaGEorM3byNbpuPRYEi14dvzrZXz2UDh8+fUgvFmjBdIFZFd5khYoO8k/
Ut3YBZZtmY4+riKXiA4v6W3SFn4FpF4kwIF/Fxb2Zf9DUbGfkqHrH/TMaLaUIWv6OSyQXiJrVT7/
OC9gK77YDW2juzP2fowP6xWT6RFqbOnnCpqyDQM+rnxCyoKgh1Fyxo/2fZ7NBe9P3LICwQALcn0w
aB+AHUBEWPjWT9ioXh9box1ogMqPxYS1glW0P45m8PuDiHpwvqCSt75cH4gUEleSDgP2piGze536
69GG+eQfN79vAggSMcRC/6yokA7OEQSw28cWOgroe+wCoW3NHeH9JUsCM9tRtyYD0QhBWwnBiDHA
N2/IuFDIUxWynejWNCJiO+Sb01o76Zu/SDeSK8cXlh0GaE/Hb1BuBPMgJJDxLw7aHfeOrTHx4VCA
3klheUX+OC8n51JIBI1uuZdVJkBE3VFi4vIwTQaq697bxUAU6gsd+qqdViig68bD1QmZQzAOIKWP
0p71J3iVF/aYAf1mTQ19L/ThZ1W6Nt4Nsbyx17bNkZnVeRhdCChrMRXVtR82vlR6Vn12WsFP0UMq
Ih8+QhuQdM8LGxt+oDBgxvWG+lSCk2vsXB5KiJB3S9jYQPFCLawlxIVbXk6EnKEmaJMTYMOiJUc1
SMGetnRthuiplMT7jx4aCXsfzXaKHrBj5Mu31GSZeQr5Ct6yUlLG7fyh9GEczrwDunEK0EYIWZWD
3Ln9HEpOXXyNRV9MEK8oufoDpsqm/y5BEQEGHkYH7eaV5ZNOiwPqgBRybi6iIbuUcR4Nwxk0dTKP
7d/QTVCLUfYQlRl2D0plxZQOMSja9gNaL9iMHKeJKZVfLyU0PuOu9h90c+zXxrr1DjRD03UnzoRb
0gc+JVRfQzTbNsUJcyWjAOHXQLCtj+BkHEQzEcu0PbTchH67ds0MCdLZdQK7TT2UjiHArgpi5j9l
tEAreY3JATtt7SjSlviyKGRdJcgwWvjs3ZjkgMff2ZdfRl034m+wfDGcLsiZ6a9hgf9nvekzA7rj
KgbnlOf11qfDkp/91MdiBEgNPBqcQBp1uJ2GpthUvni+wTtW92lbps27zSmn8veQOPRuPEErFyXq
eli2sljfgaCF/KuCfH/HJHJj03Z4zht4kMMtYyOs3sdo0wjZ94jauk1vI8pNPt7Fne7i8X3fu77g
R9cjEDRH2eGdGTArQQaFS9rWaISHgzTt1ukDUUNvisNkCRS9fyZNMuF8oh/L8mlpCq0hc8hzjGxS
wCORrXWctfuX4PqRslRal3tOz8BC7YVBG080O/Wt20eMjnbADyD3NnqcoJJCnGKrbYq8Lp2VmABh
Qr5xtqUROE693GprUzjBK93DC51jL5k5zja2MYrMKe72xxMrmJzTP+LR7+M8sbIHlhQtkcGjiKah
gGZDaxQ0+mS6DplW7SBVzHXdFW26RHiCbNHLM8T6SzdhvKI2yHO7BBb7+6LP90vu8KRVeMwws3AG
ij/przzy+wTLDAD79SbdIvwOXOQ+NOsa41BssYV2uIYV/Upwj6/3Ywyl+isAtxa/S72S2eOQMl7S
mrkSAFCl8jbGWLzOHg4xJL4y76P95rjdvg/Ggllj6tcct0xDuv+LzulwT0lnosfXoY5eDv/3IL8c
B6QgGe7zRAlcQDzBSf516DLVmTOkBxtuWifQbI1Vk9CmI48owBtZVunLg5JhtZhqqLwX00B0XUIu
WMVDu27Zu1IsEqO0JmLEIYkCxmaguKIcGjbIUPaktxEpBJb1mDdEfy1fRlAqrCDEtZd7apMONVqt
5JS5+GqDYAYfIy+P9mV6ZHwYMT4Z6/AJ6AzH/eZ9trWYp01s9tO0aIKAX24QBuXtU4BZbrE3uFO6
D+/LRArLtuAqcZP7t8SdmfE59BihmF2zbfdLfxnQKDhwr3AZUsnyY0TSaeivAxzUXp2bHUQiR9ct
Emu67Jsd+Zgdnm+35on+GmfNhOkDzlPsN29WJLvvZmDZ+xcm6/6DrU2BH+NE9uUgQrpf/7RA3uGe
lhHa7u4EsQy+t9U0bujVMG95bG/py1zp+rm0+fl1yMt+Nbgc39EBX4IdQOLkveoG7PNrrENGnpC5
9RAyKfgnpq4mMwyEpk77VqJksjCA2esRgAEgGzymdrnO5W7vOizYX/G7YVuyvjgNSBb9dkPLefTy
yjJJhKjHkkG7WfG5AWwII/mC41urZ/xA0piOFwHh8HjZhANulxIXAyqCD6AYL+tgOUABZ3qcPW4b
uT5nE/eoAvgW9rkPJ1gGkNhTnSDCFKYdl+I4grHFIdCa8HK+TktsVf4TyXyPeNOMUg7D1Suc3Nux
Nf1paUfUu39B/4O+mFeqbzEcZ/p9zcCtOWLAZu4GHp5pW0hnnzSFZya7si+37ssG/PGBKh8G3BF6
bszpMYPWClHOGrYPX+zVPmuAV+1T/AU/LWaYKkgVL8l+v7brEvyAUkbjeN0BfYyqbgzAlfFSiWEq
K0AWWybuqYoNjsi2eK9h1xTdRR5fQZYQp6OBYnLShicQYOuA7wgv0BtHWQ7UUKdsAETJwd5nn4VA
7TTVdgQwkd6KIdvXk2WuAwjfDIVFqKQZ37DnzRsiTX9CrbcP3tLRHSpIlmIAFt+PU4OPw/KCu/wE
/5Xn0Y3jszHdBe6SHaSEYQnhJx84zewHBhhr40fP+2hrT5lT6TiD1o7QpKXKAQJln1kDUTHMEdir
8fBDxALuKpvEvm2IlO/TzSQmxuR7GcneSiDRtCMdXW9cSAXPPwxhcREalAQLVCEoXWafEW8xvyKn
AkagZ2S/BzD2EYI/yssdpRo75KvIrEsBe83nrNxaHX9lfszGC2SdkD6eWCJnG/3LdXCl8CN2NAqj
zzwC/47qAtoR8wxE0g32I2l03zQ1Tzfa+gdIAmOqv5VrB4sRfDuQS5OzGZZV7A6gMA/PgS0Jk9WC
3QEmOBvHEjklGuCUaDeCWS76MqlX/DLKwf46MFP+8HonL89SK+jS0hqtGGDGO/Lv4WYc1z3+lVuz
RxNk//vi7WaxHzF9R+95n+y/S2MS4Yit2fYDOV1SHIHKfec2upErLOUG2SK/BLvF6thjoe6rEsoH
/OV1yiKnRCSCzWD/0wsEv4fTqKmN3wzNwVsbUrxf2ryBL8eRCYA92wIvk2unp32VN1HY4cAZPBF+
MKRl9loHgvnNCPiHC3DL/cqHDkzj59cTpabElqYxVaLHl4pt6vqQD1U/qYV9GF4C1vACNGp0wsds
iEa9g5CzyQxjB9EILTnsPtkSPS5dqnDP1oHFWyHla/Y0Dh5TnCNfx/2ylu8LLpID9pGKp8u+yFWy
04yHyfl9TuY8QNhQpe08CXFs+xGr8fQyIMCB96A3FNmeYjHoZvrbNqFjXvwG+HpT0APL2c0eaM2B
4AYlxltYubXgEIBXJ48tPFO46rxpPFaDkwizGioBXMS4AnhpqxXib1z7b6q7n2u7/fRwp+A9ouh8
hl5Pb3FWs3gJE3wOqOolNPbAgHEVqAOwkn59qjcAOlYTQWMvnAuQFf4/28v6HzoQuGLQBUcq+e85
QgYvZa0VZ+xdXoKzQkTO2v2hLl2PJyyZYXhkr8Hx19fyM4QAoQbmTxGjAVQGOhzzPPn5WvhKE8C3
ffOIt8sgjHVpvOfj8Frl9BgkUuffjfM/T4j3NgA4yIoyAbhYvsEVh9aQeBSEP2g/YaNoBuz41/k2
IMy9ruxf32C8w3b/QSz2OwR2C6MPPB0JXi/+Fsj0Y8+ayY7Zw2vEcG3YQXsYIbY0PXk2F+upVzyY
D4ujW38Qy7THc2oQGqI5MOxHv7min2c6rgil1P7iU5qjKQQgujdA41aSyOUb1Q/jy6JyyOuwxv0y
cMT1DuZEPIKWLRtWZkmxOSC1iNr9QnpF9RLggkBlf0rRlQu+Bo/QstUI9RqHY33w+NJtFPVk7V74
LPUSZn99E28fIx4cIxRtRNBVG6LLtywr9l1t0TRqvbTzsEem8D0RUnM6LR+2qFjY3f9+vpTgQe7/
y/7RrCz3yEYgEFsur9seBGq6r4hEZJWwonbN/wStpQSQfwz5FxYG/GHsH+GAQlQaw5rVX162JSTJ
+9PIhxHrYpr1vmH8+gZ34OyHaYoJAfqJYQWiiwIDovkGz3Rb8J0JKXxA0MsOaZ0LkdPPmcGC+d0S
/Oep8OgKMEsFQ6Wfvw11gidiW5qsuXpJRdYU6AjmUaIFfvz6rl6lGD/cGLBCnKqEQIagf1BRvI3r
hICXybt2PpuQkHY+Jqnf1QgLXsCzyH/NYQKHXsu5AbZaVoIHVIuVTRsbi1vs1pCSQtg7KCA/dwkD
9kDeC542jbyCrA6c8IX7bog9HGMJKKdPs9YCZZDpEzbpoxiXkNiaSJLNcMOaFFDbHfUw7GXvyxc+
b4CZI6Lv4J+Otb8f4D8qIZlZ1qyLgYn0kGpcodDIO3EYo17hUbwmKHmEj7XojOf2qYAMvcBmkX0P
Yy+lxuAIQrdrRYLQjdJwTwPcig5J0ZVMYE+6TMmCA5BiZTBW0xlKVqSPL7mNAjmK1U5UEQcYEGYr
4lDB/1tO3SGDoBjOrH9DHhrbZlu9JjLfMygwaw7jG3Sxb+K5XoEsobYYsuSoColTigFVxXpDwFZ0
TT16gVcWnYHnj/34RJH2lvSSbWjppK77jEQ7GDCvBjjr9lKHlW6bqT60wyIAuwKBycEyVH1rC8nr
aJGNI6LS6PeeJu9LXaoc/aw03k+mP6ZbuQb5EXzDzmghB4QB9CLtDBLhY6eANjdwFzLICU6t0XHc
1yJG0vmvDaXnXMDH4F3yGZbizRYXwGZcfZhgYR7ggJzmiKASRuBA0wC0VQSXfpzkhmd7cD4JsMGR
CMjEWiM1i9Oi3tjG3d1QznaGGnXsXYdquiwMeFHYFOczI6N1XzMihg0eIoaEe6oEDGbmzwnIS7RU
6M64U26vsUiDD2+yu0IgbvenCS0gYMl/zbMAfO954jbZfdN5mRrj92xwyscBJZspoYhRMJ6RDP0E
zNzIHJeRDANU5EO0lh8RxGXxqCZYHU+ig8kZ9tHGPaJJENrsbB00uB1b6VVHaLgWxq9XQDLkAxod
JLUv0/aSd3aEtJ2t5iPHpL5iaMeFxhQsab/2Ro1/NqSDLreMYfspRmrPKHYBKSVTelso8lkOWI6T
U9ldtvcLyFnb4umiBeSpzz079rJb3oV+tOSIrNwei41QtB2YM/FXq5bHJGbq1rCouRXrbI/pDAga
2pfmapVLCReaKyCYbzV4fdV962bND2Or4CNk03RIealvipCI08YnsMCTShm+utgmuP6n/OTwldcF
6rGvxsvlDN0D/6bLYTwPaP8Yqq3s4ZDtiXxUDNh8NQKiga2fyubJ+VB8GdEaAaX8Ij66IumOJLHk
hpGy7SBBjugdA0x3MnbGe+P6nH8AeAiLUGtp+S0G1YN6Jlbxw5r0bXdScDgc41nYh3llABwQCg7z
5pcbOhtYClPhiprn6FFS/Nmh8cF2DQXC8tecsD4+ykVZlDmdgMNvpWnxd2HTXBwiHpkbUUKOcGCx
7T/4lcKWBK7+Np1trGsOy8AX0s/qzueM3M5ZvM9Qnu4carO6G4909p7kw3oN9Du66QbaJocC0Q/O
OYf2bCEUcYuyWUWfnNLubx1FvobHMXyB7VMmUBQoyAdDmDFz0UdnrKCYMgvMN27wN9nSaKjj0QLq
ssU5AjFKqnp1dKQ3MCKO6sZ4uEoTtSS3aCblKyC9z6nb/iIL5xcWY/ms82IPgBZJVzWwU+aHdJP0
yHI7XVTLzKdNeeRkBPR2M1fLAA3EUOddg04d0ULZFzDTsqLJOJ0lgIIqIcJ+8PE0fJjbzQ71YG3z
pNtN/2k8pNqV9ouvebyL83tcHxjXApgbFp5vQ8184d6XydyO9QTL5JdewNULkkc8TxLdIZVa4w9w
dxbXKjEQaBvCb1g3sS9zAQdRD7x/Be3A0DXPcgsfb6RRkS7NHfzSsI6N8VB+MRGSmkOB/Kyv0n7W
7zOXDejKpbOsLruQX9lYtu+h04G2w7XmKZGTgkPLx+derdkXQ/mTQ538FLQIxVkrBi+oFs3fGwbk
3Np8WY5IA7dHa8oUXTmYBmM7NNDLt+gxkZUD+lMgD42rJp/Lp3Ky5Vf4LunH3nD5dQ1r+HvBBD+g
yxc6d0JYcCbYKQ7aa/uI/DKqUviY7yIzD58DkdOZjrBX1RPg5Eu7EYa9zCMiwZVdAA9Kh+wqBzFT
q3nqz0O6mCdouyiuf01uYjLRUw+j+Sfgcvp9ObXmKt7G8hHe7nDbzD0scDlCLspg0V0mRuyNWZh7
P83oaQYxO/uLDiuCQ6I32Kc2gcUDTOtdjDYqt97k7rpznkrgNsV05plgB5THUFgC9iivQ2T4Heet
+QCXQftUADr5pENh0W2iba6w2PL7EEcWGqasO40lT+/AcMPDYOFAPBRhmyjmOzxRoYnk+wEQ/PvG
S6VrKEPIybhef1J2YQ2K6xDuTMmWWwiVBqADQn5saEBb1rYR/kjzobiKwfnVqwrsXbE2FMi8ib5F
PIEGDY1hWEAfuk145LqHfAGkXdwNKV1zeyR4pc6IxgKl4ncuUs17oCzjJWLb9Dxa8wWfaQD0dvHz
LJDB9EveX3zZQ36Zqri7KaVKPi8RuuvVY+tgY1nz5alL1lWfYeKmrC7bOL9lXJriBEvbVN4IdHY6
gMdloVrBdx+KMsA2g15J5VoJyqeLjMD3326RzjHWGXHW3GmI3sdTjLYe7npiWryjnkUf8qlEn97M
m1Ye21KZB7hpVnEE5bu1t6IbZHeIzJRChMh5HJ3zdZ7DA3rcoZHNeU89yKHUXo5ywKhJ1ww3A2py
NHeKc2QudSoWvt4DLelhKF7i5qPLg9xqScbsDnI9Hh9cjBTx1qIQt89ph+rPII4YZdFAoCLNBFnR
1WozuJwTT6b+Y6Abh11h85qUy02CYEeuCwZG4KzHbTKHdp3T5bGMmgENW5JmhAPHwHAMJ1HEYBjq
KFQzVQK/3Qe5xbBjOhSaPZre6YTcubL3MCwa4Pj3+YhweoBALqAXVOhu+sR2NXqlDTc22vzcvxu3
KCvRn2oVE/HiAJxGDLtKSyWpeGct6wt72LI+GxMA7LPEeihAb9ZLDOfqkcWw897BnIcmh2ICzFsH
6+Hco2ID8ZMv/XA1dSyVxwZE4f3QASY99L7zV7RhcXHICtLCJIXeKvH10BgFOnJJ8w3+K7DfmU3s
JUpLn8PSxxm6PLOBAooDZvccq8h8W0ukJtQo2MSk5GgZiu5syZLUSOHaSNbg5iFFc+gckz1sEZNw
r+kFBvGxRiS1OECiHyBev4YgpNEPolUjulnB5YRWWYPI47w9qsTLNL2PozVbnkDmCn7V64J9adb1
cwht89TAldiUKkWzGO3Eo4O248gLbs4EmwdBkMgM6K8cjYi3ZLwY2i1oO2DKWqGpg6rQhRZOKSFS
8WimMTsYg7arS9ExxNfVir9sw8MplyNovMbDtjJgX6ljPzt9CNhs2PtybuljDgGROXQrsB7MB0yY
Cno49y2Wavig0NkKXY/yvLmb5SQfFz3Dnbj4ZuXXQI2bvIqEL6+F7PUhmfR4Qu+B9HEaSHwsbStv
B55G98ng2W2iQFrKBu7FoURZdEgSjtc7wQJ8Dj5Jxgr+lFEcSLnq+ajiTF6gH3T2WhkH8+rsiK/R
Iq2vWTavCr2y0J6glhBELtdzhps7bgC5HwM33TcO3lufe/BrB4NF6aqwDeaCXf7/snceS5Ib6ZZ+
lbG7Bw1aLGYxAEKnrpS1gWWWgAYcwgEHnn4+FMlpFtmXPX3XbWyjsY3MiowIAP6Lc77D4Z+7ZRXn
BfUFv0LywKmT76UXQAFvRPZc5Knxmcmb2iPaCQ6tHtR7T3jFnVbofTTVbvaqN/VTVaAES2nc9p6Z
FG/tbI5t6FgtHkQ96c/StBIVJgCRfJx6EnukMHnTqc6EO1dTRLNr3Ra0JecJhOiXMrO8z2WSGq+l
Yc1XE5vb2BFde7IYGT8zfDfxOAcrwC+r0LtrN0ks6lYejttFaH+xYZ7rlO31dmorc/hoJyBTu8rN
WYQyTG7dE2gtKFNDn6uRXdPaMizEG2xE+ALBhbtaXjjX2B7NjyzLxhJAA78DEAWQeVHJnxsx/uKa
yBbhnGpXml48Zgg5e2qtMj3Xoh1fBF1bFpXCsvTPHLyYAgPNn6ejNpZuPIJvO+adYz5tuoG9sU6l
DPNFE7eOo4oPbJyC44HOc9/KBDVUmzjWFau7/iIWRCVhn1LSXKlBio/SHFUeDYwZpzCfKmgg48K9
wk1JnyYFU8yvE1urKWQjN+2aYrLODKlTJFM5EI3jJhv9BtJ1Sva1l40Xe6F/CzXKkTGGDwocRetq
NL86fvFnSO/VmycmFZWDNcSVrnX6jZw94xPbNT9AFUQNF7ojJL3DTFF15unXzDvVge+glAsoPVFx
AE2wstnQIplsSryl1h2x68WEwwBFChcR3HhclXY57dPJZZVSl/j0KNL63dbGwndbuhzfsWM1yfra
DLIpb83WmIeYrgKnM6QNt11F1BsyBc+o6WbR2LcuuAI/LI0ut94rZKMaQBLAdPCxWJiVSr8us9Zt
g4huW8EVk2sGmSLyOHCxhGfsr/BSS9Tc9hI305LU5WXxE9PSo0HSgIm7amI6ZIUKmXcg970UXf6a
pqXdpvHMrcIaBTeO1fThpIAvjvuUWq05SYAL9fehG9Tk7DAO53Wzczp2bZ8S3WT3chAIpcYGT7qt
6cVdIUXJ9wAfdshhD4DZmNneqJ63/63WAk/ncxyKZgHZninn1WHLlH36dViriW3hMFbBNho1jUSJ
C2TgbXWPXmDbg3Afrt5XzJa6cg/oqlfut84YgvxNCqgLWdj4DLo0OtukmF2OCB7H47PMGCj4VyMF
pbrRiwCoQSTTQXblYWW7xbfFkVe0xYfly2aqQdSOcmkuluTtrWHeorIYNkCYVSefrNERubtzEarm
1lmXsltadEj5SI1D75B2eyF8iAvI9Nq4RIV0bSLmonQXAU/MJcgponz7AL6mXhbBFHZikppHSKpk
Ndu7tFF2Xu3EjOImYHbQtD45BNL2d4lWuQlbsCkJsNoadhdgT15Wy4ZE0tfPwpfVk4a6Btxui/ks
tCX3zg61Sf1Vb0qqLNTvwCd2rTsEWTz16FRUuJody8fVlcsPlf05yNPpzkEde2QOnF+1OjTP0nTl
dWEsS70TVo1YawpYBAut+lQEavZOHSWcF1qNWOxQNXPZHPpRR8WofAHrCAl1+VWselLyaLXB+rmc
oxK6x7o8DLk2KwoErdpRgdIhJoVwnEPv2mMdJ7WvPrQ1UYsIjRSyzINf5qUTz4SUf+nhvPThUEy0
Bs2qTXQjwKWyHeVEPxxl5pTT11RT28SFitpsorXM0j0+rSnR9rU0fMQ55kbGSXQIejt70YejAabw
rZqgKQ+Rl5hpGzFQzB06VG8Zbmrf1WVs6o4cX5E+IJsIe4HKLkLT0U0USIaJrojh1k1K512Hdkcd
fq1YuKlwtkpv55VudQaGgW0b4TXmCrR1oka6YS5yiP3GgcnlgV6HYLLwxXgq1UIMwt2xE1VXRJKB
2ceKYIFrIwnupaa3vM9V7F1DqLuFLzveMO7BrkBb8U1DvMTwsBDplcZjePhMczln915R91vVZZn5
kQrGPfe25+QfPCKt5WARM/HQzlZyjUwy/Zr2Bp+8P68KuRoAKSiNa65Ckevzk68ceQf/MeMtYGNj
O+zVLU9Tr8asUDrBA7kThhcHBfQag6EFVBK0MS+zZeMjdMrBPjZ2USBP7J1PXZK2oDkb/dXtByMM
PHSIWV+tKPSHdQmxHC03eCpN4E1ymDB1VQ0C+SCfgukEcgZ12tCsyEHTZAYUNAfVJo2gG44wTAN/
YkPEnhUfcT7E6WRNPHoBszKFGYWHvNBKB3D2abMM15YU8io1jcmPdScV3h4hhHiclTeiOh4b3iVq
AO+z3Wd+GtYU4LedtlW8A5krTUhNveQ/+C/IUfAVZzEHeoHyinHJ3VozAQhXVwgAMxMCu9giZgM2
k+JnUgc5HbKRWsSTJb7PINl2ZjKoaB6d5c3jaTHB9mh6EVfd5D8MTg8GDSKY09EQ5EyBarO9tqrE
vADLKT1kQslSh72RBBdNy8yPpcrLs9LEcIdWr4A/5JvvuGJkw57BC5Yod4YCROhs50ss56UAKtb7
Y7KTWe5XPH/hEFwKw1zAn7iz86wlmVA3TK4gWyDkgK5bidp4ywMUD2GNEOOmRWGi77yZEIBoDUxc
DV2iO/WuNorsEUJCP0ecm1R11OdxZvXdD26OeztbUEKYuxAF41e19dqhskjDSVYwIur2tR/bNiSb
l9kjikqEUunEJV/1b6k26ym1ldIijcrjupfYewbmLp+bVGqnvuCmjvu89G5HwFnn0QGTSUdeXjEX
8I5aovvPTIxzj8sgdT+EuVo7ZevDw9QvJhiEdgTIMG0ZHTjma6QzDSMebxj842BljRuvgUbhVOeB
OjTO5uvHLZvHPcOtuOdSt6POcqDfWIFxaZY2Qxs4G69ZsqjXIBmNUAxSxzrplLsapN93ZMV6bDv2
+ORT7h8MOzE+WhTorySDLBs/lQ8Oyf8rnhv/WrHkPwgAn5Dj5DsC5fFOSB1qjD+2usF9sN4FqQaw
sjfs+sB50De0GYMVQ0u8MEXTrubO7F8Khh2xr2hUOsJ+1lBlRvus+ZX9qcgsu45spvonIRqDVRhK
y9KyviyS6X+/KwXzoP6DA6qsp5gdOC6mVzrathYPvT20tnM7FlnHU34gnxVtUt/hf0YkoGBjdewa
WDi2t/aClGY5zCZeDTMGcqXG7KTLrC7WE0LuZXxKcjUDAW3stjwWGyvejhK710ct9ifHnnseXiVq
FnZa6COKwMhdPUZ4Z6yUjb6+5BFMmF5XJ5g7TDFD11TO3rab2f/sNs3IQ6UTZaUqnmNOBleBOg+d
Qqwtbgokq7PRWCFHpoxHVbXgheamQcZuO0hBM9F+0ztt8YaYhSZCvd0g5qXM2FjmaYlaSKTJJiLn
GuxYg6RFuurd/WT5Iy1Mbim3759biM9TEbOI9en7sAzlqrgpinaQbTzMpKoaO11Ycug+ZLlOxhLy
p4h8iebWpiQLV5HxZDgm2CSLIGJivb0T2031oDpkqZq87kVq6WoCkCHng3+HFt5z1UUbBxrmS7EM
SeXCxwt80Iv/Yj33s0GE5R8GaoJJqDHZShOW8qdtfKPTcxRKBF/0AhfJb1tv0y0d1k+9VaeoPWd/
aqDX1HZveqHXVxiRwoo9yhCNVqO8p+LHouvvf6+ft8v8WiSNuNhVQcazPGRX9LMqIXcIh3LS3Pta
tmJbtNS/Cj8gO1ZciFrLuuxfLCp/3slvr4iNm09j8w6z8t0QA3/UZDA09Ecdv8S3+tdXnH5V1ViQ
k1nND4DSJCK4SVcalo+8YFn561fxH5rDP833/geVgTQBLsr/5y//C87h/+AiaYb34Y8EiF9/5vds
guAXtoeY7WE1u4RObgEEv+WqBUQdGhg7XUwyOJ+dgG/1N5YDYWrOJl3kK9dNLC0elyC75B85axZR
Jwb/NVpeolA2AMO/gXPAc/7zZh/bFf9DKoHRGIHTXxycG+HGFqaE+lb5rBAcRBN9M06HFcvVGZyW
c1y1FrtzO8/LV3Zz3pVT2rS5vmHMDzD+kAENQnuvvIoG07GDmxXp2aNbMFYJXeFCYBhs7yarpuFh
Kab8sR4clmByw+GkrvG5FQny0sIrzoTA7bAYdx/TUBRHpfl9HubFDP2JIQCpWqIEawOkyIwSVZqf
UFWUZ07T5pJ4VnWQ1kDBOzbXrQPePqgSHsBFnZ2NaWDam9eIZmvNtWJTS70z6li2RkmlblvhVwdR
+WDPh3QCzOMq815pMmAxWerXxpIzjUYAOMHAsbq96RnVwWjN9NUI8uDG0Mo7Q9HgJKbxSOXdxoZL
Wdh0DDZCHfvcd2tZqChrmPG+MTVm1Nf9yHLfgGFdoNXAaU3x2Ve5PDiVLr6y/ur2Vo+/osv76tDI
tnzq7MLF1Efo2EGAGj2yF0ala8+MzbzFiEbDlC+tnyfUJ9l8P7b5+iVYZtIBemndp2wkj0x4+xvX
gvrtuHw4KDLzPQM7eaEP7j5qS6qY0YS3F1M1HTyj5G2kSoXgzyrk9LBIu9KWX7XACsGeL5EVgHNs
0pONKH8nsQehN2+beHCS67oUG0ZHO1FKljEn+frCZrc7dN3kfE+p6Om6xpxptz0fENUT+IZ9/g4P
82ruYQmV54zjRNtZayEvrJKK53TJgzevczEpoppnqAYJX0AKfQwSO79edVe/nonJAKLGlPQFz9Zw
VUi9+mS3toAnCYYBVHGrHx1VQTAvK8u6Xxcvv05Te90vHtjCUBO+94Bn3qAPA/8d54M1betk/S7o
uVbadHSTqFjt6otE5nOTACQ5sj+1Lu4oqkMtXMYHvpe/dvgvbppUOPeUYutRZQvjAm2yLubsbJrO
Nr1FvT08FuuWlFcP1anW5Ek0yTbqbBz/xuyE+QbK0b3uUrs8YSQRx6KoaAdrRn/72c6c20rMFzOD
rjS1XX/U9JFCOyXLWFKnsBQoAU+JxHtn9fTN6UAapYtgIbLUzqntEnvvwUKNF68xny27/LLMlkgj
LbXNN89vHtvJWp+HQSw0kY1+32au21DNoT3GWcbwc0Mo3GST4RjRjMT3nc1XceelZUe9YFnBF+qD
7NBM/FC65tWTn+t1NFlav6OJry9Fypc4W1Z+IqTDjX0E7J88axgZm+CpDsfSeBzbBhT87J5batcG
nVuEtgVYcV4V5T0G0urBSaqju8zj2U3W5kTZSIkjgEdJHpZvYG3zk4dWec8QrYvJLGMg26jiQQy6
/W1lKAXIr8iiNWPvzaygfEV4op68Rmj3wqxbYg0EJM8+K9kw0hjfaURMzJXbXbqebiwKgr0zFvWB
ED79moK0YuVyPxFE9qrBecGqZRn3hY5roMEUOkQEcEw3jT71X6yRnjyx9Zh5tndgjqd2U2VIbYfL
zn8dgdII5CFrlVNBLi1C4iW9XYe2PGhQSCH8L44X9ZNyt/IMpW8KGEM260BP2Erpx0EwPaXrQkZA
VQb0eX3KVF4bcko1Wa+Xlj7zemkSfBeG9lqA8PVh1NGm5FXgQUru9CjoCViptPyF4btOGAQNWKsX
xFYWZftRIWK/JG0W3DuMMU7D4Kg6ZNU43uejVqKJaSKHpvrdRXJxKHTHv9MRWIxwyCz9ZvJbPQId
CmMZ94G7Y2kbPAecGjcrWo2X3rfhZa/T5wCL5pETcY1oIaebIbVzLqW5uBoKCLKAaoOrWtr93Ug8
1DUk8Y5OMq/YFtRit9EQ90bAGHI1MzDbQ2e9lHNtHt2Rd9knfrvPVGF+AzAjr2eQH++21W2HC2vi
1wzu9hM2wKkK3bwM9lYRpCDsMkZdS0r2nJFkd4YBBZsJM8TKtFOfdMlH32TOGi/LKHaDMv2Lv5XP
sara7NYCSM2FZszoqmyHJb0u18OSWvLQMIs/lcEqniqJLgbA5Q6X4npXTpa9ExMkGkzB+sq4Rmts
dkpq73btdGNMqXmGY1d+pt8q4xnlXDgZHLc5t/gFzIU4ohfEZVl2ffBWum4e182sv1ZJT9wp4rZT
MprxYrrO3SoL7YtAx3gW2Nz3bHKGWyNvqpNjaxgCUIjfV8vsP6UznGhD7/RPcOsYB04ei5eFjd/e
yrz+pl+6j4b5yhd9lTz+ZT+u9P3KTg/gN4x4RbYYkhZ2cRrdZLrWsIRA570xmLTQaCTCirrM9Xsq
3Z6zvyjSR+lQiISFZIkZNQR93XdpVx3bjFs6BFJZluE69AwEvcTvvmMPK09TlQErVbN2lbNQZCFb
301TUx5HR74xFU4BmW7DGR+76Ec5um/sVt/1RH73qvUNzMNDY9DnYzcSvF5Xn3rmPTv8sI9ml4qz
yDzvcRKl+VwWc/MFypJ6IUfkjWbD1bjU82Xsy7NIeRfyLDpSiMCiu4oF/TWlFoMAZqPYM3e52Y42
4948u1KYmJiQKOnfdWO3uK+Dm3yXaGF9TMgzXxxaIVPsNUQPUdLqBxxTYj0Q0the56LT2jfBA5Ta
K5jwviQlqFzM7GdfK3u6vMJkAWuVFwNc8ln2uffmLE73WfeStLhLVFZdvMwx+kdmfllyqNayWhsQ
tzMTXzgBTvGVpJ9Be3K6RDk7YNMJCxmN3fep83IrbjR9QZDSNvvJHV4G7AZhr9IqxpnPJCy1X2g7
5qObC1yY9Shv+C/VPkCDH7HlPee9fSUDQniQubUgWlEcPDP3147UIk/NmlW7DOjBmRME25WWp4iG
KiNKG2O5mbK0u+n5Ns/riI8my+f3zWxz7gNXC8HmyoPRqIXx6VZuAZ2QGCOt/pLnpzLZo9nGddom
4xHhmB2has8PA3s+glvt+3rNhhjWdXpabSzEaH+Sc1+b+XnUkccAtmYlboirLHHZYqM5/ywtt4qY
XC6HvJtypntDsEOIk+z6vGp3c2ILBTak5CBLBGt/vuaj1IUZjpVZH8BY6d9tyTAiEqVgeRwy7DC+
Emvp+i+DLhtv+CJtqLPOU9KxTxmjvKty7HM/WpP/NHH/ooljAbkBRP77Lu7xW4NSbvj27Y9t3G8/
9XsfZ/wCjs+D5PBrN/Z7D6f/AkQSGgnMPQ5r/v7HHs7FvrDJmJFoo9yk8/u9h7N/4QumJaSBc/wt
zPLf6eGYcf3cw21l7JYXiz0F73ZAU/jzeMDDDaRls9OcQEkMBvqs7b6fWPrMFO9jjcUiRBJqzlej
uSxRPXRLbAyEWuBo9o4AcHKkQcmA/4wu8WbobPdRlXq5A8pF+5a6A5yX3trRr6lXiChdFy+WY70H
3KMnU+hVJANnjjroWTuYw1/Zqo8n0BrpwSHNG7FG2UVGUlJ4sYs6LJMOexoPQhuuMJT2TsZAtWr8
sgqLpX21Ree/M9WoT8gNYCjn7l4iRIh1phvRRFN5S7aHf2zQYzyamUWw9DTYY8rg121fM0N2B5P8
qfMwVeypUtN1PxIfEWeoahYhYd2n6XXbMxMkxNG/UsWqP8gZmnNTefeTNIJrvaB09Os0/Vxl6AsD
trHH1ZNTXOZdEibsOQ+9lzTHOeeR0lvLfStayOYknu1drSSoTU7GbeMF57QpYVCr8k7zyVFhJVTC
Upnpdbcljiw7gqlI9NvNna2zerZtDK1qOMlh1VB8rcbZLjPtXA3khpRmt0aZVqzxgGD0unNBt+0Q
+sKRnWf5aOTC3uF49K4gEDkHWxj1HrWrw586rPdiModrL9eSsJTmo6tq9WUppbvjzGCQ6pXD/cq2
EyS0W+1d2eKBE2p5sPPC+5CJYg2yfGbZMBwMYRVHSSVyAAiVPE9+3u6LInG/gmwql2u5mMV1Cicp
rHyhskipsd4BWCdFG+T1cWBQue944MfAXMwdViuToI2RNf/SBx/s8efv6bwEexoP5Uddsu2IMc7c
28tMNgixC08ZvjA2R+3yrjEqs6DVO/o1prHpAq7HJIpD50vOA+o/kfrgPcyEHIm19M+J7ja3ljG1
19VsPIGRESM6W7s7Eg5e3qu2087AEqZbs+6Di93lpPwJeu0+ynEzekepcUbvERiu6AsYVJfRKtV8
dklqhFyD15pUeYtFrPAj0yC+LOxas96c1AWKTWz6oWlLokUqU9YxZpnJ5NRJvXgAEYmngfBzTXOO
gdOVYYbL9Lp3zfe2At191SHUyC7CqF5c8HTwNhyYuL6hndiLAys8VKNVlF44BXMTfFmxgOY7GoP1
dp3UcDdI06+/BMDt1yu7YSLhj/LJEcq660kz7OWO/vzRToZiF/TS2KUVkjpyd0zigJKhItElc8WD
wBVMKZsvU3qkZiwRf7JkLsFX62UzAj92wbqcG0QbgxbXTgFcnwcln3uNfnCfuEXj9rs2TfS3lSE+
RgehpTfd4tXeC12C2UE5h05z36hAJl+p6zk28zUIecKFmWFrMO5k+4kr1ylDH7c71IPeNspITRVC
Yn0Mig+PZZV29JuJWDinBZ0ftr6UZTzBoUPuqDJpX8/EVT/XyFjeSwMXFkbtxUhxPo86/T67hTuC
C+2vi22N5cFM1EQxvXQeGUBaHgAVMJIk2DUOEvBwrdIeuZrSjUcrXSHX0ZWnuHxmkTMpt3nFsUzQ
qZMeV2e4IPMCdRybrfbW8xezdeFQd5k1XsB4OHrctpOG6lUx8yfxz71VBALs2Ubwf/WKSVTv8Bmj
uEuWxwoN+KWn8OzDskWdh7I/mPHbWu51E9jdqcwD7nvlJLFTVuS5mNLyDqyU6ca9yT+0LO7vGrO6
WlPE82xznPZKZU52SeB/7HFf47usbCx1W9qTAKDOOjocC9c8+15/cLSm2O7VgudX6uY75PuWticO
R/+ERrDYueawoiqaGcm7WtPceJlsH/zJAzfkdtMb8WwmwjwruFDpWiHWTSNGfpIe8ELTNJBvQQNR
b70EZL4PzqhtUmW7+3nrOPIfzYe59SHpaiR7RU7Fk7N1KfbWr+hb51JtPUy7dTOVtujnCYDyl3Xr
dQhQiHFMpicenckRNKP+WnpGHqNA9d8w6NMwjVvvVGxdlMcI6tp2TFrjTpUxS5jiMz5S4+xsHZhN
KzZuPZn60Z6NVmYQy7h1bcXWv7nk3CBtCQ4D22VwL+14WtyJ4hSc+MGZaprAAmV7hDBoiuatR2Tu
S7vYb51jjvZhF5gWe6Me7fu8dZhq6zXNretMyYm5E1snOm09qb11pyAI/b0YSlpWg6EQj0b6WOtH
S4s7WbxPvjleG95qfJuk2TKzoAsmSsw4ultnrBFCszO3bllsfXORC6RJOBBvyq2rBvnfXdPP9Xf4
UIMr3zNQP2RNgVZTAVKy2NmXrbNGjlm5W8LGZ/QY+dWy9fLJ1tWjkQ34QwaXSmBr+uXW/7fbJGBQ
GUOBfJsPONukAP9l/+4zPOgGt4wttY73/Y/Rgr1NGepgCO43+/zF2GYQYFRopFWt0zC3+inT05dk
m1kYTa1TPHgIErWFicaP4YbOmENt8445a7tr1QSgCH+MQzj9u1hpxDDYRsa4RBnjk4aMH5bOkNLT
257asY5lSPlj2NLhw2MFjfQzbFKMWh0R8p4bomoyUoYrOslFFm4diegybgn4eDcVgmhlZwU5oXrB
kwBAIOJqRmLgMj4RYOanHHkkTafZ4+AuIr//T33//5MCCPBqM+r+9/X9df4lw2PZ/LG8/+2Hfi/v
zV9ssNoetObN4M0c/B9rGv0Xmwo5YHfBHge7Kobp32Pn/V8MVjoEBAYU3taPBeVvJT5RgG5AoIPn
2wZqPFbi/06Jb/y8AOS5Yxlwizk+8agAI/uzTbhTjAK7akAEIGxW09HEVaSOvTPlhyTTG7em+Vzq
lkwfQ5ufctXYJyWWTLA8CTj6CCNqTIPiC2udwufhrguWJaDUxSU1AaJy7DecX8h+++Hwh0/67lcr
5f9qZH3Hcn8c/vd/8UX80TlqYie3twbF0/1fE6Z/7k38Qc4Motb+YqW6ejAy8J7OXLBvmbYINm3h
Nvn7F6Tr+stL0gkZns0+C1DlXxykGrBksVn9Lq4bXLWjpxHaNQG45chEYse6oiO5zyBp9S2YO9T7
kbQnsIGBK9GIOin6hVNCyUw6xUQ2Ttiw01kPJvnPd36Ts7VpG6nu0DYYj5VpjOvBTpr2QqgG8s0U
BcQEoiehUuh6PDHbKKAhCXpGs3TR3Ek9VHgfY9NYoT5DHhywy2z5sAHqWpyhXlLUMfQtCpWZA9+P
XL4RohVHQp/2yUA20OLm5mOPrwQHNagMHDh1fkA7GZAeOArjpvdxHUdemi8pqJyAesLYfnMdyX8f
06OZj4yBc4SJ3sB7A1DTvWmsKu5Sd+bXUCaQp53lmOLNnOZyjcClddktz25+I5J6rRMamUw99R2h
y6SDo7N8xGZmDBcTYI95s5azp0FYXVzxalqyyc4jT/V3Lx2qFS4HUtwHZCTmo2YR1/aCg1Rpny1z
E77mg+L3AYqo2hPyNvZ1E5aSNUpcjZeuxMS/ZdTPb2cW28pfrR0VHJLRIrtLJgMrCSpX6i4bvVyO
mrZx3os5TZ7l4gbPvxaEwWz0NSQY9z5jB7FGOo1wussXJoUhqsERDPgMaPdorzB2dnyOpPs6OCYY
FUO4mGPljN36aaH0w+RuOqZxSQH/ZmdsOeajt304QZeXfH/IUi4Bsg4jzqtR4xCZpvmaWM31XsO5
gOfsH1aGDmDYuMOKx01YBWirQ4hfs4f+y6x2QOTSuHI6A0noP7U2rI5s39NidK5/2Bu0if59nkR1
Z1ll+m6iyjqC+7SRpCPYfG/ScnoRlg55zli5ZFH+qruJXBQ/yop525BWSbmcTeU6aue0XvDMmmcY
78181dzYmTwuGyII+XjnnOCjW31UpFcOTqo1VVRLkEkYG20YUlZccEWaX+bNKhTmlrDn70vBQPON
f6yL70LN6iGvKaTxh1T5ZhBw3gcTz3HExNd4BJnF11OVWueG7Fb4bst5reodpZV445Ph5iJLipsS
gDRBQYOOPu2V7Gb14POI73fa6vF0BIgJ36ysdHyJ5krWT6KG/siWt8XglpjqzracbpNBEgVqNZKP
3mslr+Ii1llDg7st2ClV8LkwrkB7Kkk/uzRsh/pH1Iya9qxJb+2YqfRaf7coctH21WLx+IU2sARP
uY1d7AFpDlhPApSxRaKfPq2TzQNiRTGGBHRExoN0BusqbP6UD0LoMCmTyq8UAqOEu0d0CFCiHxdy
qTS+uFZDtBa703ZTgELiT8FkyDMUcZP5mMst2gYJSea+wqSU5m2RBDwo/JSl7heP2TzRyz7xoSjk
eE20XYU6Mivqi89IX+cUI4tMx6/IyMfyhSnyYNDJJ6vT37ZEmbF2QFZKO+RVKVs9szT4k5AWFOeh
8/jOxwquUUG1qV58mXTlN4dFI7JretM02dX6ZJq3NefPymJJsg48wRX0cUACVNGp6UzCbODmEHoF
pyjVPyM4IzU0T/2bxtKDV2eSSdSuBtiYVM2RUbfyaYHesyvHIYu5MDaDFQl4Fga52EoSjBB1Ps2h
YZGUG2de7Rw15FDzVWsz981fUjQzw94WhMmT6yNw8fKQaRGq+frz4Agzsmr9s0ZHFI4NuTwlHukw
zwgvPBqlmX5UQ+J9UynpcQ1l/i0EjysGSd2yK6te3butl352rKnZ1RxSOKgG68HvkuazgfB/j1w1
TeBV1uiPR69HZbfgIBUw3EmGLyvm/Wn1ZBaDFwb6MO5XjUWmNikVNQiHd1M9i1uQ2iwD7Enu5OxV
9zzWxecikNmnya7uZk9XxaFHWr2nqVL4H7FGgu3PP6WDWz3NtU3h349NcxVwgMVV2a3nSgtKaFSM
AieYpmxzPI/H3mS1jxw64rUhmiOLi3Vo9ux12xd2w9tHi24x9F2HLExMW+pGuMoinxYRPIPF4Ttz
i57EIsjE5lqkrFJN88ZJBw/zI0uShaQzyoF46M3p0qHRJFS0W6qIdJ725GUK1KbDQjVpxYHABBn3
vMfXouwFvFVobqeGBm/aLbUnbzqyQj9hCHAPIFGIMMDjBn5VW/39srjujQYa7cIDeznqTbOcZm3z
XEJH3C1Dj2yKCU3UyaU4ZpBdHwFKrV9pwYsLCpz10kMrreK/r1D+UszZgDT4C0Yr5Im/jGvRN1p+
gc30rEbRH0k9YNswWxxCtgYLstAnIsm5y49//6p/4mpQiAG3QmdE0AJBMPafQ0Fs2BV4PZzgTGy5
eMvtnAeDGE1qjL9/nZ/VcZSqvA7DZMJPHNMCz/wnrdqEyUQOQYoTudwqDE/veWYTDPXmAChL/0Wx
989ezNOZe3sUyD5awZ+rS4N7WEspAs8E0pKA2Gb2acjY1Gg5iOy/f19/LWQJymCPSy2ug5T5M4e/
SwNPaEp3z0QeI/RAwXRwEIxHA3LZy+C1/r+4Sv7J67EzMBlKIRr7K4fH8KG4N1XN7gsNxvOvR1CT
6ZwY5BxTjQz5wsf79+9x+7j+QEPhu+PN+fqmasSPZv65zViAB8ADHQmsc1Eu4CjA6khZknACN0SN
JwhD+alIqyf+WdcKjo+//wX+epH6EKf4nHXvR0TLn+BDbWN3uoI8cZYy74/zrFknZczt5X/wKp4B
Jcg1HJPO5OerBrX7/2XvzLbjNrYt+0XwQBMIAI+VLZnsG1GiXjAoUULfBrqIr68Jya4rUedK5ffz
cHxsi2YCyEA0e68111zHmZKnZMDmrbM6O1Kim//wMP/TvXCgpJhNp4cX782nyMFzOx+P3CnCOraT
ZLts3QX9ze/v5T8ME5SDng2fjC8vCN88sQKiDHiKxj+52CDXhFAGxaRnShkagfj1AKzA/OFI9+v8
xZy+vuVoGj3+7s2N1dkEFbaU4kSok/zgjGFyMjbxT5uxbCiWQtlwN1IZhsjvb/XXlx0qV4TQh7uN
wIq/udXIRZRlWt89FSNvd9wwTw4Sw4XJZfgHoNN/uEUGB05a7MTknrydLINy7vmoyoVVkVZ0tZ3m
wqihfS4FA6ZYT3DLOmr+/f3RLgwdsQaX+G9pZxP1TC+l0XdCc9Sf1ZXw0OKgqeKg88c3/Zt2+udX
PaI64QshgLaFvv3mYTZp2Ic288nJ9CoirdOpfLL9Aru8B+2MDSMv05pYEbbJRAlzqmCvpa6nblow
tFpKcLho/JcycdUrVGuPXaepy/Q2LCSiuN8/ll9H+JrTA6WJGWmN01rfsx+AdHXmzxhHY0Y49kIP
DWjWPucLBkHiFgVDLY/Y1v/+I51f312i8XirWJ7p1P4CEEuIhXbJj2GI02frST/2OD8MdLVew95h
yUzbeB3vIN6vu7HsnqfJNw5Gvmi575TbIQ1LRkMgBjrCI4THMv3Xbz0uPMS6qGzh3QO8//mZAItJ
Ddoq/wR1g0237ecfncTyToAza2RkENv+8CX88u5JRC68DZRyGKK0tH/+wC6j12H12pwmEcMXsXM6
H7qrGaYLOaL/dgvBh1E3AnZM3BDLwZsPA6sTQftE6LGgQ73N6yK6tIHyg/UmrCv7w4f98lWvHwag
g67huuL57s93VhWWQ/qrrdEU+hwsk2xgZPEickr8/aByf7YzsDOSTJfr5sHn5vBzvBnIpZeSwg1x
ih1En6pbmzPcuLVCNRTvyFk36qLNJyohIhHhZQqba+FEEnj9pivXZbDplvs0K6gTWDOHpa1yTPts
gr4/s8n4eI6oepFYDTiV43lXcDgG/6Bvh7qJyOf8/Z38Ohh8oPg+BdPI97Dor2/sD29kVuuwXfEW
J9doIFbIlC+qGeJ7Yut/vevC9sEYEJC1KOmhMP35o4YE9NG0pD0RutI7D4msAGvQdIhvgCxciHr5
Y/1wXb1+mBgFyxrZUbz6AeRJ+5dvqTaV53S9L06yW8SXNf8Bo2McPX0riIAbparTmdJ/1yyL+4eX
zH07RASfLPGWoClB989OaFV6/PBkRRkPmZjJLEdzWFRmR8NLFuqopRk9dzsvcfhJOqQvI2xSjrqO
koY30OuT7Mwd0HhuXDfX9/ZYUUU0xVqv6fpgPVigCTPYQhlHPQkohPTy+29xwlk0Ops5owX9jRji
FKHX3MEBIvJlHV6lxWJwROzmtCcMbVgnXamWWx+WzbjFiU7dD6UlCz2iKLraYTIDOycnC1Ga7RTV
Hfaj/LqXg3XEmCxvvyNHmqAuNlSx8Yp9545QlqZFrgJ/pPMr+vZyKETgbN8iSOYwcyB4lz520tFJ
MeBuxi7zB2rf9jQ3L6jG64Z3xiGgYjvSOXde5z4sKIoDrvO20dKuxVCdFOntpBf+PrA605zLhhLl
MepBYJ1J8NigDzrDn5ou+HvzOaGQWAVt676ma3nXUkLQ9Feq5eQ4Eq/bc3DX/RIV50loLfTNTZXe
ehVQmMsiQRp4B0qAL8TFM0pD3Kna4r4xNutFP4LLQmcpiQ+33fAykdCg74PWUa+LsrmL2ct988WT
NY3svnPWUtRc8jUvdsZ/yK37LxCQKEoCwxbwR9xcXE48zYmKxkhtLisGkv1ki19uRx2EytWwEgyP
IY4Ebz95Mb9xlCkuQQN467xbVqDr0kDJhrthWLUiqMKUcNLSU+5NPU/+cL8y+9WuADCTopAOGzLI
dICM0gL8fj5NPQ6s3ThMoP7bup13uOUYMCZhBNX1xEHCDeYsuBRTDIYHOcYaVLI4U3bd9CU1rbBF
AnPE7cDfu1lElTEZ7aV/dEgFLI9h5jPA6jSU7rWV9awN3/YB1OwZfSaRlBpS2VA3Q+5EAllMISTs
qLY1y9doMPFtiDri9nsJjhQcLgaUtPMocJe9ZHGaxns1qrk9+/5aoSFZASW8M1AUc1RJfkbpDWOq
8+gsTpqdUe2lNu8Ogmm8lz6jCCAMJ7OUIFMi4tRaM/dyNX7SWTNPhwVtye331owDDQbgxbqR+CYc
CJtAvOBwXSuxPeV5uPkcfxbHpgL/bfkLQBv0tym1K/w3WI8Nngt8focmLGx1QSYdr2nVkr9ACVLw
YEU8CXhWkZtkd6ruuBDHpnZyaEtX3deG7vfHETQivpYyIJTmPmyiZbzCJeGs1p0aGkEfZ/oL8lKG
bA6xUNxpp6UKnGr2xh7v3xxUrMe0AVJ8tZQrGCuCbg46FjF4wXs25gWyLB/fbUvbP5vAPJBZZypq
81bp56eyX1USuqQoeVgb5SEliVzEp8q2F0ptVMiHkAIZeio0KN+Wr//qIP+gg2Tzth51//c+6TnF
dsBx6sc+6d//0T990uAvXIh4Hjk8f+tr8vv+kUI6eNZ8yW6ZwhhKwR+kkILQYluyYwVVG6wdzOB/
pJBEHcsggLwafbfHuf+mT8om6s3qHVLb8mi82mS8osuM+KQfF9BMMopKR6WnpXOoYM4tkmM/1/KC
SrqlsMg4YreCFh4ot2JcGaASxlt7Cv0Fo9rQdGc9kKF4GzalPBkTiHhfTs0K8WdY3oHoqMQR55a2
7gqCT953MNd9wF8ejCI6mRJSpqumy3KumHZKLFbuZqxQ920QR0gUfiimSJnrzblxzCA2dc552QDt
7fcT+PsUGU0Tn5SK2wl0gdV9inIdfA4hJewGHOt73L9IRCBODeSWhb7rY9SahXsZucixVFTJq1nY
waaaxntVutaBAr5HT62cbOhC0ske2jzXd0tqD9dUU6v7KkcNsidV2Uq3ebii8mrfTjDU5+196bfT
cUVn7B2IZWfJTJHNbfvsgkT445LR9NikDSJAv/Ylc12KfnNg9XfoksXdQQyB+76MwIRmBNU8OPSU
9lEqPiaThgDUaGKgjOfdjm7en08NMdGp496mEte7j6xsb+lMovu3aGQFFkEE9Xzv2zMCsbIklKJd
gvSzRLtzFEHjbXv2ExesjTCekOBjvOcsSdBkllwxm4vrOa2Bfg6jGS/ted+5DVTetq++5pOMDlMh
NB2sLNwmfaDuOX9+9uMYA1zsxFtppVBzFX/B7PGe6Q0CKn6kbVv6UJwQgAWoux7ynuK+t0TLhcfe
/jZTdnfXFuBLXS998Rs5szAtF+UK2QE5mK/SREGTD9PR1CzVQ9kX1bYuSnXtemhkB57INo6KO8Cv
YMyWYtxSuFfvisVQfVPucq3JG9i1i+/uHZ8rtdjJ7OwpTh5NGFgV+suO5YidUMSvzXPcV23rXHhp
Z5+0Pb6W/DxLKvy3YOLAvtNLHN0H2InvQheEErkQebxpE2OuheUNxLwSdl/YS3M01ljfA7108UiO
w6VbCHGhgbuhWhIHh2F/1SyeeaY/6Gd7axjSk6AvvGtFge7W8yax64piPiIwSg5WN15wKlNkKcqr
aaJ9BN6iXjf2yCZD1vQzr4amv6EPM+0W8AqbMSaqTprhyYIzm0LgCzNtH2KggFO0bFRXf9DzmNOU
72+soXxykJXuolLcO51dUpFqP6s2CM6rvHkiPYJOD1CTCrf4ocjYN2+rDBgoYXrbev2m9CvQPSLD
nQHN32i/F2MEbkJH8Vk7T9bVHEYUn8Y2oVIvnpkM1Y2LMfOAPK+hZ5n455rOy5OQ1rxdcpz9Vdzb
SE6pieXWKYhTf0Pm9zMa7W4/BlV/JAfaPc8VHofscqjAMXQDfdQaymSsMiqu0cbqRbXD+4mBDrHh
oQBrDAQjV/dh7JV3begn5xOpCBttCnrQkVzuqqU0x3rAyda2bX80xSKvRD+dUIrP56CWYnxEjprv
ZjE8geSzzqxO+9czuqiaF4yUrdl+qHNLlNGuc3o3R01HWNclNZ/rqg8/NR1JelKa6DH34BAJlx19
igf1FpFfdkNQwwvhYliKKU5CMnBeZMvOcZP29vBR9dyyja9l17MZuUB6Wh2Q7zOk7aQEtybKfQnV
9VYz7W7ShfmubHoCCAKUyGbEDoTjLt5OI2Mw04v+GOkFp3GV2d1D1y8PtY1ZNsENRMsyFdFmisqx
vU1QVJx7QJ7UsXVF0G5Kf7JB6eQ0/IopbjZoW8pdA8b4fsiDr21jz9vEXZzDnIbluPFDgr02lhzC
DY7mCpK0yCr06dtm9KFdt5m06Kin5oDyDiBw2i284mx+y2V8SomodcSZnupvsLB0ZG2xus+FlRM6
hwptJEIonV15gy+vGTc5iXhnBfJhg5Ksl3eUGRukYzGvSDEz9M77YfI/KCKUTqmptNrQb/U/DYz+
bIv6PUm3jhUHAvVIG9xTOID2Gzt2f2pcOzx1GoARwtkaqmiHSDHzkhvyfcoHUprh3PSTFRzTAtvA
NjJz+tyGQu0nV1RnDpK1F4ooSHOrsAe+k+hBEKvWOxl4xRZVnJnH+HxqQ94Pb5pAgS0GVyVT+1fw
UTZhT8KdrwbgmXTK3c7eYc7B2W2cGmZq7hNxg5fLjO9BRnUvXW9nz6zJCXLIarxSnqluYqSNX9c+
IHyfMvbucTpM7y1kAteVHZwHjiy/VJUnX30yCGlcpl430rCfyn0SiQxx8AStcAHswv5Bs+vsw1Xq
zFPcoB8Jn8ZJ+5elVOUr0L+cTejoumhC2my+w5Ajn1hHoj3nuuQwau3CIAyCNt46BQFK55jbls9F
lkWCyQjBSVTU0+0SdFBlKp1at1kuVYsCtuqfUYsW117ZJpTo8SoHWzeqzHkESuxVDF1xD/LqoVTl
TKQxLvrzgiP0jrgvXlZ4e92N6bwu3qpZhShqVRZje6NQdtWCBXz2Zz1/wYDbfaR6Nx1qK4f8aSVR
Em2WTlun3smn29pnvtkAfrY+C1urG93XYPI8SlBnY6DpRQYk4HyMkqVG12hi3MnO4M27PMs7DVup
yt9johJiEzbecM9mnYO4tXjd9eqEPuedyygsuHarQZgv3RpUFu29oLefESHEYl9nRInsiJLzj2Mp
sntQZDaSUh0A7B1pwiMlzY9Mz3mIDGCq8FC6wSVm3+6EWluCe8FBqydwV+Uqw1yrA9uFdMN9ZwMz
krkLwTtFD71xVHvnjGrAke5Hl6U1jRX+i2bYLUHentN+hmNTlXX/XPT5EGyyZFTOlkjo5kOh3bbe
DyLSqE1Jxf0i2UBdxSi8d5SmP4kkjd4FaV29IFhpsEKuaCCm+LgC5VI01naOCmZEGPD2eRbYwVVk
RPBx4uB61qaIeLdu4huCXz3tfQrmPr0YoI8+QcwEKBVW3iKo1kzUHhuXdCBCixTULBRPZ7mXavhl
cTeBXk+dF+BVLs4MH4ioiIc7PxpgkeWEPz+Phg3kPrHnkbFkK1DwdeC8Rp3bARitZILXocnjD1k0
1O80llt18Op0uRjVqI9TDvBpRzcAuVngFed5Utzi78TYXgfXiZ52TVpNWziT+xkPwbYGwn9HtxA8
YgAaPyGML9shP3ZvZMneMCSp5dhJNhacASfxKcLiL/FktslTLWCirZRKgRvUoiyxdVRmH6MySa7V
4Jr97BrIAICXjkb4w860XnkYbXu8dKx0L8e++pLmLsATIumCL5KTMqE7qk5xYA/9u4Tj8Scpmvgw
NVgiN3ybRm3bXoxXqbtQomGbpTiJUkoGZ5DkgrxWkb+2MEjrTb/+pbXSkqnFm6+auEvfl/FSPmbg
74525hNX7sTjZd9CL2aAy/Ci6EmcSmz2iNWcQISvLHWo+248C7MI/2ntJsUHhY6655Q8TykMKh88
Vos0ad/Fxlys5efTTM/+kjssSZHIss+xyQZo+sNwVrUdjMhorc2UZJi6hXnfUrsat47r9C+J1wW3
XtdZXxyCCM//e0r+/1ETO7ZN1fV/PyT/n/Ll00v18tMZ+dt/8s8RWfzFpo9OiQTT4nBCpTr+9xE5
DP+icOmi/KDMS2N/bQn/Q3zx/7KppGMItLE3kM/wwxHZ/st1IXwhP6YrSOvT+TdH5DftDsr2HNHX
q6DA7NI1XsvfP1SYc4cNkPKERcXXQgOf5dqcjZFQjz88k/8g+33TIvj2MWgSVumzZ4culJqfPsY4
SBqxMltnZBQ5j4TlQq0b7fCmYgv9p3bEmwbh+lkRfbBVsrCqfd8WzfkuchVRzDzTThPd2LKfrugq
wPs36BtbWeGj+P3NUY5/U2aIfKoMiAdsyiOIT+y11fPDU1wKhSozwF+f6T7GatQ1wyUZBAmEd6jq
/jaM5ujJDlFLHOwRcuCOk2uujxJscH3s/ARh6TSJeTMudJG/FfuiZqHup6Pe/lQv2UorV9ERvGF0
nA2N/Upqd0tQY80W3qnuyqKMjqXVD+9Q99YnCBpYx2PI9LEeMvwquU98YlKnR91BncsSRfbzoKo7
l+i/L2R6mKe0EP1T0CZX9qizPSKympo5Uc+G+fGKBqBcRaHeeOeqsfpqPNPcGG/O37l2lm/w2JQH
v0treICsCWNTz2d2w2G0M517DLFjbXrS13GSAzDGqKYuAmdorpH1UkiBAPdi00w8K+VKpO6t+QzZ
V4Bhf4liODmW23xW6H8vpakW0g1MOm7sbsY/3ofiYCu3f6YLFs3FjrZQoLpNoOdkVs/IkXytLtO6
zQ8BDsx6O8eM862dNkz1tlfVn8Y+oHVMsO77nNLEfQTkLN2yTkaveUhS9IZEyYC9gasbNIh5thzg
frCNI8Mr/VSkZehvCVcob/BnhSDjAbtdBuAFLjSQ2qdQm3JbxFkP43rNmsgN6RD4KP2bzHPucc/Y
cItoztC3wH3JlvyZVPTp0Cz2cAgnafmbhUjt176q0mNap591n7e7BNXHRRKFIxRT46fVXvFwUgRj
V11ZwdbxXOuOhq+5tA0JiBu1OAWA7sm2sKvmMafOhqg/FuFz6CMCWFqt9p7Oikvat+MrYsDhU+Ho
vNybhPM3p/YsOvEIFEHO8nM3lNvZwY9Vl/QTMOW/2t4yb2QhLjiML5uiSN5FCoRgF9Pyh6IDtA4s
OOzEuSZvFVsrydLs09rhIucACzh4SEgCs8P8BWlHzA8HH7149HYIxjThCrK7j5EIXkpao/4yz84m
RJrB0ObtodoxXXmFIE3Hmb4sFRpzv7eGq8KtzacBVyhFoNb/1BLFcUNNhqQxMwz3nT9YW6Jt7kmV
zPajbz5YY+9dowV296426toKDLuNCKZQXUfjNnGi6aArcVfP1fvAixv3LIOIMgkgB1OqP9cQQtxN
zNmz2cmRnKJyQyPUzWFT5BiEk6rgUOyOiDl12UlzGc6lXs5Letm6otDfYXyOLVh6T4WaOSogY6Tb
kPAgGkx3GuzVo/jbI0QxMJxmNOVDuo8ciAs7H2o1DP+YRDGq7rbcRENY18d5ApHzYbEEydyBLlxg
3SFAJHTnlg4PKldZxwanGohpRUKd3E+Fv2Z4t9mUXCMyGUkSJe1oRv2PjM7jdIuw4CKKrYl8EBJa
/We3JQICk2Mds/eaaXK5T/k4W/6hI74neA04uzqbdCBk+lToNhn7h6Iirgr2ZKSKZ8tvi4dowqHQ
2zXTcFMF/tlkU6EJcG6uwZhurDfzKL2Tv7Bf2+CQnTlvW2l09AcPkLcbd5fOsvhnbmVR2lwKDWi0
MojE3bRBg6C69V8HsYwftB7nz9KtgWDXnCsPYP+986YkNGkzCojRBaeO81bZ9SlbEAsO1QgEo+pi
ehZwy5uLTgj2vgEa+oMjVQNIJ8OG3EbDtlZ2iARXIwWy8IN+/CYK6nAEPhhl4572a2uEvzrN1d3i
ifaLQLhxyYVkyaEgg/Si1ZzzdsQMl+m+13NzTtBLdFP6mXwpkW+lhHVPDvaOoLqzZshZ24II43pL
W58/862h+koAR/nk2cNyWxa4d0j9qJqHpEpRcSscSQ6TRyFH3tu/tar/7ZX8qVdC5/+HTcGv4L/y
RRVvNoHrf/H3JhBpxF/0Sehq4Ju1hVy3Wd83gdCG/8LB5dj0SJA0YR37f3vAwPmL6EV+nB4J0YU/
EiN8/ghZJH9KDiaiJu9fESO8n5Uo6+VwPvDpxkCiwtz2VucJqlNXFRl3X1JUbvlX1pLYA081uxaU
1WHIXf2UE4Y9HJT2SqomijDKz0gtWiLbG7/p3ENrCdr+QFXw4G/qKLYhRoclLtF3vV1ZgE560Uoj
gYaSGmHBAZvI+CJ8YAQ6ThbDSDvZoYgS9JsEX/j8Lh1GOo1kxyXYMQWkc7rOFF/98AhIghwBGoL5
Gr1bzpAB40M9ES+VbbVKYwxlP3yR/2Hr6vzcQ6KgiuzLJRaY//ksoW+fTqOk05C95n9p1Uz9cAMm
CTbyhjWMrVGUwPAlAw1sUvW1k32mHzE+ATreusyU3E/tzMny7veX9E1e9T+iFC4pQEnqB8iAfUmD
7Zua74f9ZpC7S9WoPnmF+0TwcyvAw56MGFcqbGrJjDgfzt8pRiFCVcIRePfSQgfI7bYpXppFaWII
AuCO9F3tCZjb3sSJGXempOOv9gOqAHaEvVyJftIUnbw2pnD4sYqTAfZlO1EEZvxhF/3zSQTIFA8Z
UyUnHiQ+knfh5z10nBZLRgWv/mJjA5QP5FVYzT0WpMbc/v7pvUm05YM8D6HjSpD91p1cv+8fHp5m
jo2MXOJXHJYueS8tNidB6LrNG76A6xI3s2p8wMJa+iV9hpbaxXTPSlvnX39/JT8fG9Zb9hDgIwGD
XoHO6G22Jd04bUdLLl8nFfby2keYAT64ryz07Sf2Y8aXf3jIP5+N1k9kMhEOPBVmI45Hbx6yi0Ue
4pDvvi5OojLxxWWrnUIEa0fGQtJ0622XWq6C2t/f6psj0vrJkcMJE/2eu2J834r48qZxinlyq1dV
Ch+SRobH9F1JjFBHiDvkmaS9WSIT29Vlk+Hltvf+lBbmKVdBi2IALFu8oDHP4yq6y2mcgnBKEWWW
l8WU9EAtx1kIzFK/v+hfhqTvyZCJlxO6HTBm3owUCw0lwTmB97kcu77Ru063FJo3U2hQPP/hm/n1
sxj4GIql7dKqDd8mj9IWVT0Bkeoz7OQxNJs8KMPpPnYt6j5/+KhfBgENCkTidNlXEBECs59fACcq
QpfyYP2Zol3Pw+0x++RfJ/o+/oemqWTjEZgwNcOfBNtvZLSMAT/iBjkrQnVZBXxvPji2HHtpe9/6
ZHzEjmYb0RwcCUgIW3pBWwcTqCrx3YoieKHnQ2rZruv7PmphteLxecwqM1OsTUPoAJ+gDeXw+Wrp
6gu/0gJN/e+/fL5pnsMPs2zABQaY+vnioxXl9HbI+slMY3jsm0/0sgBOb/JQD+ZWEQ7G92M0+/jp
GKlWYSny4ozxoWo44JwxpNZMllEhEv2Z7xKLo1Q2T4blTxSoByZHNPnX7xMwgZ3MLtiCExhwSQTG
na5XQCzgZqKvz7dT95Azhl0NtIZvJK3idYq2FEIbvXM1vr47IPrD8mz0uoXYdHSGeRZuDrmo29gm
k4DGXdH5jNgunbO1BCLy6oucRydzNoTOK4MQKo78D3VW88b1psm5RqfNI1Ax8PmcD3Dr27zej5I2
4pNBzzM9Tn0np3uV82/mDUQI3olNitiK78xNFwJ3NhX61kJvc8zXK6Q95Hd4SPNosCT0xGpJouVK
quMnkSLE/EiGmrKSEDKWdLgbEBSxmOFXy5mCVS/yhFiRJOKjyaJfg9WpP6yfZiW6ldceIU7dM+0I
0kZiMXXZVSlwHhzpai71RYr5djyNC8E1LU2CeH2XgYk4+iKcVMpiaaOz5P9IOof7c9aGFEdcopXq
tgAR//0G/HxIudU6AE2e72w7tnigvl0z/NSSrBNmWQEQrfadwqNc7bOg1VW+VeRt9f/8jq7tUI97
GSqTdMuQa0iZ8FLj8wxGLyNo9mxpwZOctNdwT8n3pwpkCAcxTcd25AfmeUiLU132o0WoXBqtn+hZ
Abs23cZrum6rg47bY+pah0tDaT//6hV41NUePlNe3dcD0lUCKTzKXHLTAurhnZpIp2XUJG5f8p15
i80vRAfvxMFhSAZkoCdLLBlUlmqZeIbNQnugBPsBKSF+CEuU2/kOLha2q/OYigOi48TU694tdxaP
P9OS3SI3kUeYAq86L4YwvG8IOuSKA3diFtj3xqMWuG/ceB2/vdcJ/olTaOdNp0hNgt/S6EbwKoy5
F/JPVjIEzMZkAQ1ckubu+Ze0/ddrERGGfIkNMeAV1GFHaP3OM1JS9aBCyeXlVRau+7Z4wkJ1rVa6
+wdISqufKqIHxWXlIlqfcUeiXf4VyNPI40RTsY65ki2gOMuHBUc2uUY08ofturWeHtuw5q+dE5a8
wAFYQLg3yhh2Gch4ec81mvl18kgLNmJ55/XrKy0o9jW73hYI3za+Yt9IBEjreNMj1GlCmPdpE7RK
n02LjXD0ak2V4Rd2PY27cktdaVxHtZdla0AAPFHHP1vCkmgMFAmPUepnKyMSm946M6UlOJKDtCmY
kMDWeocBbiSNNMY26o8E5qi59bVeGP6homot9lFF2aJm6SNF7Fr6/gTUEMVQCXdIksCZ3TRoH2Mc
ovm4fsO4gWB6kTsQqMk6R/1SZjg7+w4V/XYplbJm4uBUwDXGluK76QToMB+oulNzMzVMxKR5iDiG
C0IbFTJEmAc2Guhyz0TMdLMfEFeR2JG0YxNFCA8lnbEN3owhPYu9fCRte0NvTBTys5l9C5YRk63m
nuGpFYbzc58uaZpcFg0IseB6WKirMngygqQZicMMfPcAhXUdlzZNQMZQ7GWEzl00pjH8WedOI/4X
43tMlQhNeEq7quD7gI2Mgn/srnEV018DB9aNfEu1g3kihR5Lf4sI1c5eZ8GRh8/ItbM2HqaDPbQz
P8kRpuPPhj5e56XCntZy55CvO8JUjAnTUysWVCQXQ0q01fXEU+RdcNxBMaCmDvhcs9JkEW5chIQb
CjiXuF+TixR+OR8tHFKzqQpTfGKt1y1SKaQoPvraPfDldZEdhrFjOC7Sz2heBmGvmR90mFriBtFN
T2eeKcoXZ2031NwSUt+Gln3lrrsVm0KF/ozMjdPI3+cQZv314cwEnzbREaNuiEw/gSzgWedjbgzB
lmHoJbsuxn23FwTudg9xt3DzWcPir/erbY0rhp9r8ZTQbwS82PlImoNPN21cn+Dfw7rK5vXPIDeg
S94arOJcuYR0zF0pskfMkwMMimdM+znq5w273sTm/bSSjDdXhDGgw82cOkF77WZMuzsVFf0Aps84
WuL6nsv+wUZD8xi5bgQor4cM251kDYXiIJtpbD+3FWvMRZ9UlriKuVJvSzBu1n2k7CoN7NG6KV9R
Ipoecpus+peZULv5hrQXcFdEVmEZbT1/butNmKNYaLed8IQaD/PshwD4uzQGTyUru3IuvZJllXjI
YXK2Hd9RzySPqtnkrMJTT2R1shTTukk1/axBcQeosiJkWZYeniPXGcWDLActkm3eAW+zNni+NYqX
NuL+Y8ZpDP90SFnJSizp5WzMDiuJsftD7NJNvqDiFo8bORRXMz7c9jBFAY1ISL6LeUxyinAsfHII
ToryW4jMY3CdLXz7CHWLTAYV7UjQCtaE0cAlSppIs7PA9YYdUPYZrHRU2/bRmZ3UPcQtKcnDZgDQ
m23T2POt25a+kXg3qq7Pm6PdIlHo9lFDnPzjMizecGWpobbuQcXhVxhqRjW9Zil7EFxTUjd0HmTQ
t0eorYnBBT8FrdxFiymLY5wNKPoNyclVs4mKxnPTbdAb1YWfnCoP69fUJZB9WTvKuqNf4nvjuB0D
UI8IOZQ/2MchrjsfcFRh+6U8xhU+z2sUs1ZRHCfZsq1Nv6Rh7Q2Rs0WjDYdr5/iDNmS/eYMHB693
uZn89u/dt63LWDr3sOoa3Bpzk60LKgDtqvXfzdpvW7Fr47knwa2x7YQ9CvQcUCrYlmZemB7BAeO/
tnrqvcfeW6Z1WYmYSHi5u3DdPvYs4LwOqZDrDFeh1mUqydBrQ1XLdTknYOs81c7hhelgPAxbsJwT
Sw89h5xVZqj9xMUIEgT8zsOInIYpgPzi9eQQ5I7harWYKnpSY1dl8gMOZcwRQCOtACwarHBqDe3Y
+UyTvlLs7MOC4qZ7FK7PLni22btZW1ILWuayPMzWRQMV0kpVJ3XKt1HH1tJ4Z5FwS7ZENX1N5pQK
aS03yr4kpN7k+1W/TohV6bJGz/RA2ZrA4Rh4QIR5rStnCO6PK+2TNOCzgXcEjXmYhA8AaUvs1MIv
A5UQ8y4pvyFf4qjQ+DKj4EYp+RE3dyKuqAbwS+8dw8i6X40IxTRP7jD28tM8d3VzkG4e1JdJk08s
i0Pbrnupug3WLUsaDeszgnMvB+fraCldRDuinCeENKyH1A1ol8QLzzaye5/Hzxyu1y3St3KPVNW6
Sv29ggliKCYaq/ZasZARORn1xvFiiwfZJnDimqPOCGj9Wo4WD5ZpJl+vYFQWGYxn/zwJ0/EKbcbW
M+xIgzrlNzY0C4hMLhxMXvhsLHSY2YptY7j51RL7H6B8UHv6/jWyYDrOE8e/cXiEbwEaEYB67fAd
kbYWkOa1Imfm9NYQEBlHz1MR+HlxRnZcUuFRYDs6PZoAR1RKe6tdi099j68+PW/tet1U2AOdynkz
u3o9E4eyY7BU1OucZZvNdh8MO1EAVryGkrfu5qem7Xv/zG4TNYW3ZkjdJruUmEC4Hm2Q2tH9ItSR
W51gbUyPJeRYXhFEimvBq847fgDfxLpRc0qOxllHm45Q4njMaGt2bkAm9C75vroSX56waAI1Z6O6
9eDaTI/S69f95oDpSW9jwObsrG2eQP41NmiUNdJWvf40uxKyteYyDFgunZTrIrUnDdatIUX8ZN3M
e+16td9fj2Kg+/VYjjNOvmP/f9k7j+a4sXRN/5WJu0cHgAM7MTOLRDomySQpURSlDYJGhPfuAL9+
nkOpboupumTUvhdd1SwaII/9zGs6Dr7iQkgxRt/xFYvgiSCagtg1rQzWQo5eJzFBurVaS63dvDT9
8rKYjAiVuigH/4bnWw9UjqB2qmbmdtDGgmeVS8tH0Gt43NRgEBpO1/5YkfJFrp+0D2M7JKJYddlQ
9xwu82SJC2sy+gySsG2yzgrdVElgWttkbDqm1kwIqDnCSxJP5hlj0QUhvskkfwL+MMtxJ03RZA9j
bEgGJfwZ+XSRPhJrdJWH4PgugVRFYPArI4Zi7BMYyCjSyb7KqBF8FZGzYJuqaZp8EuPQLPAqR10P
IOzGpCP4JkcdGqFOLYZbZ8nFgM/bZDD+9JhU0u06norCWmmoJB/1IBXIR3XF+gi7MGLWeoA9hOvS
0xY/SNoRt4MtnvUVfTyCEM4A6DSkjGeNW5dg1MkfWE6OzeMp7YWLOiprzmRnX7s23mQbrDNZ+nvA
I/QU58wjjvq59coxV6FVrhV+CaSsqfKuWffgo9XCKCdVFtNCAWhvBSLBm8or3ZKybBiQRWXctq/1
DOSEBTVbnGw5qi8d2rUEr/OURgjFlXK4caS7dGfeII1879FM71ouNg1hNJJA7EHdrZNnFX/Gt/qW
syptShWJmuCYOGfQmlVZI0pdGbu0SWEtFJcE/IODSSxMhHwDE0llgT8Tizxc1EtXi5xAv7HLZvpV
vbeQ8VqjBwAWta6Ejn4ARh8R901iDOrVhxJMewEsdgj7fgNFwcouXUV64AeXmRWFPpQ6sHqmEeYC
YIwkebU07hY6A7EoswdRSZWhzz9PDnSmVaBbGJlale9Xjf6mZgRkBx0XGjoutNiTkiGSxPiv+fn0
KMNe5ZljrOWxvdZQPcr9VYeWJlP6/iNPK4eUqbAXsS1VzjM9Aqe35by5xhtF72ne286kujc/l0YO
U52r658+SmGVEF1QDSOF5Hn7KDOO6mWkOvGYWKE6nyrHEsguSA5r1sH7z3qtBr4tvwEYgs+OOo0A
B3Bapux0A+wr8JBHKQrkuM6HuDBZiTYCtWzDuC1QZN4smOdmD0Np2UA/BnzxvDxQMjbOkSqE6mz4
pLzq7Pl5Mv/qfSjlJBUiuXbHnQDWYOKr91//j1mBPg4cyIdHTjqO5vvboZJtWPQRFoAPfWJI3oML
SqWFXK6kUO8/6o81J6h3Ix3v0Aky0Tg8mRXCKPTcCKAe/NgTw7wPZy+d7rBRUlvECXHv+GjJnbZQ
wDgZiNyj4EjV1PwDztU2nfAiegUPtRWrM6qXCVXEAQQmF4QJX3Jehz7xPsHEzNc/gOjq7RWnXWH/
hCU+yf8d/aj+pjt3Osx0TW1bVedpk9qGcboip7KX4+RH4js1CVLHGfDs/ATMVaXz/2yUTbjtfFoI
7jyN4thJ8TojMPSEkRrfh7Jys0swzio1T9Bd5pKPTRU1vv9AxU37ff2bCNJQdqbJC7mOoOlkBfWp
t3CYzO13YNmqntwi380xx6E4M69h2+QSrEUSzbEfuJkdczO+/wKvPoJv3sBhEaMLgtOBhyiIOD1Z
QDjnRu2W35tYn6NyQy9ryTZUPWI/xe1ahS1jG6vQGKqtOr9/FcU1RIZJLwqnB+VxhjyBGpwCEBr/
ovQ/s4sryxdkC0vulVwJXTZVHsbFogd6sUqMrOe0xvRVXZbjPCDtApZBV8rUgtOJWKR3B4pHBgiU
CQpIRolu4xHMm/1ZQmvZW9ZVpqnYqgNGw2GhtaZLFgP8RV3n4CiIbdxOqCsePkzNa7k/C/QdoT2n
ZpaZKmhKvf414jMNFSyjxZlykugd8DLKY1HaUpk0R4kay3lcZpRl3x/+023NuQcsCpsJ+JOo3Jwu
7YHMItb0Zf5WxQ10gX1U9yoFwhtJRQC/StbvP1KdFG8mnKMWD3R6NPiA/ilqRc9p7lEnmr75EXBW
sRkS34HBj0BUph31TucNVpCABpIoaYQqKNTyQr3N+69x+smFACfLyalwnOy5U3WR0mnKibmMv2UV
5c9Dgkte8cXMJrO9MLv++P7DTk8QQKmgN6kUOQKxHetU8MMx9CiJ6677PjZ1utyhRq2WRZrWKrJ6
/1HmyZbmr3sgUj0d2qvSF9FPooNoknqel6P5pex63VuHlC/7aBtRRiXTxd2Q2wFu6FLwL5eCDetS
2sK/I1mzsemqKetSgiHlUf37Gr1X4lADswgi7CQiQ0HRjV0RVymG8YElNVUG8HrlN3Q2eo4qE4PG
4qeRixR8OC2zuYsihGLUsTIW6rwmIchkcwb2P5nzbVnpkXX5/iCcjDdjgJa30NmnlovpyekY2HbU
Q00d5BdkKdTNHFa0KsBcTRWZ8/uPEifrWc0ph5cD4AJjW87RkzN7qmpqqoYV3npW9fqswaZ0mo2N
CvUHjnqOoJ+99xyQDqNQylJVSX991Y6DqhBok87g2par6pnkgjUnnVlgdDudaRkSCcsFFN3YoYNV
F3AaZwGDBI31ElbBfbJwqI3bX40/ukWqiaTlqcneWTx94XtjVagJX+yUp2ivnXj3Z2lihFZPYUZT
PsK0Hw2ilmnljhz81bpvE1VY/tVCY0eydlN6Htx7YUiVAw0KA+HR6oP71ns7fa6LVKALWBzAks1d
+IcYT8MnAAVbh0/5KNz7tMWmemvSHt07mVdb1PjjfhtZ0j+fvSQPIXzijlIg4Ho3RgnA0dIbSpqm
kVj5QBIhVSHG+CUkf+2uc9mNcRB7IzhLP70paLU9jbUFW8pp0SQO6OU4VyMk1/NYT7pLbqQYQZMi
HrO11qXi60IfeTyE7ZTaqxqYpbWmapjdaYvWkxxgnzEFnd9eW9xK2dZCROfSnVuo1PUMqdnnDWOg
CYc8N+kSpHVPOa9CzSQNeiP/Dg7APp/RO01WA0rDaDvVrXtrcj8/1HFlwOFsnZgSRtR1OzMty1s0
Ioa7RAi8mz1ds0r8n+36Wzb4HZzbuv3sWBgQUZsa9qkc0i1tghnrMfpFMgCNmGirwSrGQ15Wm37y
0S314jT9OngOnHIvxNOin9rqFl9MSmIWPBiqfZoV4H95Y/Wz/mjOffcd7VQLNwAbFV3pFOeZ2yUb
fNmTf6Sex4Ig/FLoNCIV+kF/hOmD3fkV4PHiuSmxzQS7WKMxgmjOh3pvrwH/v2+n1ydZJnx+2/cN
7qnT3EqaRWbi8x4/IwHIUhImpygyzwUuDnia4dqJJOGnBMdQ8N25jfehGOskR+rUdvDi60FDgWFz
rlqn9Q+l1rhfuIag1FJu6++Kgjvd7MsCbl5vWDf6mJYvxSC8C/wg3ZvRnM2vfkr6tjIqQ6+DKIuu
ROEzvZpbOBQ1MlpUxuRTb2r9+TlVrl1pM7RbI7L1B0zIRYCMlfhHIcLriLyOPmGaZRKkndwnFaU3
F/pA+cxekde+iWz7xsmrHlo5Aklf3j9N3x6mPx/mAlJUIRbx82k0GC4WYXXrl8+O7hbgs6SODAu1
7VVRZJejJWCByagqbmjPgll9/9knIDwersIAwiAWAC645mlIYGhuJy1A9c/WoFZZnIh4J1Cl28tF
PpSGn38Tmi/XAyJXEMdbzdmD8YX18P5r2GpA3yxBV4E1FR4EGSqu8ZMLBSX3gvZB7D6j55ZnlNPa
bCU9eDzob+ZLvx6tAgnlopcDIuE1kgpU9PcVdavLsXbwPoTYoF0tRmTtxTJTOGuBD8PsKm1M5bXL
ZC6hOIp5V4pC3FIDza8qjdW5cmiMzcHSS9ouWLmjFlz77ifCxrHaour9MkN7OwoX55mMSvE+iar6
qrD7XDlRKMGZPB6+6Gjl3Ggl5IWVI41pK8webLVok+h2wh0rDdAE4AOggANNuo9oAbhpgz+qy534
2bI17yKJZ+urQVU7hCSX2fKD6EiN3enYoidH2OuQzbqnwn4DJWHm3Q2fm8Syj1oj0rs6ETNI7abU
j8akEOPvT6fxFvjKqnIVGJMUBxYWELxT6UpDN/O24Or8kdapdaBsBhkpHGbtnEJluqUR0XPS21H7
XAs9v0siCcs88fUbbfTF9oN3+ZulRSQKphdIlomz3MleFia9tkxO2Q/PIQNdwRhKH8ERzPSlsKsj
aneflw5WtVNqjzMqODBHnbH+iDz1d0PiKZArGxwBXbJPZuk3dCRYnA7/HTf/AUF0HtboXczXyI3F
+UWSO/1WX0b/tmnLYTsjFLWp/VB+i70WmXxkGIzbD8bkb5aEMthDg9Y2AcadYkIXbJ5QxcjSH5Gr
O59x4e0+mbmmKbp4cs4VMxxRW+wPtVUWZ7kUxmWPdyJF3LxHWsmNPSCvqFRdJNogXsBmN/bKQ5L/
8/tv6fw5cyQJHL4mhi9gqE9hnO1U2B3s9PJHJGkNUXGpwu9VuyDT0hSzvWp0M6M2hU4AuiM2Vd51
Gjs24xXhPpRPvo+rgob4UVvB3Uh6WMQU7Wl+lFoXX2ZO0u0bIeTRwdr5DDprZK3Q4jenFdJzJpZA
tV4MuDh5VQBLwK53Ggt6m2a9dgljDYYpRSjt4nUaYYoSiKR2UmNAQdwVVKjKXRQ06MkFRAEFJW/y
EjDQlNJ9p119Z48UFYgiu8+9KcuzuMhFq0RP8EV2JI2+AE/A7lr4SUmzHIgnppeSjmCPjH8UdKBW
Lqfa77pVldQOiGjPrNBd8CA773QnMr/2bZXcw5bqX6zERKG9G1PYF+/PjvHHteVCzBNQ80ww0ySV
JwsaaeK58Btr+EHVu4m+cLvZXUAlcV4NnT4eTZSp6Cl1i+OtvdauXuJFd/GXRU9m2gnU8u5sqMgX
ujtlX0xow3RIuAW2bYpciL5EqRtYDe3en2/9H57F7Vz/+L//9fBcJCXW6SQpT/3v1Flw7czP/8y2
BTZR/njqk6fhb37tF9kC3gQlE05RkAOOoIJm/kW20FzxLxctKh0YNMVy2KgUNv8y7zH/pVNDp/DB
gYMCqKKo/mXeo+PPCVycBBIgiEmV9R8xbk/KajyE+qFPNANXFHzpH2qttokHCUn5uK/KyAAumeB5
Sy+LynZ/PzvZo0fwuaqrpd/gLOMHMHy6lZRzdvCMrA703rv1Ri87ABvJLiUk8RFhDuoFDpbxLeJq
uoYxcjr6eFFZEsfjctlaotDXOBkLwLONv619DZgbBYGAg+SmBgO31mFOAHnzso3RuHIVGTwTQ9sx
SInxAh3PtTXg5Ht8NG8H8EEIH1bUlu300dFqHUAcP54ZeBVXo9ue1WN7j+tETbFvFKuUkt+mCN07
8uhPqTAex5bH0xG7z6vkhUAZLmDlYlLjmDeoSSEqWfJ5nFr2G71t7h1wvqCiYGJOGh+vjAjUZVHq
a+RJztrWO4tK2kJhx9CMPmoHfUEunWYvlKzkynEYSpqH3Vpv+KP5yBBYMBX5CAyD7p1hZtmtw5af
GjGxC8g38WEPCWoH2sX71IJIW+WYGzuIFwTIQ92gdtBv1G8ieOGtEn+A72cqk/uZIahzgexEbyw3
UZXf+EhtbXKF4c1pNyAphDBkOQlzM4DdI4PE6IwT5EvWoVkUAp5c45T8MpdNxYHfmoEdzsjyIEIR
AdKJnsIcwam+9W8pqfQbFJHANoGmDYBkMMG95yndSzNo0T++Db0wgzLshAG1zWVbIy+5nzxGTyh3
tcl2zzxDu31dJEmDZutsNd26dlkHxixuitEDFqH7t5NnjAEiXmNQ6PbNmPBSUZpZZ0Jr/a1BS3pd
RYU8uH5vbsZaraKen0VK9Zh0RgaopzM37kho6YT4aC4mC2vIC+Dctn1kPb/QzsXjwuTV8yl5hLPA
3C98leLdAm4PNdKp98CH08kPikIpOxkIpptuvVwieewHdCvvX+e7QOIHvDTLqp/4vKDMfNW7Zeob
RBcGx8sPuhG9sMlZ1fgsk06zOj2XpVKpvRA1/fwlj/mSZv2jMHgRdh5G5zXg0IHhIo68nRdmfsK2
Y+W6U3iYuG4vY5fd4bvdvQvRBrgpM+wNLCaP3fg6GGXNppg0frTOiscCwvcm1N3mANTdxtCHRZtn
XXiYS9/4VHRpHXDt4L8KWz4QoEW24OvMTQuuY120FkOqj7xDFHfnuGzKXYRhwAUqMEmASJS5yVw2
5TyJi2RKS3ywK1YZtEMqCmV26eHNuxY6B4E34rIN7jPfIAL5An05uRlj5J7U9hIg8/a6MZgbaeUA
miqYjtWQViuijG5t0SQ/RLFe7iRiGgqHwzbMCD1e55bIQ7WkywtnDNURwhIo68ZHxo6xeV3li5st
W2AZeCMidIlbR+5vqVjlazBwdfC6ANQKZ4vfJNZS7sTMMeaP7G9r8Zf96zT3A4KTfcsykhkiL2Nq
hA9QWrS9HfNR6QBTRxkMbHN9wellJ4+YqjMFRvYSKUsVOrecK3CkggI4VmCWRnjQ26G8cBNdHm1p
77wpfQQZOJPZT+VFmJnZBvNy7v1F1/aRzT6tFtu4mN3Y37oOi6wsRHmhdT5PBw/K2VuAZ+VwwFVp
lUhrRwuyAyEp+WPGNAZWJ5zA7RHhA57SrRqza88mh9KiW6JeLzFCgj1vi40G5Q7nLvygwompe8VO
hYN5E5M9ATIo513dc5gANRkD2Pc0KEZeAVg/uwhs2h5/Qv7h5niwqLPJ9CUacWrTjokzBlqk3fK3
42u7ZUkgcHxjzkqSAFfZld1X6tpBeAj8fb3t8HIPsirX16SI5YV0LInKS/biWzZDM7MDXscaA7xs
naFYdj0YzKtVOjhUyr5ba7SWVrB+wBTlWnhtGkuxpm2LfmvYvDQu/7kYUtDpiMNECeeJpeXJ1mjb
JypnNmGwgbJW494VlVVtMg2Z2Wk44qqZrgQyAIc5kRB/NYSSDGjYs76hUQB1uJQaDNglX75ndl6M
K4eIANFBz+g0bEbb9NFEW2ttwHKAxq+bt3aU5WtaH3V6OQOpPoAoYgqFHiKJFEY4i2xSvQFkWSX9
NSqttFXhLeA2ugWCMyL3mPUod6HX0G0WK66NwEGH5VCHw4PWV9UzghRPFk45wyoSMnvxGqHBhgRC
ghgNx/+078u22vpFBmQVPk4jgjpt2fOpNWrriKtoTT8+vARwtuBsigBid8xM8pszFI66Yg+UsNfu
QXKPQYy+RH4Rxr4AboKGrhM0c9YkR3uEKbOJoCFrn8qB8AE47Qfp2ttI+zWuUU0UBKvJxjzqRG9T
x9zXzMVC9mLvJvO8IwF6gQDicQR5t4C3Qf/37Dor+RAp8DZL/PVcC4C9YhbRCT7JnP3ZMgH21cPe
mF4PO/agSLLnciIsh/f48lvAef2zIPG7g+Hb5tSvp5FTOCY8OmVN8vZTogWt4bNVDvt8ZoGoSMBH
I20TafDsX5/0nyTggyQAHS7i8neSgIecuLAtkzeE65+/9Rfh2rD+ZdDPA7mqUAqezR/8pboDRAIH
T+JueowQsg2LotBvOYDh0inSmVrA0Iqm/SsHEGjWUhGhx6ODSie/+Ec5wEmVBWFccm/FKQa4AT7E
tNQi+63KgkpfVTcDHlnEg/5mnKBwrSqRKq6/O4036H/Mh1SOlHN1Peu/9ZU1fsmsDhm1zi+br7+N
3t+saONtW/L1bei3UkCGS64cHVSZ7Le3oVIKbyQeSIab0jhGGWpzq8GtHAq6I1cBBQFr+Oai2ZxA
TvUoHDTpq6P20rkW2jZu+ez3vX7F38CYy8xz4wshv2fsINCGP6AVGvKDYtlrLfDftcKfb0z1VRnA
kM790SG2VHHH8ef+KCjHRmsHGPeXkbIthBZ3RuMXRXcjXScuO3RRxaLVnOliV4wtcv0t1MbnWHbI
vFGjtdddn1Tjqi9iegpua2cI69JBvaZXcyg6H3Fz8kn/Dt3XV6tuiTWl5lyiMjYWu/fn4c9poP2u
k3KR6UDLPC2AIiMcTVqN9GvZYzBQRWS2JCsmS6NWFqNgev3PdWjk9+8/9uRA04HygOoCQQQTWf1D
vdZvs2/rMrLqLiqPpbcYR2T6hiPGr0HihfHd+086uSBen+ST71JodXA7U5LQvz+pRuptadq4Onq1
bj00Exrvu7DHDX2V1fFGxzplCYQ+E0+msCGKjxbN2zodTE6wazqAIRA5OD2BYXv7eNcVSRwhS3h0
m8x+KCALPWSoieY7eym6jYOs6GrWmfrdlDcT2v5Z5f7oc787m7hiCHsACxPL4hcZAOkuvoi2NpGr
8eb5R62N9VrXlsINbL+ywOAKaqYfVbL+nCjQAxwbFGdRJaUR+/b9dWdAXdkOtUtjCIsH6F5dhGJe
1uNETpm8jA6YbmSPkefXF3JpYqgplkwC0xjdlx5pmyqY0cUPoJ6OP5JWuM8joFT3g44UiAbe4vet
6SravKKzqy6dgla8fUunxRGwjXtxmVpNHfreuvdjJPxhaPjbHrGcoJWNfjNSGR1gjMZu0BrlDuRp
vcstfBbRBy4+IalcSKLFKfo6pUV1Nnf062u7qb/AMgA3QQsCrHWaIu3Zi3RahWlXHqda664aDXvz
COkeQsIF5ZnAHONibzt9/slMo+toLtEWzQe3OfZhc9sjIyPWzkiKbSQz5ocU+BbYTJOXXgDb9L6F
+mAdYsczLlBtJheZMM4tAoYjOdMg3xSraQZsZMA0w3ZKPgE36D8PuubGq6noXTRcmgHxfdO8bWJj
gmjiakikwv4LH8lD2hGh2Ub7PhQuerd1Z57B06zPjMbPn1HIp9VbiyL7DFNeuisEM6JDG7ZDMDMO
Oxpl/lUzFRJiYYtphCFxP8wpX0XBOEUeltAm5fkCjNN6qP2rOKSYszYQsthz1ZhTUOqpwoa4+T02
6vG5CTj8sy16tDj9VDMJ+YvlwXOqdtPpkvoCSR46zVLqD3BZppcuqmubpK/XB2WGPkZb2acVm2PC
RTEaB2/bVmG8Ruur2Jf86Mp3rBaVpLEYKcl3aQq/LJwQ6qlsuaysPg/JdrWy2LXkDJFFFH8z0Quk
gtjqOVgcWJ9bQSO820nhygsHw9U8vBmmBuj6ak7IQdrnOIxNc/nWTZp0i3jlk1zhcmpCd+spWg/9
MNT6sc96YuyDnzTLbvShdJ4VbUI/MTXz6rOuzB3SWWBmMjAHIZhr5BmYrsLz4HmE3IfIlSGB7mRT
pAdAw43wipQIGfd9NruTks/O/Z5iO3lZtJrCyugm0kYbC2QtTsOrka3jgHz2auTLDIQni22ZJ61P
3Z3LK9xIMjMkhShj26s51PFdoNeHd0TsD7jJTrmLHW0HdRZPyzLCddhbbE7MEvHtIShiOC0IX5K8
XHeJVkATiRLvRRtGEtu1Xpn9LrG8wTvaGinNoRRuD/siKMFCL/O+w06njTc1rc2CWtqIWRWpTJls
59wpMMrsOvJtCpfYLbnSnvNdmzQJHB3HMr/S51RmV8JBnpb/6dpVnuqI6w9Yin7FL9cvzkTr95Qc
0G39RBEFY6IUGpiB43DcUddzYzPudxTh6vIzl7E4pNFiZkBleYNN1VM823iGBG0PYaKeLgtvZmlr
bJUWMWMIDC112xyPURENKodmOvGqxSKtXFKx/ABB7DtrjxfA9GSGp3eGOiawp8TNUKrPqAmskVQP
18sQZjYwpLb2r9NwSq0A4ifOvwXIGu0ciTt0zesQUXzyfrfeGCB5qrM4Qd5lk/lWPCERu6Bg6iM4
xvKJREPZJdFesbEaEM4Zc1ocVJFeOFIXSHDL9kY01W9hW5nD0an9GS6R3/SX2KdyJUX4pvALvvI4
24ZIuZTfoAxiZdJQNJHbbrIXtPfhZv+0K8FME7yFR/VObMHLu2KDeggeP8UAJH+dQ6zoAoDpQOqh
yefTRGSBZdf4uQMz/li3sdiPLvbYGy+zcbUpERIXWzuvYMWV7QhjQNbCuunoXt0avcZPTK9u5CBu
MRZE1CNN9q00zemsxNrbvEo0178r9UYtzjRtup2bd8i4yZkyZaA3E3MTTyUvVnUcuufcYP6dQASr
2BScku3aM3xsv2ELhuZ12g4Ykpgeie6ZtIDIXfay5w+EyqXchjcmN9VU8OiqWrBSBiSCBbv+anZU
qFefOJ94r7owjpZd8ingnTFUioCNAEU2snXqHP7CTdm6bPl2ICqI+B5nKnCQ+KoBmaMoFnWsM90A
TofLghoTXsT60MitBC4sNvOoVPb5GsUwPhEHiPQNFScDKLkL0ak8eGOSeJQd7Yx1AT33YaLHDx+v
RQNQ9BLXlogwNz1HdDxLP3vcFruu1LGT86PmGwpQyJjHVpyYh8qL/OE8RO1sXM8tQDEC3FmgY86w
BlQW56csz+xrOXQ6dWR9HrOvk1NE3b4IteJlxqGcMwQcbLwmD/DEJgHQ1W2RxfS/anpYbIupjqjI
WBxzczvFnxK0j84pTKT22jZbM+LYAwm3AvHs37Wphkt9bpZskwUuin9mlZXR/Cg4kGe6FSypzaRO
7E1qa4wo3pPjhktmas6NdjBh+fh5jz9GLJBfd9sG32mf9rIGS944LD4+U899V6JqXhiGO54lExXk
jSyMeAmsKXKis5ppmQIt8x265OPYX0r8aD6nI1wAz+32gDFGe79MqPAFGXSCZVfDZqkuS0daF1qv
U0+Km7IYzyO4higy2F0R3xKJdM+6r1AmHJ3diIRSN3X040ev4RaYm8951BjJvVEtwsMigQhs/kIl
DnvwGO2HdhND+4wOWlhPj3EE+yjIXaruZ+AGjBvZaeGyaweEmjYJasrLCpxrKq4l0uX2scAtEfQK
lXTk+Y0YMu9MdNNtqJ8ya5NXIm3fLm7B2dF1wI2kgOQ/5qjB7RYowLyqJXE+msNZ7wJ4iU7zdVL+
RClkCfgubeLfsdaL7rr0S4MD1qz9dOsVsYOH8vDN9AYK/mCfR/eLbZY4F01gNa1LCwfy8VMTAp7j
cmdFb4BlMJskDlilJ6LHU8tt61hcm8Bb8fGWlc/nklKLLrNWw/QJrCRnBtHY0F/mObqkqxYi17aL
vSxeg4nV8Uiw2PczlSUsDsLY/Yk5/U8l5YNKCpmkQiP8z6WUT3H1/ON/nXX5Q/n8ex/21y/+u6Nq
KMynQ+YBNBwD4v+uptBsBSZC9UB1U0GMv6mlmAb4EYJjKi2Oybf+6qca/zKozBDFCIP//P/+zxu2
R3fy9e+1uJ+1vd+yDUhPlGPwA+UdeC+sXN5mG02LxmTh+9UegBgNzDlGPYK2QIJyiI8Ii2nfT8U4
XoK5TFbpQMsxsrUzfXKPZjUA4CqIxdd1ZxU3yFKW1/mg39khgHA6eeD/K2vCTnZQNnkGwA5r1tBN
AUXB9nOPtbIkwRQC07EJ/q8oLp0pvxTaREpbh+BzbT8YgIbQdIQJP7bJy6APybFgHAPFDVzBI2lo
CwA2lzZwDsxszytfvwbkQpeindBpm+TKzth01ozMSZ+8dHmarQtUwzZu5R1dIXeIitQQfMsXbAYu
JwPBKGnH6MwOWwtnNNT1rq10PtcjforDeiXj5GGu+2pdNcuT3WcHhCafKte5b+aOPifO420Ri6+Y
HOyT1nNWE2K4G2LQBXypd0T9/z4b8wcXs7qtHk2f9Da7VCOAdiYqfVn+ktbwjbuoT7ciJ54RBfju
Abk8KkjjbSSmT14p0fQ1ObphEz5NYebvOOfAoM/nihV/tmBJBd6a81uHtGnZyQEZPfq9mbx1UL2f
aus+FrSgZP7AdfFAI+boxvBsVyA5NxYfSKHhqn6+tnLmahb9tvFrvDqsV3k87lsoSCvIi+nKrBgo
M0Y+AZ/PfkW/Pt4kGeqeEGAxEq4TiuUAr1dWXDwMBpRpHTuVVQ9JNlDPQnJv3mAYeD11+nVv4mQT
L+eGFyEJOurnqGsgcpjFLwI25MY2ksssk+cmk7PHWg0oN05xq8qa75YQ8gTCBJgV+QKZ3o4HjYmX
rmPfWi4gfR+qGUkmqyFiseUtbdi1nEvStxgaflglDyXsJ25g+eRVyzl5LMo2cZscswYokdQfaTRc
+RNGiQ6+arPZ7xd7aPeNhGjdgBNMasj8rdhHBXOk6XDnsh6U4jAs5041Q1qbFBFfIJ5Nj9PfoLvV
06+iTVp3+h3ghSdfTP2qUGTzPsoPXNJgw4ZbS+YQgGE96w4+C0Mhb0VoxKss6YHWm8rkinwowHMS
FIIad+j8R8yl76umTLcoeh9rQoxtr36Pz7mKJQYPk3DuE7ed9yj3LStKisfa1OrvaaiBYkgBVbVa
ON4Ih2WXyyikc2XZAW2Bcd+483jAoWY8Q17KO5Ojpl1l8ZxvGiydr0qtnrc63g0HUoMuMLVcPPVG
930eW+fC8LKa/o+sksZat7R4YUHT5FzTxpweQrfC2SCqTRQfyFDLOxD/d8XPtpNFNxDlaFqvcXi0
yux7SyszyGQOjdUBySmSdd3P7aaxJK5IqFQ4aK/LFseAV/Au5YmcRlepOl6TZt1VqgfWDba9GQlP
ZTm3T2VpkntrabzBHppoZwYyshAHFVjRrJGsDq+NHpOdiA4scAjzqTIqxGEb8M3xiHSPNOHmuxXz
phREhoVl2OAMs5agVq5wDRugY7Po5sy9V8iSgfDyLBzbF/Kjc8v5iOrE/fF7zYhTnKKn8nVl67sU
KdT3fytB4omCCduUVXvaXdlKDE0fhJ48JnZzuYTGR9TMkzra69NgSoJap9xteM5JB8e3pgGJNrfc
Qzwh6TKyAxLdoGLFh3zZk1qYepKSeFTy+qAXqRO//VyT60qRhvRizT578ENOQ3Ucp8aExhb63NUZ
/0//oMypqoBvb0QF3eQCp8AJTvkUohyJEhpoB+ti7u14Y3doOMAbCjRoigg1o7HE583z5bztON1+
ix3+ppEgVG3vj2eDlEK+xUBm4BQ8WmfRtKSzV+67ohXrtCo8nKIgxnBcnKcVWg/UU54mGqbbbBrH
A4E6+9Yv4dvDfY8dcMXlck4Dk1tX2HvfL7QAzP3G9KbzyRlIcB1T6W+wVquUKL7dFuhQyCK601Em
oQtgHZEgQ9WrQnHItqv6WwSDFYEfjof3P+nfLCF4FRSTwXuCTTVPJtbME79A1Lzcx2a3tSr9WveX
62Jpmw9G9NWs4HRELSq+hFYgYe1TfwZ/MjzJN1mr+JeddZinzkZibciVwRI5PlJFHlzUSHkAjPM1
qILiJo64Q60lemmU8IsKVaBAopVkynOalCGZzHCr+c5RtOMOtk2/suukCKIodnaNNOV9RJ1nV0Rm
vUHxLTkf9BaP0EzeyZZrfzAT69AnHumIg2qRVSYvIfyKFZZ1SjXBq3ZSQ+ACNQQvGrZQFbm8a7GP
ZwCvcQnSBm1hkmkJHQV2mzks1+4MKoPKnbH1PQolNnRN1yDGen/C/uaEAT5CLwoAKBDAP7q2Lqrq
lFtKskHjNZyQnGw2titUfMT+/WcRYf+xC2g8UhqHje/Tb3i769HySdzcmsu9nY2fYJgciuqjA/N1
J52sC9ULsPCnRlzafKVp/X5ixlDYcl0v95U/gtBIpBlY4fKkTvpkgUGAjNgBsXFsPcwjggTxxi3z
gybDrxRf/z9757Ult5F22VeZF4AWvLkcpM/K8sVyN1jFIgseCNhA4On/jaSkoUj94qivu2+6pUV2
OgDxmXP2+ey75NqYbMNgNGeMfjIO8STg6QSy8NJAKDW70tp4UZrvCxYZIcAjsin0uTsVqbsh7eAT
rsKF+OPHBxsC+4r8Y4iRBgmBTYD6mDkBTl1yhnbDJPpQN9MPp+ISRHt9OU75Eeo89BM3o0A1aD0d
A8lOlaCv0/u7ujKTjW3Nv3Ip/c0d+7u8nuewbf9o86xMsQQDlNXeKGgUWAqAsekHKngt5zMnfAMp
5da6UP5V6bhIWhg909yX1z3GOuR05CGQu7yV0UxoBUTo9ZDozzIT1hpNAvm7o3sVDWBXhsi5SgIz
W5PzBHunxrHrZeoRHMr73OlMJtP7yaI6JA0IkR0arjzRHwFhsN9gMr+zCrkLhLyLHZf0t5br0xY8
+DoXD1ig2RnMNjAcpjM/BqIdf2HN/JubhDNj+Y9hsadbhLPfH8MyblDOy7FCK1iRmUD74UneDmy2
MBLxL34R48cl+HI6spBj5u0ASPB/uicb21IsQYdq35oMelGc1ms/yo7EdOwDg99nrrkkZxYs4Wjy
mAL7+5zGxaWbUwAOdeSGdYWllcgRMGCkg4RpgfYfTtHnLjdO2uhfFzCZGJ5T7U8VTk9LdO+IJe+m
Ql2U6LnD5TKLrfwtkkuVitwpm/XLZkAjPyGko1zdjLjwt6TCkg3BVTPbE8Nihz8YtPnR1Xr+BiGQ
W2Q+WHsgDB0mnxDqpQmKKjyaktHIsRrkQ9rTSPo5OS9zQ6vnzPKhJcs+VEQSIlN7QGN502jpEXAQ
TlxvWENiBfvD/9CIfCJjYrkgxTBuDRuB0XIbdZNzVXvyAcgCDQRzUO4noa2KhmqJDILLqWFP5gn+
dIurtMlgyrFVbk6BM723fb+WA19wVqSXhP6VhKFTituF/Zwl451kfbqyapIZqvKojdlxhogUtjE3
cN8XR5riHRmWSNvikQuTu8OVjHUM55U5WXXMDedq7Ma1ZbawcmiMpiWvRsJPvkCucVX09rMJJf0X
57H7N7c3tQ4aEJywXFE/qvwLBmUNMoty33kkc3TA0HTOvWUQGDnc1kv9dW61YYWC4Qqo9M73fIVb
VckONG7GX2tKa80wOgPdG6CSZEfKCism05vx84ZEbLUnS1ijQcsJsoztdNNUCHOBGwSXaBpJS4s5
F4GnByd4f1T5nnVlajxjsl49jhbllt5aqET1lPkwVFXCWamsYxpDzsPEqvlBYspsLxseetZ3YWv2
dy2Li1UwFJdsTu9sZ0h3RBGjQWhza92AzCsT+QAUGwilwa6BKN13t5thwIn+DuBnts9TUJEcIjSZ
w4PlTjdLNd97f5yv/52w/WrCZjuLXOZ/n7Bdt1/juvrLbO3bX/lTqeT+BtCf+RkNwtmv8OdsbVEq
cTUz4VoI1Dp/6v9N19zfTHdJi+AwY8GwjNG+m67xAEcfYNFP4aXTg381YTN/OBQwRVgOTZnJ4of6
8ye3Qt4Ncy5JWr3J8sDKUPMaOjKkNs7d6yAStn1ru8jZuSz1Ckjkt+WlXBaZeTQCOL5qALSJ0Msb
/D19mvfWXUKNXkxPoC21nFaUyLxQsNTcgwzW5c2Clv1S6gQW4nVnBekjEEh8+PyDUcdkxiRm7o+7
OrDjDR17diwhzH0s4VagGxdio2Zi2admjo9ebjdhXccEQ7LovnNYgO1iMK5rKyhQK+XIflaV5Q4D
M4225KgpREvEvGVrnzxd+0zhnaxLQhLCCpL+lZuM6SGd5+w05WSIeqMzvMoMobStC0Y6MOuTu9Zb
JtpdPambcYCpvWbVXkJ8FnxihOFz70NPKcQ60JPkoonybTym8QpOkPs5lWP/qRvdJLtyzEnDTyq8
67TVbcmCm7ndqnDVQspHMhECJwzGsNP7VN17uEaqNb+Eeo4U/bxGcuEQkuMc36M2imBOwfQkgoi3
f0jdKLngWJ+eiRU0nB1CXh37hDVyfuZdtdJZFhpbr3eTOPRSSzypdoLSGTcZ20Nv5DRgJ1WH2sKi
XpXR7F/7ufQwkRY2l0Q2p4QfEQHUzZjMuq5du4WnXvpBNe4Nn8TUWbdCtSWJOZnWrM9YUuqM7sgH
ST5IX7Y3SUzFSSwBZVZsuWunSQcU6Il323Dyss9N8pjRRl/f5jBUj8CgwaCUjXGrOYHcVGPpHiMb
FVXI6t/9IkVA+jgj6SsPxTFjDwVCNkcLjQZ42zD2OdkxM6pLvRp0TxxZoksfLT+sSt9HJ13aeA5G
4sNu7LxJmExWqWGHOqSOeEHQpy6agrKzT8wwKzQdSYWakALaQHxEIBHf3u3QxfxWM/Kb+1JUqVx7
C5D2sWhHJM9OjVwUcg89b0skGfGm00TSlmsSJXqEOtkGJ5dt/JeS6ZXgoAbpx3GhSu00OuS3LeOR
+gq2bXoiSTi5cKNKvplsckSYd3LYAAUr1WGCDeTgwzMrwl8LV0/2pHshCoeNUOAlMVRvgFCD5LbX
29LbVnGa3qSTwtcH7jPBPQHEijs78r2lZ4O6uIa8OsiVIJF+PM1zOjRrIuSA3Sb8mmuBvMMAcai1
tAxaFcQ3bgWpgZkyCpfLaS7lVQG+c9fmFDZJzBybK85mQZZ52DoY2KZXWl0XEDGiqABgBxumXZeF
L5/NtKt3fTA18dHWu7sZtcl8C577HQZfxT2lAZ5nfZcp56qvrW7e9k1SwqEYVP08RbVORq0akod5
RhK/g7jfVjv+ZYaxRsM8tOdJpO7tZlk6m0iFmlUKBcLdFXrC6tjLIuuAXLP9YBL3ycFMcrJSp5vv
R2gEYi/zxKgPbaSmtS80otW7TmdolZm3diW5HyM7IKg7i3maOYNehblqYCdNln/MNB+Dj49eZTpN
IA0uPKurIBeJNt/5ftRtCiOOtFXKb1VvAa9Rxcy2dcu8Uh+3uO0xJQWZeVG7Fbm6fsb+UQNAkmDS
mIwHMdvpWidRgd+ZHILsc9t42Vum9xq6tWJ8QdYztnBgbZt7zZ7GtZYhnCoNitpDG8f2CjRihigO
l2p7wR+wiQLQMBOFGHWFQvvuzyWZ7p3mmCWwV88ROtuXwiagfUAnA4CNpDzHbQF9VFiDCBRvrXoT
LfBEmA1OOdiXCDhYjPjE1z0YKrYeR0mEHZcwnVgHUjAEBmzuXV96txCpjTWFrlr3JvoNwvw8HUIl
riO4nBHuADYld8Sj21dFaQ4jm06vNC4hZNSXcz+72c5vauu56ZltTKi46N9SFCukDhT+aqTpRKsy
guG4LBeVwKxwGRMNn7WrmvMrvjWmMWrRS9iFQilT/i6csc8yGqLdpX+Fbc74NsX7bz31q3oKATIC
1P+9nrp8a9VP28pvf+mPbSXZqZQ/ZA7oNk7Pv2wrg99sOgQLdg2G7XPV9EfgaoAzFKcZy0wXoTdt
6Z8FleX9xiDHAnhH4tK53Po3BdUP5RQvjzdCx9GOdwAQ0tkc+t3gptKHjB1bPu9x9jgzrZ0NHZgH
9aeS64yz1nFW3309fzOU/XEaxQt6CNaZUlIo4nFZZtTfvSACVtL4Zlftpylrb9EjjCvXlekvtMs/
Tp15FYZrsDkobsFQ/jgQ7R281I2TTEydG9o9c2pu87odVyl58NitZEEOdyvXdpNpd530fpWIBRHv
h6HbYvhlxg7I2SdgCDX7Xz/mMMAbGpXX7+mPEEhNMpm3ZBvp+5E53Ymg7PY4ZROFqop4ODBssaIu
bEWK+69jU3BfEwQUh5x16rJDR4sVyQAg7s8yZ29GZEEI7RcpnlVoi8pIZFg+nYggtBX6ZfWBfzC/
szI/X8/wmveJ7YyrCK7ksXSd5jnCZLmLxhL9vIgNVKNY7mmpwUDgtWt4WiMGF1etzI0Hcxqnm94a
8Be6nXgj+JSk0K4e1UfS8YnGqhgfiwHvV5ed/WQMUdso9TnHOeVPQPLqV8hd4sWIdf6inNLg1DHV
ZbriRnfBCJpkPXYCKRNfFerYmHGpQTFh29bOpJ/Hp+Ytpk1KuQcUa4wQpjq5dpq5OkHsawucrGYR
Ci9tbzmorRiJjAR003s+I6pkvpytKd1HeinXJOK0R3a6zW1X9tFxHrxp5zZGcTg7FRkVjo+ZXo6P
SOzce34dc8N4zNxUJiuKwZ2adwWxcxV7GEpTWSkS4aL6hRkkv0wjKn3vSgyBkAQi+MUVxZKhpXvM
nupDDkJ9AtunPim97Z7c2vdPpM7ZhybujQck5t1T1mPsW5YEp7L0+UaCrCH72C7xaYYuNr8wLwqx
6QT7cAmtbUPCXX4n3GTJm4jdVWbW7TsqlQAMCkNPPLHmHO+1Cd9RZQ/N+0SwxSdf63HTpUNxqH1+
XOWhg4H0hO6qs6q22uhuVxA/idu1n/HNeTajQM2I8rsYq+LW9ZPmijWcsypA6H7NdYWjre/zbcnQ
l4eGUb+mUzM+RgTiXgbNyP8VqfA7UWJ4MCY+cYCT4CrKl5tda5zrs5XbDvgshP9wAAZkV455zqVI
iTt+hYSrAISb9nVs80tgJPRD0m+I1mRthH5QDHyveSzevAK73CSjDAQjAcUVKfBRdOfqUfPOaGa+
rGSiPtHzpLsKzj2ZmU2+1fKq/4Lc2HhIbapg1hPz1tD4bvEc6PslNoSmiEu0qKbxq2r59PPZ9NzM
/BI2e+idbXD9t/koXjDcRceiy1+khkcvSdvyOvY/4D/raKm1klUTglnzkHTOq26q5pkwmeExphph
16/l6c7Ua5QKdvFKcsv4tbdJfBCZw0VJvhS7Wn4o19P6LQIIcQ1w374OeulcD4DxH6q0Ey+D49av
cJW5Whcra2tG9atVOuz0LM25n3wCYIkK9pGqUvy9xYjQqlVqLUJOFE/o9fhwaPuKQ1d32t1Eld5j
+MzmS+mr7kl0Wn6n6t5ALhLz/Rjoi49TkZVs7/V039fgR0ismdKdQyT0u6Ci52cq88FD2e83z9A8
glOmk16zcU0LhTvdhG8++XlANP3LWAPaeE/bwX5JjarM4/1ozRVCj37Wqg3KG6SVqpGRc6T5Guw7
K1cqZD+tPhm+6lc1/BGQ8kusTNPM7pbr0NHD3jSDaoF+8GgaqisyWcyw5wrDw5nf9Hqn3UKkv9Oc
4cqmuOKze87t3Do8O9mMXrVOfB850VWJ4XHNFD3eEyuQHMDFfeqIq9wMRTRsBlt9Zt80bOxx+JIn
ZnnQqvgdtkFySGaXrtAYxKkuR4n8fSRvmACLL0Bsmk2cdhdT30TbQrbGcZqZ6RkoJpHjOfE6FnF6
Zc+2utQCMapVO0dHN/OPWi4a4nKbCjJoEDUH29QLepzJXjU62t8yzcc6LIvig4K8xx/qVN5u6GwF
ILu6U5WXbrAUBBeEXInLzs3k1k24YRv66otURdNmCNiZzIofEl+GfqBZGvHoIipBQeijZNXMlbB8
bkvizXYJjSmKhFK/kKT47IfYuEc0imUap/zJqAKr2Jh89+8kNUjAyE3ACLCc+Q3DGF3l3hQp/G5D
vlb0k6ehM1n+mvpwiCWdMXWBm3OEuQ16we7dquWwi52YM48D3N+OCcdcYsJgyMBx3jEiMkLw7h0T
iyGZkM8yFgn86dV3cLtLC3VLRbLnkvmZvwRaVHtIDFy1C4jZkpAd6O8CxwcmNdpInoXV3FKd+Vt7
cCzvIHi+0gzzEEkw3QjgC4L76tIGnXAh52gmE0o3D+YksLMnCXdVh8MDpE5VcwXSwzpH4bbTp1la
GSonEsj9jhVGAf5Nq49G685vJJk7B6wA84PIRB2vjC4AHOYEhEZE6ibNrXk9RkNzzEsQhq5ZYPFw
8xEqQQzulo7+1uvsnOJAGRh4W1mGuvC3DaT8jRYUcygdC3Y507Fnz0U75utKbu1IjSEhNdq2SYoa
FRQbWkPjLE91eUhTiIchxu11rMXBY+HHxq5IueJdq04O/jhFm0BGtEiYidIwl9pd2U8IsJDqHxW0
JXJdnCCxN43bll/tuLlKotk7BVOPptaWsoXkw0BvXULKvhRwmQ4iKT3a2sRtLwrCXV+GzFN26DnS
Qwkli+4iUXHuA/vI9K+iLMtiTV6UO631TB8PUIcD4ke0doex23mRxZCma0I+spPdx6xUrMzVL43O
HmdcDRXAu5cA5P5eJpDYQ72uOrw4E6YFL3HGz3Vm1Ngo5FIXiOZ2mvoFrjECOvQJhr7QpoJs1Uh5
mcflVyaH1hrbU9B0tb1q8ewVxKE46X5Cot6tsrR2rhVpD/uZQc1nU/ga0wah8uW30dlNUCKRg8c5
VBjznplUdYKR5/BwFv0XP8VWv4qlWedbPe8wbJB3oj6qAuyBUFp0R2Lqcg/klAleBPFyffb+ewnL
ctz2zvWcptqdVgvBxwVHtx3ylJ0LMm5nVVLk0Yi7k/g8iWEWm8ThRzJIZQ+B4zfHb8VXk5pocw3V
fRGZlwG2cCBQhoAT0aFPSpkbylD3fsqR3oZLwVhtzBEGRJaYxQEDVnUqWmANDERQ2NaSh3GLph+/
AsKddeJ0HO6IFHB7Ixh/TE0rvo5LKo2K7eZVPJ/fRdA8W5pLWRo1zfJQnkv1wcZr4Zp4lCdB0xg3
PAarL8BKamYEMeCAjjLx6MaLev2MpFCdULvE0IbHJNX57YxG8xklEr+yi0GIXQCz4fMPo1zHcMEZ
3GbNC3ZDYoTVUv5Cwnnx+qk4mB0fwYpt48EvJ/XhK2h2ZBnWmypLA+xZslOhQpxphkRoFYfcDJrb
f+6UflpILj3Egg2iX/J85DM/9BCtSfYPONweYZDZHKOAhyHlsFfhd23a22KpaGarWVIkUvHaqRZX
kKz4sofe+VVD8wO2ioH/GWAEKQi+Jm8nWPrI79q2obZqnCdNv7dTKv8VdkLn2nMZecQ98BEkoTor
e75Z1ogsdeAubrLOsfZzX7/GhCDfaZXVHDtrVBfkATTPw2Db12NqTp8kFfe3YcVfZLnfy3CNH3U/
y5v1iXdd4lKXpcQPbxZ4eO6NmtXttdTSMSFV7j1xhM4yUE6uNeLO1hxFXGDGyBWf9xAAdM6pY86S
9C0TCzPDpgj651/z3HJ+L5E4g8uRqy1vyrN/anzjoeEaYVa6J94EoAKZDRFqmaE5zVIbd0TLJGse
zfMGzwwHTzRQQWWC5tVLltvUHvO7TNrN0Srcec9Wv/4CTNS79d1YbIgRmgmwaxHwNj3ev39+56y/
f2pmPcBVDC9oqi1oCj/07A6SY1EoSR4kFMSV8lKRbZoyUNtaTTyd0kquCTj0PsCSjvuUFLUteapv
fiaesLvg6WC+ttEcGeP9K+vLsTXtl1GI6hJpSH6h66X1atqEc1+KWFTjRZskPrGN4Fp0yAbbdOKG
LnmUoDlKnWvdSMSmnUrq1aIMThSQ87aaLHWBHUWu22aQUIB4wrDJ1+4I43XvNcdTH6Uf686CcrK1
0Op4xrq2S90r6+IwDDzAEsayNNI+eBw7zvlDM0PEir1SyZP4XKtP1dzcViDpeKYES9nO6PQ5gLUX
2nrq3ttWLjbmFImrHLr3KSPrZTsajBziMRkfyUBhWYQ4p0B6OeTusS+IATsRNhfzJaUYKbSp66cN
2I9EXw3CigptbxEgaLX43Hqts9eLNMF8rCPbQDdpifzgERgTH3JKmnU0L/8ioqCP1nqHAn4Vpdhp
xtCh4r5gvt59AbwyCU5janom/Fm1jqLFYR5XQb2ZeAgTtDxRynuToYeaosinndb3dN88YgF6PekZ
rSZ4Ggb4jla3qxIm5eXU0rj5iS0+q2zIt23ap7thpLrSc8kVOfc0FGSrDo99Wrx6Lf3jPBnixZcF
itNWpSNNJd9dkEs/Pc4YplYcOtpdm5nWweDguM2tMd1FOVwj5ul9cegdv36blFa/2cqgNjQLE3/Y
xO9p9X57Qyfqn7BJEg0lafrdouqe2Dx0T9NkWAd94mnUL71dlQQFpKp+lCjTimkMVSGHrTHH5aHt
MrqWyoO9hCfvtrTa4VFfAERmZdZvTod6QLfpsIRB97xuq5kToMdZ+WRmDJQa1mnss+EBMGnnaUIQ
G8QRuP0+/2z33qp2Zu6RTh8qIyRRDjuyPjfvdTXxrZQzQVt0h6EDbWhfJZyJRLQylTMlRw7RkByh
Z7yWoyBCMVtunqXy/JMhGbN0gj1/bIj2mKIlPbms8mCelMBbkQ2S8laNjz5rXSTjKt35ywQo8Gk3
y5z5ENnsTAhkNX/43KXzJvVn8cJS62acPPG5H3rabd2Jr42FhFbKxF0ZhD+tKm0pnJd3PdkBQyyi
M7kw6mL5DSxZHIzlVp2W57tOaOxaMCx5dZpp2E5tid0306FPEajFZGRpXtGH08Ank93csrrll6kz
SpHzWSyqGAQEsx5k+ayZgUi2krmOBUaIwSqfjsXexRy76hKDlX86X4YYASgk4qrR99OgqUs7ZuJh
daq5PU98yC8u+CgLH5PYWrjddMEFm7N9YVNQoYTwT0PkOqvzeAA4EV+D3dDZMnDkq18GeXPqq20u
GAjJJPkA0q8uZ263avHTUYzIiVmYHzO90sWU3zXCnkrU+zkKGxbs2MW96aYZRoZzJODOYDH14jDN
fCJiCEyGODO3YI3e8sFEscr4L9edFTD2ekPqG+MMBnfsGEvumHgqnWszd517Ch69ZfA1dk991jIR
nNkVPrNAZlDm9LJ5x2JpsuQELgbFiLkN8boH2LFL32jzWKOjj47nSQ2rIH2RalbtqiKyuUI7zrCn
mXnEWQYvf57fnA/JKWd2W9WJfdB07auugyEGHqfx8xUlxVLT6fn226VJuNEWOFRxwJMX3em4R09A
+2CIwbg5+X3XPNcGMzQDDqkIh6VWlmQ2X482ndYq1nse7prZfamLoH6dYoodstKCk/R4ztYy4StM
nKZ911kfr2SeD8amo33adCxr9oR3Baflem7a5THcRXV3AaCJiWSQetS8ectf5xBVFyky24dkmXpT
lyynAA3aq+FzSdjz0H0Zmqh+I5gyvvYGwdgIjyaCAZsGgCdRWLh8nGiZfp3LWx/QwDbOq/yulCRz
zizg1i7a7Ifz2QDrqj0OfpxcezzymTsxRB01x74GyYw0B96uDzKPMqRRufkgFwJbUAJUcmsqYZt2
eJW4GYs1F+V2OvBDBgyIDwrZw2m24IextS8O5fIbkEEjXroOJ/GWMG2Kc+y2G9OOx0clKZOJAPRP
el2YD1pZ8bDlOfZcd754SdwiOjK/cFfnkSAQZvvgmyI6Im6QaNIoPzueJoDrtA7pAIEn26aeKE56
mp2SG3uHtZopaE2oyoolYf1amBoDasnMmNBpWoWewtlycfaZDJeBwS8Xz/kxO3l8G0yO1AUrwfiJ
rl6JUJnl0k90E1Oo1ppuWoY2n4RH1a4RBapWyLz4MnUeb8nIfYQ8hFMLJjE9nsW1hp30bpLMy8xi
KtNDBQDsKEXBEHF5VFo6XwoqpvyapSxSKDeF2oI+eWOxh6XtYmTCPdkyna5AulzCdjUerMYbvnpV
NO163npYUeBZqzSgJxJFLT4jOqfkaLq5OJCiShMj0uTaJL5mHB2+tXmx95t+wq1C4J9kAqLTDY2y
eaYqyWyIfyriUNZr3PcmkEuAeDoPWdlQTtR1RAWpRrUeWeKelJ/Pl7nJSP38j+cbE9AARwwRwO27
IzlTBYfKgSXldDOZmtqWSYZ2i0QK8r+pKmPP4SFDmkF8bQtvRnbipPOlcGc6Mump7dTlH4M91+4m
6Whgz4NirxOvtklnKpcqQE0NLZkw52HHIIFPzKq6yOR+8O2XmVDL9bxsYnoGKhsIhrxYXg/+sY/6
+pu0+r+ryl+sKg34dt8V9uu3/u3/fK36tFdXbyWQ2//bpqC5376Xfn37K38ov/SARSXbSBI1gFnY
i/b/D0YV+CryFFwdL8zZb0kn+sei0vtNX/7WNwrVX3yVlvEbXQObRaRfBhsy/9/sKRnU/rUJAW0G
vAULCRpdg7f3Y/4aypOOPbwrT0YqyI4GFyLJK8VRwAxcx6g++qz+s8bruQJzsyxK/amnGTNIPhFl
92CWdj+3IR5z1jpFm7WALZn/VY3w7znhcCfjtctQ1WDAl5NdbW1LspGqqkDtM01KHGJki6BSP7RA
Q7uxC+d+qHpxWRWKanrEJocr2xc8eaNsOtZayTw1S6lJlB1FD5nVCFIe3GeN7dlOwqWNV/oUMIbM
xClbslpLVv5G6Dg87RMEAQzqk0EuyIWFT8CQLdhIhi6SJcYck76M7PJuzkfnTWc6mbON6cbLFGwu
9pSkh6TfjoudO6CIL3ZsMoodAgtGSfCA0gMG/MbD4tZDCuyUnu4aDaVLiJKiR6mfI9jSlqzOpLTz
vSDBZJvNLaJyj+hpTF52Fk2rcozGa9OJqheOAONOuuxtdpjFqPe7DnR3LJTJ9DtWM2laJdnvTjM+
9y0ew2iuPZeY20ZMB+IJJ+qF1uGD2sBtzGeCSZuTdIxi15luu7GNfNzQ4jY0PUZ7knVtCJZTnmRh
RYZmmObSObhR5z0GOGFP5hnKkp4BLQmKeQgkC7dFI4ZOv22AudBKgXWxFsKLe4a9jCwLEXgsCBjn
jINBxQgaBs4OqS0AYji+IMcwSwYiYy48GbmQZbCjAJnBwIgUvT3DZ5ZwwA8sCvobMM54mzvcjduc
peMGbop6KxfA2zZoS4g29STujapNLshvLp7rhXwT6aOBjkmL+30x4tJfm613XZYKWs7CzYFRxbhU
kH7GRWMsaB3yEJqtGuMJe38bXE8ODJ5mofEMC5cnOSN66oXW4xaWI0InGYovOpSTQ48U6NAvhB/k
BdErdwPYn4rs4M8RainAZF0/5ru4b8yHqEiHg1yUWGZBzgkCmKi79+3xXZfMGMaFNBSdoUPcAekB
urrFKRAvWKJ4IRSVLvE1eQK1yGefvBu7xVCFUMkw1s5COOrOsKMO7BHFZ3vVkD70uehLxldNrB4H
tEM0kJj0VxoaQtyEC0lpXJhKqp6qq8bJAC31Z+iSOabRyllITAZt/Cc3bnrgzEEFjTKNn/qmAN7k
91Fxl9sQnUihF7uxLwk69rkOvQgtkWPn+i2h0tCMzmCourLRxfsOAdQXQvhZODi9uIZaEGxREhVf
Ma2pQxN0NUs6KJwjpM2wivr3DJQLVBcpV44P1CUroOnXtvk2SfXkFC0tUx4HKA5H02upfMlyiAtI
LcxvB/dGAmMADhLmeC1U+99T8dvh9otT0VwEw/90LF6+dd3bezJ0X/u++/5w/P1v/n46usFv2JpI
mfPImcK1FaBr+f10hOKOvQqoD6YRBDRQBP48HW3zrNX5RlbHYPI9xd34zSTSgpwMDiFqcyAGP5AG
/ok88LPfwPCWg5bgI17sJ7lJYCmXVaEm9qRcfQBjCXaaX0dh6qPz++7bufk2sPx+uPp3r4R9dCED
ctsyZP3rILio7Mpehjh738R6hDD6VVQELYCMHFb//pV4DchjpKLAU1jeyXcj57iHTdKKXOx7mQ+r
aNCvu7EkSqiZH//1CzFeN6lieDmd1/rrC41ewUCvncVeUeWCq/mItPQj47//k5fBN2l4/OI//UbI
mOcO17xgUotJnvgP6Jn0WNiwMWD8+5cCaYh2DeKdb/xoYI4J4SBhjk80RmV7mnRMH1FtMhmpsl98
qGWU/v1U2/dxLFOsAQ0ig9T+0fiHChtlSSDJW5E4mHhw3XEEPBqaekST+6sM3p/9y7wYPF/Xw5gd
BM7yZr67IjTDqbk3a7FnAeevPRqsfUawe1hr6Zvus8NJ7dYKDUW25n/wfWI8QFiPhYEBzF9fGBYj
M2J2ensG8vX90GIRJc+aMLeM//XPL/WjPu78hTqeyVMBgzZ39V9fah6yQaXsWvYaWP59iXpok5l6
dP/Pr/I3d7HPAf/nqywT/+++yUV3OBLlxKsEkwNub3ocS9xSVfuffXXfvdIPX53My6RGJsYFUgwK
T3T2NtfUlv8ft5f+84cKfB6yiwslsAlu+uHyqKPS8cuaukGMEKqFjp8jVPgsb2a7VJsAMdraCFrU
9ugxkZjjiMsKcLdWY1dH1IKui2oNopM/YYxrkae8n5erZ8E1vhfMxkDGFbboQ4yK/lJ4mJdbMXdu
aAZsXmrBHwEFV24YfpuIxrCMe1NT3qo2MJ9yD5wInUH0SpWp1pASnX3kgfCoVRXsZMb1nHsTNL5O
Dci+WEWx12uYuPR9Um2GvKg2PbOD+14jGQp3t3xvIp7yRu/y3l381iqz6wvpk1mzSjw/qcG0FPrn
LE+QbHe8H40AzLcSGNI6H+Fe1EEsrpG3kNzooKFk2h9FWWgMBYTBBhI95HXmRY2ORoTcOH+ttdj5
Sohcm7P9rsy8foVkj+Bfj4cLTolq47ocAcTHY2hLRN0TfwGog9jAdJcxd7owdEAvfskQABQOwMVC
N5/iZHQuptjIXmO/Lh6JraMX6Szx0ril+US+OiW+J9kYiBISJu9pJLQo8QQmNIuoeZI6XJspr8aE
87GTvnPBKKq81bS0f434ai6SrBHX7pB9ELdAbZy55lPppx9TJ6N7LMP1QS6PRjqW+kLhRGCDwRAG
oXiAJ+SG5m26yybGJjzRIUCMyMjGGF85ZQDZX4U5VMc0BkAe2gPqndgCbJm5wG9cLQBcW2d8iUNB
6JupSXbY58u+IGjgOINyP9HjVZsc1PtTNBBJAaVdrYhKih/82VwG116avwZE04clYNp15CQLOK8f
63lVz61b7FK0MwL06iiCNdFX43MSCTT3yHg6f1XVOc2fyxz9pNXp/ORrlfOA5qH8ML2kPvIZ1aZC
iwTWxm/2NuX/Yw1/7cGqaq4fh7kVZmBEo3kIQ5lQt2Fi1dbinA9pY5bcqGgCTjiZgk5Ui3F70sTA
JMZVScKmPgObsTniZrwtzAAF/aRTQDR77CstHneDX2VvgTS1bVBxH4GrROmaBrSoHUENTJOC8Xlu
53zniKEvtuRAmOkWZ7Mzb2YkrZi9iDweQnfKjc9zAB3NnLm3EMADUy6k030avR7UQmY7F54qeIay
HnIg6WnWEYk2Xk8bEOLKyPklnCTOXxso9EcMShVrRfgAeZt9MJYLSEdwrSNvxCA0sVRrTXV03wmi
PpDUAdKpuAh2mcYvNFgcfYO1dMw+c2mH9us+GwEFrhMxJV8rQQxjlbtsmdzEnU+2MTyLTo07q6zL
NgwGLoQZi/MZFtQhzv0f9s5jS24j26K/8n4AXAhEwE3TZ5a3NBOsooM3AQ98/dsoUt1klcRamvdA
bEmtqgSQQODGvefss9LA4NYNe2C/Dr+1Xe2yqR7vCm0huus/E7iNh79wGJ4ElXPGq9C9iTqqCSRY
45bGen/RE1uxDVOec8XGZ2VVbvreE9V8BvBihx0oo5eJFX5Nb6EhXjqGXMuemJuaVXG8jjKklkWX
+FeSohLxCk992mU0G/sK501DHNdcs7rlQ9vvnyFDleK84S4+AaPGhUXk6RPxqd6N7FtxWSIhvU9U
IE9jxx2VsqB+6nwEheYCZeoLTp9tIY9RThjQVYtB+Utj1Fm9ChvWnEil3o1wQFkoM3uybRbKumb9
cCJyMOeY9oFV1+S7u0sOoC077yYo05qZWLfE2CyVVufXGvMMHJpkYpuPJQP0K1G0GwwZ9QH+f4v4
TQxfIrs4VgUdpdBvTO5g+kR1nF1JAFW7aJAeX0JeXTU0BFZxaZVnZJFzM9GP7WDrCAUqnasTBz4d
dofxw/Oqi3T7Y5t64ps5sFr1yz1ig6u6TIM2vkzsMdz1E84md6CSWBlGa18mob1rkB+s+3IJ3ZEz
K2KLnaifnfIBka1/NbtBsRlNt14rYwG68g0n9IlrIrl5G9z3IIJwXxfFKZi7/KbpWHuMkNUDbPS2
wPHGNffLbidpyTAf60lqDCzzsy+69owBBPVo2WGka7IDW91+n0TAS3I/NC5Iz7qSsew/GEnCLnyM
2osgmd/HphwQdSLO9qYy3qtZwDj045khq86vKqMOrrP0o6vrfIMsiYAlHDKqjR94nh/r3gwPllcS
chTmek0ISXWliJPPeC2Gexb3z4ZNSIXl8tJLfd6GRhxlj7pg5cXg6D+auYeM1xQVkS98pdWPRRYg
Fkk1fAc79l7sp50RRaqninU/ZWNH/K+t6j0j4JXFgJImQuMTTzOREVeClrCAFedW4udrNOvpsRiA
7q48JOYwRWoaWbA1aSNmlYxz5EG6NREtDhrLaG49NLmVnwbS0U8l6JOKqSsiPpk12AZFPlkZwyGi
pZyzabDGfOblg/nuwsH7H9ziw0e+YKZkZe9V3GNmGhKs+CNcjKD3TohNF/OW00lXrqnF685ZzX7t
fm+mJMK11Kf5t8pGfiri0MX27xL5MTzHf0htm4zhnkNBPCCuZBJhuL8uHBd4Y6I6v2O+Hybbtopq
hZ6oEz1aKIhTXgrqHy9TdjckckRlLxzGLxTXSACrhWFVLPi3uDI/w/E9VEmCrG6SzDhtI9pZC/iK
haO/we4OIVxi/t60Lo0YQ4Fz4Tm1yDpK0FB1mdceLE2W0aiDJ/pF6dYdyLh5lkbT9hIf8tYi4IV3
NBPzkBQSejMdwIpMzpc8ruGXMHPRQaaLFT5zCShLiGQ8xqNtejsXuiRcBZjBGxVSnbBbwsA6KD+z
IVxH9SFFJ4CCYbL7Nwwoz+Ks3zZGiwXFo4T3bYRIz7EOv1bYzTwDjm7M7MC8hvXGGnq4OJ3p0sql
TsA4G19O0sCRac3UFakPkIAH3j5rZY5mE2D4Gxu1BZv/6niWzr5Lh4LN7otNrhtaIc8Ax1Pn4rEz
maylrKmDC7Mt626Didfcn7cYS7X94gNxRFp8Emx9+hwvREPoL+08ZMB26DVFWBGADREFr2PQKuWZ
od6MAhevyn/fFEz7mRCYIKcA9P6+pylqChxYYBkLiqafzCpRQuzG7rdJ6vypNQC9pU1EPYjz+vr5
tUN8jXD2kQWMDhU8lIw0s4H46X4/Nn8hCf5RlSb/7vhskl2xr+MGe7Upr8a4NDzVpYcoz9Wp65v8
eyk1z9TQQu3LIThQbGdZxoMUJaK97Ondrsg/QPovKLQxFzxRyhQnz0LzN1nsPDFl0x/Nps4+UxbW
moKxBnNu0Hhtr5mit+jEDiFcvr0c2bhulZsHd1IRdkDUNGJSoH793jOEe4OjgBcwrtHs0Yzj5NPz
W7EoGMrgyCXz4Y1Nrli+i5c3B9ZMgfvMsZFav7g5QgDijNeb9NA62F5thiKrdkzCNbCPDzp2jQOK
M+TbaEt3do3HI6zbt5IBXh0BnG3PwgbCV8Jt+uII2skZnAr+9MFnv723jbA8q9Tw1jLwqmPhS+gH
nKl0l0Tsl42YLu76wCnK+OAoimcnZOEqKiZNGm0nrtWUGKIpYfOALqT/8Ofnz3p9jSlR5NL/YRgN
berFdngSqWLkM0QH1cDSRtiCctiAiPAJt6t91pSweK98vOqPDCgeU3/S34kfGbbt1NtAAEoISMt6
C/BQZx1k5nDJf1NwcQ/U30ikEFJ/hdEXtEcjaNi4Ph/9/6a4b/SrmaPSi/lnv+nmW/Y0PNXffu1U
//iZX+2m/oKcUdxuCHWZo/7VqLZJIsU2+hwz9GNU+9cU139Hv8kiGFwqG1/m8jb7SceV3jtWcEGH
26H2eXai/os+tfDli+duIeIIwZtGgFvCDPtilU4TnPxi9vVhcqboAwPDoto4lWRDhyOfeYpb45Sv
9HSdlTSY11lEgiMhNesCzfsu6eOCgEs5C0yMHbEKBfsqJBfm8G1sHQNIDltpaPEIOEJqHM8AvtDh
rjLYnkhGSjAFCG2YpBmy1/OdacVFREhGAOTdDxMezqHLLEEsBR6DkEoXgrZaBwl4B9ayFPoDSYKG
Cw0A9Y5escLUZ6Mmc8/JZYaE0072AwdnkWPuVEdsi8GxNOr2FviAOtVN/ClxtfEhznLC7nQBTEuP
xb7zrZCoA9YHpMfV1czGaZOPzU3vhV9tI+UkA85URNYNpVO6832YHpMtDZD5Rbs3w/R7VcsYIqxP
g6UwyWmFoDfvLM32j1q1vY1668aR40L7ai9azJ6rziLRUHj3Qd9diADLVDQWd4OexflI4twqS4t+
BeVw+SM/x2h6rrzqQ0Ahtp5FO54Ia/wEKuLoIPlYZVLeAPT7pBfrjVuWd2NizB9pWJkbTIDRJoXO
saPgwDgZF2tuwftRBtvAZeyZBs5yCFhPbX61r0e5d2fXvJKpYRDOkpZ3YeNnjyXuqkfo4gQwLjGj
mmgFfEQkQWJBhENv5t9hDF2bvNIOgTJOrZr0U6lEfU+fCOlODPF+jYAZYrlVXdMhOATeTM1st/pq
6qP6AzvMe6eJy305om0TZFacO0Hq4qnzBa1mx9syOX/I5spgEyqHB17UgB/ysnHJQ6TfZPlB98Uw
iSFfu9qUN2jB5GUek7GyGaxoJAk10vOW/vGdBBS7lTXD341VytsmaxkoemznpIzQ7PLkwOJFzxtl
YChgk2h/T68ZaW9YCUEa4cQORdiIOL3eKS8tMXZni0EAQElt2A/UtvGZyh3zk+LEN83UkioZJ1bM
wBXO/E54BLas5Dhh4Jq03R7LBIESBTr6ThpEs7H32BIH3yffHS4yqwZCGhbkYmbgQ1BOkKFd5Yn4
0Yn+30L/xkJP0bHo7P95pb8s6zb6v/VTXWbx77Kdnz/63wUffKCzhFjRZrecZSryc8H3FAqcBXcO
t2SZzUjKk79WfOcdVZeQHgwlafFj/NRfK758x3/K8sw+0n7Gov+byaT7qi3PcNOSTE5sWO0CJvry
Rvhl1uCmNMHrrEkQSRLCzNYGOfdmbsJF99fXtKzaHgc4NjU3gtZvERt5LCwEc5hMmq5YW4ND7oec
xzzdlnYZ6oORlWKoF0hTbq7MSDbEeyP7RS6nMO8tHScbOGmrOhbiycLfk1WOPPaxoHM5sDvMMFQv
jdUZiaWPYuAjjB1azOaMeKZPKKpXA/icc1Zc9fScN0JmjFGQBR46DqQ/y6v2FhJgwohSY/kRuYTi
pEk8XbPm+o+dhC+4GiqTNm7beONtOFJk5bEYfwjbgxRZ5gIddWs68AVMvtKuS+/k+G7ztfFMcZ8t
flhWfMB9oljwqZUiXYTmBUke5MBxGpWvauYOVlgfTCHFPWBh+8m1aN6VpdEdZB9JDIjeeF1IelyN
NEsirPOGND0LPhz79zB4TJyFbq7ZKGB48ZOm2Vf+3HxFXswVKFRp3cdNVn2UgV6cEcSL4XQYRXmW
l7b9NIXLBqMLOQCbkBTihTI+zZQh8lbSQPJ1J5l3rhx/5KxVymd6KX19ong4d7bf7D66wZSXDnLr
syJyo0sW/eTc6wOxQtw9XiRB3MO58WnBxGxbEB8t1xPaNvuFHPuHA05maZT/+EIzXoP1JqT79mh1
yzfcT0TU8ZU2zQdaEUiDhmrpD5PRSyfMbDISVgyA2MQc0hOkodFH/Ok1kIjXdtZxXQbeYrw8UHGj
5Z4UwlXXcMOlGQfk90B6cmS+rx3cmLssn40SpPz8PQo6roTZkx+DoeC2nRt7N6HjB18TxMHjbDXJ
DZZTX+G10NA4RW7dF4obcIyG5a5FArZLR9UFu6kK+U1zYPEnBiCOLVpuIhpktGedgX922567waqx
bqPyajFZ+xQFR6bPsGwy1wUbVIUNN5/B5HITAPBbRikYDQlyIwfFbCtxGQ2LoMz1R77gsgK2tvL8
kHlWCjNyOhWJD7os9TPCPnpuUQdmL2iDEryYOjxPxQz05HJJeOa4f8SH5CkdfMorerHFkHPHBALZ
9DgqPrKYDb67frlPJh+/Q7d8RZ5s5TG3O+wPouGXtRo5Ghsqf+sC891PPbq3SjEBqqskeHy+hZ/j
fKaUmU25POzJcpMGTs/kQHZckoFGx/UIWQcAMl1ahdclpR+lyPSxCNdGM1RJ8mwzjxumc036uMVi
OXx+JJiIxlASgIZgYe/4sk0WjueQotmlv6rtBWjkdExK1FAGjH+ZMa6qhh7pKtHMnzPkRNkKRgDD
D8uL94S2UUQNcc7pIA06/iAJaXPiv/IQy/crGMBEFKSEpG2DGu15b2GhmWgRk7UIFebIuAaRO6L3
81kvPgAYa9wSZSXIuMnIfPPWndtE8jrRPVErRt1MrKfh7G/MrHIPDqOcnZmhfrc1EDeSr40afHzK
+ZLVEg67mXFjtIUPyxNm1dgJKK5ZsXILSf3t1IzVRZh0/jaeGNvJiWf5uQvrFSmjJiwT/B6aa+pI
SIu3SfAP3JsmbIKWyQ1XMFfjbcWNHhNskOqPKY5qSKpNSCJFZN27knuedg1RYl7EhPCuYSOtMGvg
/ZEzJzyCxAOt71t8USjHxX1gznN1CkvXpogq8iw65QEq5gQKx74jYIKe+cC3lMWBempii6VZBBP3
FDwRbvDJQYG8rhtaPObg84SPBRpuDfP3PoEXPG1o70qcDjiE051oWpImFlfO4Pc8ETmskMu49MV9
nguOJ8npsm97f7lzXAGL5aSSml9vhUHzNUzpuMSRzd39LBNf7r06tkVyBjy3PnQM/TWocO55ZSl+
yGw557Wll/u/cx1x2cW9/2jbgmE0IAQ+oh+Ebm+YUafjDoQZ61vdtDDKIrncj/7EyK/Snv9oyJkv
8seSljQiJseP8alFi9qru2PiNZq+GLO5elsJQ1wrh6cLg7OfEA3C5ZWQap6fuLz31ONQtCOAB23X
0e55ZS3LiHbZANvhUcSyKB4HgjLS9zZ+e3iAalmlRI8dREWt/eRnjF5wOuQ3IiIywwuLr0U0+se6
WrBdnqYtQ6jc4vXAsk4u1gyCbpVRP3Rrr/Qqer0AugWC+SmaDiw/hHdsGOJSQqwAXJZESJSzf5YX
TUsL1YWowiWJ/exmTrJvyPCISF9nrRE+8iql59jaOV8RKYOgkbuRtZZnst5ELDEMMAeL5Dmpa+dr
ST5WGYr6hICyQzo1ecNIHSLre0t5x9JfXkSNU2T3YPeqM94x3rUA/sV2pu7ljlI9XmlB6842ZXnW
dFTMbOKih9jVdraaiuCTxjFrWKU+b+gbr2sMYaab8AwA7xO5Qe52Ox2bqKvO3ASxaHBNvmOJVbR9
X+huRyaj3hns+a/x0ayS3L0NLGWb7ycnQzrK3itnTyZEmbOqLhM9lCw09FHVooWockwWFqpit2lt
Ok9aJdCgrfwghMYSE6vKWxNLIndpYYEkc9lAmt04nOwkStO14Q7gA6yiiqYd+/bMhdlnxLAYm85m
REEEHX1rNV95kC1PGOh4zTGqOsSjAUgav8mDEn15YZhOcRXPqXdyrYC7V+AmcyKvJBwnqZg9ViNY
M2B8Z/XYmxcu0mVanIY9PtG6SjCJ5Q+K/XN2nulG3egUXYTRMvXHmlP7O6+XPdOQ2v8ceS0+ugH0
x7yYOrTtxht0qvVuMhL/ABeKpLKxJdzNYzqLoStZhrdNcuHVEfxFrpfzNWm9YjfTpOQ9HpugO4YH
H3fzLo3dek9U5CcG1Ws7TtzPoR6n28ieio3ItLWTTDdXVmvXN43JZXX8wtnaYz5+gcx5bySAC8XQ
NBdeHM03+TxhXXO7HButofYBOKTzyoemH+rmXoMTTFa1Q2W0bXJdXrQzvLk0JWYRO0e1ZWMWnLoc
kojV1MYBWXdzTP1OnZdyNtdctGKLq8S+Gx2E3aPWHmgI1CYJK9aKOyS9Bn21IbbnZMypuOIlMFHy
9QU2HsM5ZrWcbsKSXXMBot4ymnrvLW8IOVUA9XDXgpLnC2viyfjYBKPeJFXtX8yJfdPFubUhaNG8
ZYzu0TrI2gcLw8n5lBNhtDIYTJFFSu36ue0hgW3IIp1P7VjofRK3JYbnsqW86xCNcH9b6b1VBx5Y
JWlcmo7GGOsIl4aCQopjTzuib3OGaK77BDT9w2joFFwBoZTrvq6bHW0aRYKui41/mttub2IjRZZL
4B2Lf7ghq5IXURi1x76wv1ZRqBCHI8IWlbn49gpxnJJaPgW1CYEFwxiQ0hL0Eu0cKsHYLDYT87Ft
qxUtDM2Kwspfk/BUoqE2Yss9mA3djDxiat5Y08SXlonhPOoMF9gXLEO/YyHxaq5da5u3/ZBmYhsi
ESZdDkfbmNzGAbv7lQD8mR3cGUn9Vxb/cBcllt7MzPI3gdEXGONAbdSrMpTBHoGhwcJUx87BY671
aECRwDnuBJaDQ0xEm4XCXCeR3roI2i7ihucilu3wWDledgTJtqSU0mCagRRuwcnzj4kb7+CPmA9D
OMJgFygWaLDEQGh7QpJhdvtf8LGH56HOL6O+bd4bZIOe5bUHFb1o1ry8gru8s8wP/tAshFL2Lu0p
1XqK3zdO1ZnHPHX89mRoMVvdgVXL36Ez7PSwTYRB5RSycQuuAgSGVLM9zabRjkticDFh1weoT0M1
sXxPps/oX9Qz7aMkIYRpbWXKMNEPGOYQrkMbGuhHL8p561pdMpH49OxRZ+xq52faxEe4S0tKro1p
5yRC4k8nWs7uqEGjGsYrlWyzqGlgxXTrWOOEP5liHm8n5kb3houTGIkOZblPDuMbc5KX4wO2zkwk
mdZZEpiSejmk6CI0+FUbJ4eg9DPgo2Upx/fzYkX8QHY1oXcq96lGysLOUjKJFi/mLy2H6x8TmV/V
vq/GmBwBHWnF/zAr5yhejA3x+hIsaLXhwR5BBRGahz1z0/kisC6F0UQhxWZQ7eMlypqUqmAutpXT
BJd0JsW9Z3akXBJe2f/7y+Kjq7JNynYHtiLd6l87CgU8ujJKVHgojEUeAYMqJBykpCbtF11JG1tU
Pl0OEnRDImT18Y1r8nKyycXg453lL0pwpNsvPh67cldAlznYxNGi8hd6qnjjaC9P+ELIFsE3KgdP
3qduYBzFUn4X0OyTs54IautKOaRgkuqctmF0aJcddKVDhLlNYLOHec7hfOOAl+vx67TNF/aSgLNk
qtMrFy+vV++HsSENLzsUiNhQHE1jRxCBQ5jUqmY6p5lJ5ej3xkY/YfmZbnVLr0JH7OVjWqK3eaF/
THf+cRb6mtAhSOWRCsC4YiTNa/j3S2jYBGN31A2HOkGtt3LITb0FNIaGjBZPs/IQldFSsPD7or2T
x2ctMQgzkmgFPE4YiU217MG4sn++VK8ig3wOzFFQQ7Co4Hd7ObBze7NC5aGjQ+WEVKghFsmsw407
1C7xEzFI3Dt8OJ46TiVl64bsjCY94VHubzvV+w1pVgOyFHNit6ye62LRso01YjZRoZop32Na2tss
QAO7qpdeT+GjAiFXIaBbkrpLnutEY/Drj01pnEOS7UgfZhGaqvE2CmLmxX0yj9dLHfdELgP31kzo
Duwst2IH9OfLYb1UDXA54M8ouumKFiKC8t+/Jzg6Op5619jLCEMoKXUzmb9et2x1ipGjZ+H3zyfL
6427wpppnox5xGFNcTffMWDhaoVSsDuhubxofhV/y8Xiz9HNpnD73B6SFkFNq6FeDFzdgJTyUIZ0
wGB1VsS5hj0y6HnK+XTbSmneOOmE+c5jQ/D1+WT/14l+oxONDJcV7J8b0YgkkHZ9af+v/P5/oBS6
/HP89Ov48cfP/9WNdt5hbXB8hNjYQ34wbf8aP7rvsM94SKUJ32YNxfHyn260946MAJ+BIH1nZm6/
dqO9d4uew+L//NHf/lc+mdfvMxMOIN1tm50Rq89y5r++OiZRpIKoZvOQjouN73sWGlcYrdkbP9OT
Dnlsnho2dIx0PoiUGZtsNr9cvL95pfqvXuocAiYGQU8cmfrii/3tEErbcSrPA65S1pN5GagPk1+d
N30KzgFcgFWtzFZ3G58YzZXKgouqCpM9ppViO1gfVc8ILtoU7Pcu0NkiRPSIDwH07pLNvBjslN2v
BLmAvPeWHdWXhToRlxHpniQqpp8SeBTL305KrZDCPjRzuY9zst+M7WT7B1VCKoc14ZzT8y0mNlAt
8ju6ShIgIiacSRaPmM1XNffEYXS8Femf9KnkGYIObJRQ0FXbVGD3cLt7xgWjJdgSrWzolJ8ro7th
BtZBm1mIOn574/gfhTS2Teg+0ac1tgyXVr4j18pxKal8WvvRtiuzTT/ma9S0t6OBj1bTvCCpfouI
/ROTU3MfZ9112LjE2BWfZ1TebZKuNdmne/A4HtoaNoP0Kr7kozL3aeJB7TKHL4WCueh0zXlBdDni
SVJLnYYPA0OSSsBkSFH+t7g8m8vfWFwWbQ014z+vLj/GXJuntGx/W1V+/uDPZcVnXMWLeXkho2hR
lvivqkGYCt+6g5bAItpwkRT8Z1lRONpRGME3gsXMc+/yqP0ccin7HWsN0yh+7FnVIP7NkEu5v7vT
CfslvWIxxBHesDi8XtriIOtUDTpT63zGkBjO+xjrcxtsSgsUxtRcwGilj527WbvqCQYgIZOwp4+0
5h3Im7E4NDhbzwOOfTtpg2Vg0uXaLefmogwJ9QMZdULT5m4UlMyzsiuMO1006EuL0Dgj/Y4tJWPf
O5LQxgdory1hvmVi7EWlgYM2iV47DUpLfp9AFaDjYuX3gdwn2g/WHDf4TDskmSe6cCRCB3wipFPo
4GaY9RWBFZulgFvBSxUH3SBSAI2T4t5wTkIFGwYe/iYK9deOKdCmS6oGZ3gN91IW00UAuR+/NCme
vfklMhyaYxmPOfs2jDL0cvd2qSlsQmvP9Ll4D88igXKcAnMkfCMb66s6ndSWUrB9qq2WQYub0+e0
q/ogc4fPz0Wz4kopGg6ej3mvi2/dMCrJHgKvWKWWj59nYnpTVT3S6OSqnnxzrZt03uJCEYggyElR
ZiW3EQs2wyPDXg15N676MmtOtHouIsHGkk3vrQ9CetsG7t7Pkboq5P4BMfOrCdvgWtGn2liBSZGX
iLUdTY92C8G1b5eTqFISbTtIb4j0yKq3DWebed3nvPE3JGzkpwrk0FlFANVaWuO2nN2dEWfVzp51
sQETxgJPZb/Cm3TwA//UTqW59pZXRDwHxuMk6V7Sr7K3DdOblezGcQfXxV9BAp2OFlukezep5mMD
CWzjuoPeNaOwd1Zj0JQYTbUpsNitbA+ldeeoFck4auvjxanGSp2BTTzSsczXli31poOWTq5KuI9k
564I1dNALI1tmuj7snEevXE+TyxeAWHvqJ1R0DMT5hzt3SrHD598Ahyo9kuMCGO1Adi0nxgnJHDf
FCOhTdv79oZ74j5rxpUzcEt4dXjjlwm+k5D4RToriNJDDEUeUSCqyUzQr/ZRW4n4NCE3x7EBWddI
P8+TGgm09aptEifTwS6YyMxzgfw9415AOaQ3blipQzQr8L1UATgQ+HepqKEytPliwAo2DmldEM4n
jbOBb7Ak6nvnIADaBTJ5qImKvijMKN9J7/NiEzgRcK/XduUY95kSxLuRNqE2bhbHt3kPwbRAQ09P
c2Fhx359by62LqLL09vZ9dSmaeYLaq9s5yXpsLWCyIE13eUb2zLdbTFii2ktw7yOnXremnOabyml
ozX8QmsTtZJAFEQ0R0GPbB2HHoBdKwSQ1ltn9D2IamPi9wDQlquIImpj0TtdOyHuBHvI9cq0yfdq
7MR8QNANq9OAGZcjbV+8Wy4JXzNj2Dkt7lJDTtdkvZknQa/V5v3sEP4DRS7aUsXAEG9zQgazIt1K
3LM7DrU7hxOBUcgxiB2Ls32ZOpd0lj/HPUEcSUGrqddozzv2DBsXYvIFFjqcclFG5LA0v49B5G1G
qKqnqp/pBzvtnenFRzbczskjyGalavvWCRK9ZXwM3Mgn6mceMgeM9tiuLO1/wTR0GzMvZ/RIgnpB
4GMSC3DixrdczdMOfsYZjffzeOC/B3G1HxzI0tiaC+TiBmC7uqlgELPHiFwJvlzFTxoLyyr05rum
tMaD27NdyVLXWA1e165B1k9bC0cIMDjNLRU69cVkubsut558xDtg0RKJmKex7wIrCte5iyUFBDcZ
9sl+VPpbDzpi5c5TcGnXidybmRCnAHLxjnCcfptOTFGnNq3wb+TeIZLmFaymT47TnCehSo6NPT56
Q+OyOUVXSvCcc+wAqd37fv8+g92Bzt395uDOXfdB3K6HMLu3RHfmqra+rDzrFJfkXdnk3DA0JjfV
rK+zCEFSICNvDYb1e113JmngZBvZc0dajerADdoTAMihzc4Zc9d7NdYe1pvAP2QYKRoZffInz78H
CnooYaqdEXnS7WBD6l3rZTSQPT6xmOd7JlHxdUOxmQheQlR3I2xhn+dZhNmuJl56Zeb23TJq3zjA
g84m3RzDWsMpwkizCpmarbKI10uUa+djlo4fhqDrDu7kfsWuy+w+zKDgggTZj8Vo7JhJ07nNe8T3
WX9NBj10Z6WWAx8uKnR+69YmzTcPbstkJubaiXdopok/dxQku8h43/ko47QxfpVxhcAv6zrIyHPN
WgPkYwoC58D6G58ixmv70GCVGzxEA10NPdvLLLkHdmnvQnrZ4DQquR5VJfahm7wf+tg+zoZ3P7XN
WZNqhC1G+F0alXvKiixY+tjzSlWO2NmlSxSUys2TVy3cWcWbfGZV3dX0czfQgmdZfM7YdLcPKm4D
nA9087VfHEYEA+RHQR/3yuGxpQnk8ihqp0mylebuy72rAJn1gEKAOLPlISsTwJbyoK0y7sXarRwr
eJAdzSkg3dNU4xjZ2k3J6k2K6lwNMQAaSMa30PnpLX8se2CZWHRk36DcTIg8cG0gI1lsRGCyqnqu
6x901f/t3d8orwUlLL2zfy6vd1lZx19/q6x//szPytoz3/ErKKxNzwHaiFr8v/Ix9x0VLfp80slh
SoD+/U9lDdsJURlb9qWGNiEUU+P/rKwt9c6meF9sGI7r4NO3/01l/WqzTL0P0VxA3WDr96pRGA6j
OXtV2fFy6ygBmFWjtVIW9kzVSfptrl0XWB7wUG786E3gwAvLBg1mmu8e1TwpzcjXXvbftUZJ0RPv
tR9YULbulDtbEePjAoGbH375Wv6mLfC3HwXjigYtq475MhenlkkvRG63pEsgQiUoi3oLtwpRWkK/
0YH4u4/iUi4oX3gKNGF/b0DMYkwrGgDt/pn4OspZb7CEpet2dLvjn8/q922R/XwB6dNDCJPcFK98
HmNPpnFmcwF9pFmIsqybAuva97F3NqzHALhKVnIdkAhYmUy6//zh3IO/tr1/fvjifOAuFq9wEe1I
GAjuzXZvlArxUjJG20Io/UbL+PXVpBwTlkvfyoHo8tJm0YSebHoddPuaLCe2AxaShJU9arffJrTV
8zdO6kVHlpOyLXpkODtAsaFpXk76FzUlGC1LRoJ5ZjgRTRal9TdXWt89iNsodHOS95K3hlCvLyNc
MwgfC1lGYel60TILojRhmFF2CG3gYhYBA6/KhBr85y/rxVDl+byYc9HmA2RDb265zL+cF6I3WnM6
7faS3KSVNIxz6ItXE9lO65EyYPXnT/u7q/jrp714BJDMhppxa7f3kNbARsFw3+dkXicpikD0Fqs6
TT//+SMtFtIXtyMGCpcu5jI74oZ8MfOYopT0uIHHTqAIvFKlyh5Ds0NFX87eoStD7AX61oWrtdY0
yr86remdKluSs1GX+77z+203goeqB7f6Mo7SOE4Ii1ZW0Oq7uZ7wPlJcihQS+J+PW/zN978geGCq
019h4vbijvOa0LHKlscoHjpiJ5QxEP44jna/NQzw6nEjGM5SWGwkV28LXVN9Mmd3vO6EV12C4wNm
W4X+FQazn021fxwj2X97aKzPyxNu89eLQ0v8zEkZ5Lf7sY2W/ZO9ietoXGvPaQnxCZuHMQZYbg6O
n22Y12DzL3DIkcnTp1gsMAf0SwSiIhFCTwW4f0GsAsRmwo0QEdLUtOpLy5mNI5Gz2Fn7JajaJbpa
Y69/7KAIPLa9Rw9FxgjLlOHupLQQa8nao5U4nlo2poDIMnqSgQ3AObPPcLM/dFA6LlM1Yf2SM8gJ
jCmbwWivkBfNB8xvM91ZnH8juQvnZjSZ740aRyIqRgyK9vQ9neRt6xHX7Lvh4p+L2it+c7H787f+
+gHxWL1RhttK+RgWX9ysZEbZnU3zlEZWdGmkXbSGJXUU8XhPkCwIT/RK//qR5BNtFmsbDtOy3vy+
APiIfjwkKu2+DlAxNTRPRPjFL9Q5vSTM9b7z4c9n+HrdBijJaoM7joQAxJS/fx4etr7gu2n3yZRV
K4uy/ci0T249C5zAnz/q9W2KzB55Fa1IUgBoo/z+UWGHNWboS96CHryTErnDkXwb940L+LefQiOU
MgX7K9fw908BzmLkoLJ43Tk1HGjt+sYBlp53/eeTEa/XMc4GqBTmyWWWbL/4nDQ2cM1W+KiAqpcb
0OfJzhnzcMPGo4Ti2Lh7xOJLcpsMT7X3vrbCfanS+K1lSXI6vwy1eWF4NiUM7VYBco1x0u+nq3Wp
5rh3G7afmbsdtJ/tgiFpd2qgI7pGjaaOohj9bW2W37JycG/TNmFnZpv9RT7P8mSngBz+fGmsvz0m
l7YAwX8M3Rcrxq8vsVAZhhFEstkXYVcczdre+mY3rGZYK5dBU3WgeVB9ZjaPcqaN6aqDILF2gMBs
fK+g01pk3zJyFy9Tb/x/9s5sOXLkTLpPBBn25TaRO5ckk8Wl6gZWCwtLYA0AAQSefg7Yko26ukf1
z389NzLJxMokM4FAhH/ux7fLMn0ZC8OOu3xon3QNZQIriHf00mw617q8N8zhd5uLv/8D1rgoMQ2s
g2sW8d//gMSSUYXpkQ8109dUBu1+nNz0OWMVw2EaFNukt0wkDH/giSWrs86Wr2EefOqlH53GNkli
TvcKQbWJHlEzm0+hu7wvYELPDkiV/dSmEDNEgRW5AO0icdP8Znv0a7L4j8vi3/6CX65ORAl+4Ub3
B9x+KQiMqD4PuOG2hWFuB2qfkUnJ/RWFSbiATFqPcv6bq+BXD8E/fwX82x43Iz2dv9zuoWYt0d7Y
Q4fJBkISZeh9Y1v1ELh9vSkjE4a5ml+ZJGTfexkPo0o5I9sk5RwqzVTa720T2V3ifME6blHvFNhj
C1vGNA8kDIuYpmDrXeNeZqkMngJH7DyzgDFgRK+wKuXRUp55a8BQPS5N8xVLw5OveSO6bFa2bdT/
rtLzr1u30F8jRu7qnSBu8stHvu56RFKwIHRF+Vonh0DRjGAsGMjwYjm/2Sf+zbLNMIdCGvb1vPBf
sAIYnWrJonNgPvozykNciRbBQ3deot+8U/jXBYZ3IgYV0dZC0eovNzN8rbENEo8rSaafhOWkrwVl
VbQGaE4TnqaUcWP6RnimquR3+fi/efqCIiLU5Tg8mNh4//k2HNK8s5PC7A8jjeXJED7MQXc13eRn
GQzfOPL62/+8cP06Fl8vWYZr9JVaRNWZtP3yFdIL1s95ziXLMby+0jpyb2tEY8IrKnbU8g746xNi
7rxNdcvmxg3zWPWpXFvyfnP3/O3FhAWHJwuZecZ2f/7T83FQXqa4f6ewGbZmiyjpZoDQjZyiNChY
P//zX/43D02fEAdfs8XZm0P+n9+OymqRMvPhS9ZyPhCzTOJlDLPfnBH/9vO1UDK4kvh4/4JJxIuf
Npbb9gfOyDKmUS0DfFREsZ+ExmnqaXlJlYtmrztiqglzC9SAcjcr42ZZ/N+tkX89lIf4ZNkt48AK
MMr88mVP8CKWrBf8MmowIe8E6b6Xyx04ecySlUUwqa/qQxYMaIxiNH9zW/3K6fi41tgN8WGzbw/d
X6+1gcIu20FoPmjLzb61AdFV3D/pcOlzy6s2IPoh8TUjLwBQZk3sKL+D12IWjPSgoQWZYP6gpzsy
bimplWEYGbulXv/jP18Zf7PQhEwzfNYYzHN/QTdklNlrj7LBA5kzuQd+r3Zu34HWSLz8Nx/J37wV
GAqGypjzgMb8qv0wN+zbTgbdAZN39dN1NGSrOsOpZ/jm/8efxR7Uw32zSmp/WdXamqLINnS7g2fn
8jFi4I79PEhuiK98/c8f4N8sYrwTsghbRLCZv54b7SVJi2bknRjrpNuEoP8T3HGqJ8we9+Nc4UBp
sJ3/5zf924+S8zWWNR/z7K/VX2lq1kOUed1B2zSzVB45zxwn+Vaadv+btwLk89cnBDsNirODCHfs
X3yVoXCbERYkl4i7moiZIw0SbLs7LVuvSmq6QWRvwxoTQxl3jpooXxzkOO+WOXCqxyr0uLlyB43x
RHVz+WK3iqierEU4btuSCgo4e132FVCHcSdI8tJ2mZX4/3qGxlAB+JOcOFgLhQFKezBsJsekBwv8
UnTABh5QVOkSacDOk1mf/NHGrli6s2fvC6ua/Z0TtZmNMZuU0LtfIJbQOMgJJruZ8RskW5kLmT33
RG31WowTeYcstyrG8WZrnatlno1DPwrV33tVPYZ37kAr7aMPtK7e87+NaV9NshfzZnQjUW/hjrnp
XRjUXrBdZ5LFfvS68kkZYARAeRnN0ZKC0KBOpY1BNctfqh7v6GYeiX6cgpSarDgcGwiNmm7gdFe1
GrZhoThO5rEftdh9aDih03ZWnp63jdKJeVMZfWKiO1BBuG0rb91c5TCavwLuRC8JkmGOl9Bt5BPd
GEYAvR6y3cOUBOqpBiQ77DTDk+BqNnSHMbFT6XhiEzvvu3CO8r1LGrhlLpMuC25UWI+15BGFs3OV
/0xom0xGei98xm9fxlSVkabo3UwR8G9b0Hnh+IjOux+V174mrV2+EeYzr0PtT5uEGOiRCq5y7R65
wN3b112/n+nAuiYBIqqL61osuEopTZu2IhL4RUZ1dpSeYrvtvxaCYT72dUjqxezsK8f54TrGtMPQ
1fM7yODg95O5i9zcP7jR0tAr6i4bKkrSm95t529ER2lGH3WxqQP1del8j2reeVkp5zRTAQgy/R2G
3e7BiyoidmadPwhnWmLGjtZNSCzvzpn4Pjgt5EREkpeZwReAHesxzzHIM3ZPTnQZinguxMimAooC
flqPYXiwPBLMppHbHTA4aI//EBeBujSTGDmLeba3iym63czIfFPAvAS5J6qbycm2QBPCB3J+18rI
5p01hRkxBrnEGjgCIRNtHxa2rtckLdsvddibt0SOgSgNnQ9Jb5AgO7s6Ngiib0ME6wMYC+8ky4jO
A+pdTo6Z26deM31DpDiDXdjnXmsB+ddvlTl2b3WeHAPPfcpH/ebNCaM/M0KoG5O3yjdSQIaiCk9q
DOq9MuhnXDzjk4jCtVyHGjQ/bcKdCQ2J76Fj0ldEyzbj3HDNpaEeulSG1x7+Jq22/e1AWzzZ4QVO
v1G/w6MEw+0MORDDqjrWVah+uv0wbnQ+LShcQlGmrKmaoj7Y4Whum5LQYpNHwyfRhPiNbS6e1wqP
+7wNOs4RPExZJArMfJ8hiIj7buIqK3RCyYawTuYINdRooCH61hLe8F9ojuOG2CWUu+r+NtRTOvWf
dSaDviN4n+CTIedvy8+G5ezpjyM/QJHl1B4CInDfZ+i37dERcFS3VSgDEpoN9tFbw/CHAis0JpBN
CYvIOCPPmiSJmy4/SskntRlEXRKCqdSnDFX/wS4L2gqqWuSnqaA0woty2k0nCn2ZXk4L8SfEuCzv
zW80g7OfRN9t6ZQ3yxt6aOV3MvopthydNnExeblzO8+9/0ThYvIzQtwfY3YBFYfvRJnbRYfzM3Om
6qdsJb1Ymkz9l5ok/5YjmneJarv9nEcUPfVZrw8DO5ZPoXaLz6rndbRR4vEZ7O78wYLN59o92S4t
RahwK86lpy9qUCNXQuZE3VuWht33rnUFmXCjews6Oz8WAJrpTJpp48q12b/ioKIULmgmqqVIswzb
cem5OYjLerEwaSICWeDFBRuu00h6dBsgIe84lUZyLzg3VceqxVRPqpg2qLWMcNmFXk7hd5ROSR43
pkvVbsVoEDBmVq7XoDGd06jInkyiTfhP5Gjvez5O46WGSTQyKRZRdgNXmF+VyuIXZc/jdJcm9Arl
IdiyxqQ1sBlonHIzl1d1yFt/VACqwaaDi51Id/bbLLsUE+1CSHf2DuHMu6Q4zv1d3VQLsTyKpqZm
dqtDEATppSxbFWALy7wLNxElownfLiL8Wp8cUaeVZe03SRHkIzFB61Of83nnhdCHRdMxFWZ8qIZ0
9Y3BpfnYerL95q0nzLj2F8JuoiNgzCebH0nx8bIGkXVLUphEAJtIturphdOtfFMZn+sSBFT5WVgU
NsuY8bF2dUVbFmrEYYyG/gchKO/iLp2BqwD+8mXOPeKvk0/Rx4+lcFyINq0NAQ3D6kRy+dbisbza
PjCjGoRuV1rnWtwYjmNCA2+D/b61tHfJvSZ5bv0svfe9sfnip77YDmO2kIs1FnAKKmQT6Y3O2tUa
dmctTbqDjZGiTQAIR9qA5ufQoOasTmkudlr+NeiK9DJCvqFULfTYgdfQpi6u05UnKRKCgASyRLGl
fCU506LIDyRri1yaTuWwLZYWz/DCfY6MRf+i1ojWYaDo8ktdL04SjZ9CDutVPtJ7wczF9p7yilYr
3Mc07E0Nv2TpmeIaDrL96hSZ/0R2sYNaUU/ZRfsVvVa9W8u3kqDcQ+j3FDSuFXuk7N3LGhi89Qoa
5rq1aw4Lt94DdccuwSYju7g9nxpYOY0BxNA/zYWkNm3qNH0i2idXELbuqTMz+hNh+l7zZhFXtuzz
MxbT/scyKdJvi0QS3xnkfH4GLTIfzQQwRDboLb3cgBKY6tg3mgDzdrHAqc0NarncjCPXph37Tp8q
hRGKv50raTE6ydILG05tWbOySykKks2VtTQPhlMg4ipd8l2b2L7UiTJuitSifvjZALainsysirir
JrhttFi/fBQcqqm33n1VjGPMrdc9slosPxubfGbs27UWFJJ747sdjlR8JQr2ldG2fCw+T/L+YE5Y
4cisEotf7NK4RoPJahb46n1uw+6RLkuE/86m4FLp9vNcJN2jNYTpJfHXZq8ISjjYQOfEOkZ+Dtik
c4L3PLx2cJ/MR2nQJwhmQlTeqdENH17oBHeciZN9OxKd3OAlCNBNB2dkIOyEX0i1DPcJOfuDKkt1
/OAMdDw2bx14IhClgXE8fJBeW1opn2WroLEv2c8hbdp927ctCUnVOt+8CKCu2xJNaWFObm1nBkKl
HP9gpS3MLCYSW0H8AbKCU+mrVcn54YMOs9YcvdhlCrvDaJ6GyL1T1PswizTxPw1SbqcxKu5xSZ7N
MVNngACStxX+xZwqyBoBUE9/hffSamnczb4BApO66CfSmM0pmvMRb19eLSuzGcAe+LWTlw9npXW5
zbk378x0krd1GtTnNMOIz1afLWDE+A8J9WtEVc1JBDU4hkY5PxRFO11uWixpIf/h9N2u9q3V7+Pe
zHPhvrLfJgRrzs23aFrnTM1AjtSwT7QZBkzLMjakqmj0azhP6dWk3W8fUFPhN2W3pQ6Sctq8a47h
tHxF/6s+iwpIF88cjla2QQiv8DnhxIHWLqYiIcghGyas48QwL6Jy230/wqesknHGvmxXj/yXAFE+
MT6NneGz1EXpdex5k9FLgofRhEaGMI1Nn2aer1Ee+S9+P5THPA9eZugxB+RSyuRMtnKbagViNfmU
3eGBTuLGsk8J+LVvmZlMexUa5mGwrWUb5qOznRQ3I02UVAMJpMJUa/+GzYX7WrjeofbmZs/txAIM
lJY2Th/yVkR7z08lRvsVP6x1H1XRgmuhcj+12VzEM3vYvcfaxZ/Wly9rAu9RK74lT/Vztw/YF27k
IAkwzXP7vjBqsgGyQH3uCi6DHHAtQeG5JjjYtiRv3aro47ktZMwAYRMt8NDGwGdD76bFV5JR4pxO
9XEQHTZJzzVIVhfzI92zr0OOX5xbcZ87C+47ZmxsyILxvnK95LkUTZzPrtoLlkA6lMIhv4amXLai
csKbXgNkS8xslxEf3QhHepeqxQoYZ7jwGFqUy0nrBkIxed+aPZohuOHoG2jTubiUhQP1hHJX+DhS
1hxLS6PgNmKGpu6I+RZvle36B89CgEdaI9SHUQxJY8yN+SFKnO5WI2ZzqgsU7rFRFoLq0dy84v4/
yyKYj4laHb+9uCv5lm/6Gndx7zZgFBjwrJHc4RbdV28wsR2t2YjeAAJDZzPgadVjTAptibuWfvgi
qAEkKzVYb7N25amxg2/W4r8ntGV/Ycdafin7qmHR6o3noPSMvaNGUq3E8h+1z46lpFSZoXc0LDSt
JhkOQXM+Knrg8rPhNJO7VYHZB8dArNCn2vWbizGt4cVaB80F+aYxN3ZYgJYeQbsC77ewQ1d0Mz5C
ca0eYc0QWv/AqxTZROyvB8VdA5QBrWkubWwbvGCHC+CMN7R50kSEpzfJjofvLeeQU1Egw1PCAFNT
toB1lhWsw9MS7WwpLXtE9Of/apLc/sT+mJMpZkr3nIoZZhaJjB/9uEJHgMBUPwUwDDL9y5B8MfvC
+iYyABSYDHHS9kRsv4Bh4RDuJrkRxe0C5sTwWpoq7EVFoPKEVz+V3czC0Ge4d7HS0lWwd6MJRWOc
My6PzB7Z4DR12Txl/giRP0qb5ItnefybqJ0JQcK8EN4WSgeXUe3ged3CyBXNrvCwS21rXFoBh5iZ
Ny1yt+5v8sUbODeatbKyeMKFmO7ZvPLKuClnGgEm5EcYH5E2DoZetwADE9Jkw2Equi0y0623PsiX
ETgTDYIbosT00gEIp6JDKsDM6ZivCPnUozVhXEs5xs4BITW5TvTljw/TU0Y6bhzGk3m89CbOtIBg
OCiz1G8OwNVSqCJ+LzCVrqIASeL6ycM/Vh/KvEDuwVmQc8AUMy17FirQxe68tT3DW7wbLYfmyZtw
VPAVMm+Np6Tj7xOBhx4iW0DhNz0uBnWooHFkd5Ea1E/lo41uRttriXIYVvaJpKR9AJZev9I/FzyK
IOqSmD4z8xMIiV6T4HKt5OKOKxXdVia/I7tyfuucnDCnPD3XBvM/aGox3wn3Ltp/RocLLs+Ea27g
55eaiG7O6SXf8MsSBe1V/54XGEsP0Sg7BhgRBMKDKXLaAEuT+wdgFwT8Y43+d55A2ZgUgQ7s6LzM
bYuT6UtEFMlspWBxyT3os+C+Lf6twfMrrkYoDps6HLFV2cu8lJdMOWQ61i1kGdT2sCnxBj5bBez+
rmzMMzNpeSTU4TxWaTjf4mXKX5Ylm54nmy7dD+nx/zyov/OgEipnrPI/e1AP741M/5wZtf74N//t
QV2BsBEmIxvewAen8F8IQ+8fPn4wbm08PqtfkVHYvxCGaL//9Jw65j/WWBheUyxKOALs/5Xl1Pxl
QMKRhwQrL2YiIaNe+6vI/G9etMhu6jBpyMs7Yfp5Etm8GXrWIYaEb1R4PkllHOtV9wkr642yv7UZ
SJOtUQR00IjY1dsnZyKC068KUm1RURmtqhJxT8orV6WJyIv8ScbA3zarDtWsipSxalOMlM2r8aFX
rcqVU6KrtWGe7xOjnqkcCa4gcMOHacnBoAyQ82gN4NXG9cjYdbvesO2tXtUyRK24U9WFMgWKLFdF
rUBak6vG5gEa2DbBFMSWnsZPgMNFnK6qXLbqcy5C3bQqdv2QvvpuBbxrVfOCVdcbVoWvWLU+c1X9
LL9HbFmVQLbyOxdpkM7izbhqhXpVDSvkw2a0CKyjfW/lqi3mq8ooVr3RWZVHmDBsEVY1Uq665LQq
lJOLSgJU9sewqpfuqmPmq6LJpuarrdA4kenOPCmqPYhVeqhXJXQZ6nTHt7qZVpW0Qi4dkE1RWS7J
qqOORjcfWwdNbg4a6xqteuuwKq/4cvZVND1Cta2uAtfLbV6GctwUTLQFB7vyTrZOSjQnVKwyFDy/
jZwYHxnUuyenN4bYcWq2wW2q5FPnGMmT7Vqw2IXmmWZU3kcjR8eq0+b3YD6ntyRiucSoGr3MlSPq
TdOMCDfY+m8zFVW7fhIcP/ELPAZrm1pdOmvSxFbecXAgVAYAh3w2NKp8qUXt3XglSr9pl0A26o8n
PiAyirghGNwiFoXbNncsPrzIplc2G9EPervFld+vTU9LY9bnFcJA20xYB90mLwXQfNBA+T2hX/qQ
GHjsiXQVXwKb/cX2oyCHmRHcSJtHeAj0cjdXefNkica6d/wZ1N76BGC7S4KsXWFgkRXwyMoFscOK
opzdsNILqVrI78dBkG4eU/JafU737TJR5QaKhum6h/1zK7vQ/drBI3vRyFzf5AgDwnDA5kCcGvhU
ZcPPZGqlXUJUR5iGDkAfA/i8xsPkN/CSeCb0uDVrYIB2yqXpjYkWR4+KodXsl+orBVT8jlVjcory
R3aYBLNF7Gi+hzYseUFIx7BySkk/jSZQt0adKEXn/jvkRE5XCyQn3mTOwcMF2VC+QOmn06FDKMg7
uPrW6LTv3sx5Mhmb9vLxmxW4c8O9Gi1evrTt4DFd1n4uT9LA5RB8enTnVRozhupnuW7UiEWOn/rC
neLG10xF8/UP/zioMsMdnoO54gfLtdLVUywiW2y6mnRdj11wcosvH1caNGvebcHuBk5Ic17JZ8hs
oRs1l6ml3omcTIHGicDywnbNfp3qdY4xVG7wKD1YrM2KdLTY022l5FRip2Pg0rDGlzqOFKcZ1eqJ
sJOp3RMkGX58NFvUZuNfAGzoGwjx9jUxi/A6EWzdZVyRguYSL/kS2ehkk1eBmUdj54UUPUYy0ND3
yjQznj56GIgONU9dymmsgZW8+/i2qqlqnvJ0hd71IqlJYOHCjBsS/Lea8otbq+tJK8E0yhTiOi8/
Tgy2g3LmqoesRDKdSlokP4h7awauWO77OrtXnX4Yjf4TpWvAPL3mS52jaFW+JiJ7Zw8j5/r0IVMm
aPEhO1aF/OlN0U3kcCIZ2BHXdnCde4fTQwaIaXlJZe9vPXMOb30EfsRjj9S6sbFb3cShXTfXgecY
zTarr9rKLf/K7ue5twqQiIo1XFhhuvUDckJWgPsxr/R9Tlv0NBfbPmnOTh0kD9ZgzBdrtot92KRM
a6bQzw5+I4pNGCl3pwlObQLmykeloGYPkK/A4UjrR53SJtTZ712tmpsuy9ubYhn7XW1X1gmb7Xdp
Dcc69B55TJK7VKPDvjRNPhup/Ua703c9YjVf6r7al4o4c6VrjMCVo7ccnDlG2tJWcev71CQ6rhur
rFh+VAok08L8bfUd7Gnke6qLsT1HgTjgA4PK5S18wTkRp7mjJqSYtCDTYT37mk07m9aTmHV1MkPb
OU4swlszHFswAoL+smjkOLq0e/qrP3fmyMSwbsxb2FzBWXLhM73wza2nks+mRcGQQfJxtPRPQGbX
Ng+Dd0hdSKBTZ34JEO22lhCfBgyNX7U2iAUXhABzpwtjc6wZQCB0n90ocbuNWhbWA0eVx7RYHDav
oenGdOlBAn/qqv5HRvab4udQ3zNMnQhxpIxi4nqwTZKGixx3i7Lr28by70vW/EcuK3qi/cR6cMiw
7iaa5YBTAIA7iprgn9sbatNbdvveg0DZLZV90lUjQAi3X0cw+dsuJE9cWOrNTBZw+Q1P+4izBEbQ
8TvRjM9dRqxQd8nzZAHMchyh1tSboJqYybJ0vecE93PscxtysqrTt7DgOVz3znbArnBLyjHdsUkI
f7iBp64BZ6xnAT+cPQR9AkwUfX2ehmRCkQTrN+NkKZ6LtRXQ7d3qvYf0/o5eVp4BGgakvXtS8cpA
kvDdaS96/m1aOTsQbeZ9kBTNI9QgbEZZx87KWZ0hrQzvW9VOX2pTl18m2wIaPJAV8dhhAcjLF+Cg
Dgb+ashRj7ManFHCvC3a0DWZ3ipGJda5t6Gp0fO3+Pd2BEkxhFtjckukL4M/GxffgqMqSGB3fIlE
rAmuG+DzCqKsnnS5YuoE5ir0V6CsC8k+bx6b+ya0grPLnH+XdF61S/oueYnwal7Rl/Jit/RdXSOU
18b9kIbeiZ2COFhm0+3ymfZxMPSNC19s/llXtn2xqnR4nmQ+Hdss6F59Kr8w9EMV5FjI2TaY+q3h
tjm0yOUkQEnfoCIbZ7NhAWstuzs2+NTiVg4Fsx6dMPeyQn6tEhuEW34LekAYvUymC4ly804mtdyX
cKEPnY29a5xEErNnuJuZymNgPaR2yjk4XD4XUjaU59SKAfbUyXixhLXJs77cV65JNZQU7mFplrs5
J98sV6KRPYLm98pePSyCPZ5QTc+TS4UXPTHt74p+Yl4pjM/OEN1bddu/0z/EBsTXwz4CuLQfy6QF
iUsEXEKh3o5y4RbHVL/OMK48QZsL/ZKMDKJRb3pz8l6cdj7M05xue2d50rSw3M+5bcHHD4sDDsmD
zxEzLi25a1STvsNqPDgDjzzVNeVO5QUwEnOez2QcSW4XfXKauuQ2T7urm3jeNkjC4qQXf75JCtyr
jDaMTFg7ZN1rJFhdrZtghGqw5nyoZm8PopqK9NHxyZRzC/dTykhvclW6iQwj5ZGQdian3chMNULB
VOr5NLP/XW49tioiLtJKeDvdF2tCtrWR+UYxE9DkuU2RUeXnuJ/6VGX6eyZCJhEb0HiNTQlf9cpZ
+tEwI7Wvauq86J2anugWXXaWXvr7tPAaijM89w5h4a1bnHy3tP41jxojLpaBegimltsy8opLF7Te
t35udFzY9fLN6q3hbqoCY59b6l2mmmGcZ6u7UClnS9OIe3ZnTj8c3fsHhB77FsGlu6ZsVXZ2guSq
jeALUbdk01Vj8XUaUs00RLoOz/vkXBm5v0kL04xF11PNpvI5TtAXeFS2JXkONz+YhIgjY5g3nnBv
FoeNNrLAj8AGDOiClL/3LRGXjfs9K+0eTT6Pzjpd/Bp24LrpT5FQvpmIhT8C4RW301T37ON79+j4
BG5lET2ZhGrMTcdexlhLUcVpWZKwZ5Pg6luX6ftjC9r7tZRmeddn1XcOoGm1a+gqQ8QYVo2mTmiY
qrPvXVXx1De66keg/HXNorl0P9a52kvLlJ/Zvvg7m8nDdUiiJWYPdHXywrs4xZL2QLVL52y6EXAC
vXCnjfX04sPBuulap75dSqgecaeH8iLqLvBwrDjZNwwhJjC+IqfN0cp4FJh0wX3YWxr2AWUU/oAv
xMKhUs+6MmsIXwe83J8Xp4KRkzGERZ53XEoU6yCq49Gc6k/1Os731sF+so74exbGHbyFU76O/9vV
CECRqLjPV3OAtdoE/A/HgEdNEEOlYmqQORsuoZRNCYlf3AX1ajRAtFtNB7SOfHgQ2D2vloT5D4OC
s5oVUInUz2w1MASrlUGupoYZd4NYbQ79anhAVb8VcqRjL8UM4VemeoDb2V7BRaJkr6aJZbVPeKuR
Qq6WimI1V/CLPXPwS+CbZ83eKLBglB9ujP9Tff6fwD6Wt7pc/2fVB4Ao6ozM/x0VZv/xj/4l+4Dn
iTxUn7W0wkZk+afmE9FTFGC79sN/Sxy75j8ozIDJR9KSi4b043+rPz5h5FUi4gdMgheUkP8vKoqI
4/3Z1mcyD0aGYvQXols49AT+Wf6RzN07gjPZeWED37HopL5CGsVFoTet76rPZloF94bnNdccH9r9
MkWEWMPKtGLW32LHsdekT0gseiftWVyyECYVjEOqiyL4wbjHnDM1p9aGIQIgFS+c6V5rmCdlm0RM
wV5nXnajyqm5NVPO0JvGLm8pKxQPpGXDA3aM7JAEwGhcUboDjl0j2WLF8w9LnsmTIO97N3LfECDp
OVw6I6ZEGMyhfUPFsf+aj3aDT4OKSxh8VHE62chp0bCHo6ob4AcwEbBMGtMMRuKbEAsBAlGGd4tw
Emcj53DY8QNgfZRPV0Ey+5cpmfHHWUTszJhBOCExiCJHIW3j+9TIjiF5TpEs4A/GEJV8T2c76eKs
aq0H5KaRfmBHXtkpTmfQz8wNtSh4PDqFDcWbrVjhgexuASYAD9apf4+/E5tauxjfax9TCKyzxr43
wOWcdN69KWgg12Ky/YPIQvWcEf59wu2De6o0FvnNTYL0TRpCREBUXGZHNFpiVaijBRxJfaL7GfSB
bebylHmRCGLbtuTXTs8TRQvu9ErY3eaTrstvZT4Mx2jJhz14kPz7Yo7lbW7Ki7Gk3lnIoT3LZFlu
2qRUMZbHnnlqiBOU3SqjPlOPNsheOxVvjDfhrfEpjbwadkXYPE55o60goYC88vlD5wi/p5WMtxbU
3SPSeXagJ7P81NRu9iqGfDVD1y07JD2zflc+1oetkXis8JntCI4vXICnTrrjHUbMhV1OY+Lz0pZK
9tk6fihTbETxxAl4W3KSWbuv5+lnXtijjFsqlzicl/1yaIushkMD7NvtdHCLAIPFddEcYOFb3LW0
kt/ahmPpmD0QSzFTowCzYNOmL2xE4A9HaD3fOnx87Ua0nn8ISslPtWZ1XNqF4gLFsxUZtLbul8qL
HtNEs+sNjR0GLRVnmoO89O7zMlLfa3xqJKv6bm3oMLDR96M+uKDlccoPfr8vwF89R02RvBmVn2Ie
6+yu2EV1YP3oJrMfN5k5jVe10N+wU1pYn4cIz2acAlh/tMa6+4JKSxdVO1lfhXQkNUx60Nd+Csrw
6Dpi6jcyjJpjbkNqjipnRphkR4nIkFjOi6PMDKJw5n4bwVXXwGO4aONALuWRuEpI/ZcZ3AmPBqbT
HInoEy49dmEaLji9qRnn6S2dHQ19CHX1lZxX9CxzKnDNaa1Ikw5t375+91qpkfLgvNe7hO6oN/x6
vRWXshg4XpW1/DwErsSaBvvphIw9bCtD8fAcPC+6zex52LaDfIQkRA1Jl3M/S5Mjk0YR2YVlu8SV
jUVuUWO/nTlxbF2IzrtlGrBTYc87eww748XJAPvJ0C0OzTiyrEks67ERtSZeDTe/Ihh6bBdMMW/h
/CUuxZPS/GyLjFoMlxVV2WaLrlKvo6FgaMtTqp2OSCyC6yZqnOEqwxxAYRJUxSvl1J3GITE4Eyta
Mp6SdK7DGIdx+0UFeK+OLs6SIy29hAE8U/d4fKTxvfECBlYIKupBd9pgcVko/G0gwGMvdpmIG2HW
ffEnPb13ZTZ91m5t3TnYVavdMPVQAh1Pw1VaB9WXTEeJ2IY2DH1AOujkFLrbsWW2T6mAFRSKaLqR
DK7iqhQdACmOha0eCHjU5WPEcWmrqE84gXhKd4RAOiwh1ae09sYDUC0ao6FfcLyXuUQzFhqHz6D8
XWfOy4/FUTOkQ8vvto0zVjuzyeBul2ZYXICvlmq8cTlAoIC5iAz568IIoT6igdXCfAu18Dkx4OW2
huFtHDlYXJI5QYKKCv9iFdRuLFYp2U6V5pW4SPrAsjgfglAsJ5VOLx5ApGsH5eM6Wn1ib/6LvTNZ
btxqt+yrVNQcDuCgj6iqAcGeFEVRXSonCEmZib45OOifvhbS9v1t3wr7/oOa3ZHtsJUWCeDga/Ze
W0/QwwxoHr+YWuN1aIPL4RhPUfbiEUXOITXwWHkEkl7JDSiuUEDBjUWFHbRJZl38CDZWBdCJZS5W
j5XBKw9W7MQoWPjdVnouOHqTIvCS+jq/rpNpW0MxwVupXKt51H1hrQxmamdp8OvPYyugS5bhjOan
DR8tr3EOKXq0p6jTPDLh+jD+bs44LFEgdcVSm1fnidiVi1/V9SMTFPcQ8cE/a0a1h2FqbDoO5gJj
KOevmZXCBkWmN+8jgzVCak1iNYJc2Mg27DZZa3MedYkxn5DLusvWhGHNkF6JyWxWthTmfQhAzuKQ
zcLbMBMBiI7vDgkEAtNytpYs6q66RmB2dsv3+dRUo3H20xnjHh5ysHyNdk+gSm/SMwz2Azuk+FtI
P7TEKTCib+RY8//R2+k4ze70wF5+2PmT7x96snZempD8h94go4jnCacjKbhkvtWuX3CJGEOt5mnC
CZmi8gk6ZKYPuAZY8qjU9AMohwZikETfpyAI7rusCO8IwRsPihcjClgxXMjl+tSREH8ayhTVyla2
/JJ0efxVH8LsoCqt3pUm3plVgv4MPkUT85LGzm4vMHh3m/Rpdg39avhaA6RDeWU4bzCGPGI+Sp68
eDk0Bz8Xy0pgsOdN0whRPZaT/4W1+ZK4EhMhdpJK4vlhviZocYrBf0u0MGO17it5xXKRqD3cR6JO
ZsfJ7ACsqNTPwmEMvqt9o9QRJ7eMPQNe/HzzxExOj42M1iPA72lrxo67JeJoGSWVTkhbvqyHRJWe
UJ2rYt+1WvzFrk07eRcOj3gwiUy3N80wNxHJSc4oZ+fOMEbQJzuYDoneHbllRZMd3R51oHqX4fxG
7Tu+ZplWfqb9KF58dI9PhozqI3TGJ1m606YwZXFwJZBHtyOQG7XVzcnnNw7AH1YSv6et8+bSJH7A
n6aCgIkWrZTdveH5TveO6+VXiX9ssArtzMUh16khRLDMWvnDnO2euVQtQUYTVe4lq6RLSIWupvbB
tAd4e4z1Y7mqGz+KnjynazbkKM0P8Uy9Q3gSE3vtVyPNfy/O/2FxTpPxTy1UiYr/r2DUX3/qXz0U
gH7QTPbCYoJbgoHx9zbK/UXgREcb4+gmOhqHjum31TlgVJM1OxMLqDw+Pn5anN9W6Zb5CyBm0/ah
Qi8Ge1qwf6OZQuT0F5OUTocCrYZxkFhgUeKnYfsPy3STaOOiRdRzKnUUuLILAI1r65GZ6j6BM19v
6FiYdk5mj4JypIg0IQu25vcRW78ipA/IWc3b6w5KMzsrKJXp/Iryw7JeDCRf2RrF60fkiei5GJn/
JpFjv/bAje6kHrXXpTULt0mV8nxUsebeRUzO2Eo4o1/vNLJt9sxMS9J2xnlfjBy2TWt+aIMVTicd
1ZO3gvnTnvvUt8pnMws796xmScBKlzsDNZWFfOhbOk8If4VifrXoiJacmHlSVCsMt9dmo5u4/s3u
Dd3LgJKAp3lxcyXogSUDcTJluLaPIC7hKJoshrJNTVjcM5Bq9N7xUM5Bk6S9c7AcHI5uU8lHh534
QbltvBNj+i2X/rRJOJ4DpcuEXTvrox2Zn09TZqLXo7RM9/wn5h31YFis29FM9m1p0hMy+Dc3raG9
j5k1rjw9LYZFIKAt56K5kTTo7IkQHq9nRtI2lZumboae23fwOvHYcGYZh873ZXVqZ590u8JzH2vX
Dp+aFiL8AaeCqbEUqu38xOuQgt1twvRLPzSop03hBpmzoE0R7q5kx/7P8aucCAmX77IrBvowciQY
l07TcGo7RuiBFtXxBsrhfJNlZCU66S1sjTMDJF3bTIhR22E/pcNcMpsk1xWpmmQ1BpkPrHUhvtSz
iVViVtr85Odkw6zaiOkz1aPu5S8JJU35HHk4CnQA2YvKbANKwCcUcYkM0dUhjuyyWBVpzvrjPVKc
9ly5nOGnnbOXVBbbxNq6gDoYmCljASL6xzgk/Xzz4tDZ+LHFLi2rhnTZ9sLMrmQRxGSf4BLCf7LK
Z43sKNY7wwaPeR/QaKOB09ynbLTXhS0OUdfc2ZPHChNDi5tUF0vOckGBgr/AZOBm2O6cTD3TEj2M
WBVXDf+bbUShxJRhejP0Yd66bhJuw356BHuqaArBa8+OTM+y0PRDbWM0wW8ojr4GMzNTBtRuDfsg
KW7JEY1YtcWRnZy0fJoPuuTRFE4unv1JfC1bzwqkEbmYslotsNq031al27ZH2zQhVCbDR4PL5Egz
E52k43YU8gWSj3rakdnBAomAYAuxIy9EuU6WqM1IaoxU8FjEBNzE31lOf3FHhCR+WNVkV+ls+60G
vKpugSBlGRCdUfCCnkymeock9RFRLINVtiC0GnZIeZwaV3779ETSm9aswrGtDzAwuu9MFqa1F5t8
OTxse2bBUGBrJtTR3O4rKQ/lYKPsyG+Zl5xnI9z5TcdQQsxPicP7XVf+EXPiTfnJoaSqXHv6tIlS
vv0I2KnXW89Kyp03EWcptHHl2924beq83fThDLs4tF4WjThxo4VaGwXwDwvNvygHZ53mcfeYaOWd
Jw2DlsBBP9vaHIIJXstFR5sW47hiQm4wdxXWAyL0clOMSwSx3w/cW7UySq6HsxOK0nvJ5dl7Tf5J
xQiGWej+0eG4PHZYPSENmemF/Ua6J+c9XvNUGA8s4B7IQt1oHh9qrsrLSLf3zizcDLIudKGapko7
1bWwbomQzrGq2eNywRDBj7X/5sr4i64p0qHF+CNuC2MfuaoLVIKNwzE88pA0eMbdlJgbErb9B7o7
pMMzEJEsJdbMaR4GvOlbjgmMZqmGVglpffvKudKtBUL8nhClNr0wpugD2cK80blQW7Zr3QUreHwz
x9Gn5NZvc6O1ayst3lQESYzYpftpLDBUUjSNaY1KtlQ3Et04XVgLhZ2eblMzM/n1Kus9tpILUh/e
Dsgmx8zAVpu2hLNmzlagengkb+eOTOgmoDlIn10tfbYjn5GK1r+r2f/iROIgOgjLtdHV2yLP2UCK
YasGRMhOuiN0MeRblBY5zpHcDV7zWdqTvbGbWe31VjzVIaLiFRMC4sCZDZxs5heX2DBvkEjPuYpf
6O/w8OWwgZm3sGta/En+V0QcJC/htMmWs7TWvKunzJ1K0vE2cumYoveRDDhGva9ZGBlfcvLi140J
ETTS0E0It79zp37TSypWT7To2aWgvaXhlz3tUkD1HgfZlHvgA7v5EFftvq3TY5+E2a7N9SSIfA1A
da9teZnlwRz67sobLPqPyuqsTyxasKvaSvMu06xbD3HBvIh0TXmXIw0nTLSvNnVqAwZAnRqwRzuP
ieSdMOTPhtWTYFMhdmX7zvDf34imfYQVcYGaVXwCHd373vQlZWC56fk8zphVWUDCUnLqJxPTUWFs
YUl4gkgoe76MtpWzCA9ljWsuNk52YkdkxGE9UF1kvoVVx4pBN5BpEeGO9cWjXqfdMMtrpPXAVauG
zO6W91qdIM2fKjtdM8AmY76ru7MAbxgkQtR7H1/sKjS151gbltfzwKDLgdHt2ZdBd8WLxszmXo/q
Hn/ElFvYAqY57W5lCoDbB1Z+HHvz2Rr1+kNDeBiRVl922dZ28YNCoTWGZmVZkGz2vGfFpm/9T8Y9
VyN2k6Bl+XVTdnlF0qMFMtMeClJN77MxeVWMtrYd4XBH2pVXtmL505hkR1I2243Bx1uLMpdfOV6t
/cA89z2d2aEOdtjgPdRo4itkLs7iUPe8Gn0zrWaQqP6NlgEhiU70Q0Sk2Qv56wP7S+X9cDo7wvjN
At2Ozfy98tzp0R2wf2Sd92ZmMNUKr3BfXBdhoxY6ekA2UPpURkDZRqZ2O6QoBcKFsWIotTxEXLB0
ZY5mxugg4UD2+fWQ3BRkSHyrm+xj0jX35vtl/wqcEUVUF1+Y7trrqeeVzWDMKAgBazCszDUL/lpv
8pOa52qPccqiRiijO9Zy2C0AU2oE68A786ubVyCE4biNuweNzmk/s+581WZ/X7XT+AQPxdoaTHST
wJ+z5Ew4/TeZeZ+czvmWDaDPOjvsnoE9nJzS9GlF4YzZ2Gs2Ye3wgsDpsm6FybgT3iRm5CoVl9I0
cWEKW4JIxpaSt2o6F9bg74fKwDgWy888KoygG/PEuNZ1bzxyQCpSQzuTlb/TDnHObBSikEWuEy8v
pZVvEtHGKXIme0uedPKiDwzvAsSu3rjSgNI9FuwnP8rcdj7gC8NInluI8iEdoWbkFAwd37lYZGMz
6xMK4P7odjOceijRKPThCC84V2bSuJ+PMdi9gsoDdlGCawcdvFEM8anpWHJkRR89+hqFqHFHoRUU
Zf/S+PPBEcO3KnScHVjBDwC0EmFHjfQ1jJxDWFaEOo6w9HhR7rhyxFMuWpcE33Zesfocre5rj9gV
tRHOwrIGYWPnYL6aUPIOzKo9iZ/1agprUI+egb63ZawUN2l/LPWBEE/zksap+ZxYTrMjNNw7JXFR
nZAoke/t+o/THCN6ks0N7aG1040PemuKpjTEo1CEzzg/WTRIQTSfZTIqxIKm7Gbl9SmMA2cqN4RX
7ueSew+XGRFGvjCCSiPEL7H6tUckNEdKYq9I1mHsJfuVN2fx18Fvzw5F/lb3+JoLv34eiT/dANGs
0UrifmengPbHK9a0K5hwWg3/aOTiEEEAf6gq6+YPhbVzIvMzL7vnqsYxqjnzQ4uWjpKZGMVxQGHW
1MyFLbYTZm03dxo+920za+IFvrdatXlRPKOqRHQvcCiNk2atUoMJPuq3II1tDdlXWlVn0imfC1mP
20pR1yXYTr5ljbE2sHo/zAl3+pg7+NAgbjmjFz67Rn6WcWddGuw1QSfLHxTAapXFakO8MTYkjQEm
7qX7MVb4+Ukmem6sNIFi0UVbaZU+qygKHiE9Gz98mt9lEQfMNCAN9plpXxwv/NBVE639bHR28ZCN
DywvtK2vSN3ANkHlY9T+vV6nl3KcuovQGeRVcsDL0WSr2NKni0j9o2Z4ejA7ABzcvu/Ro7nDmcXh
t4qeIze0N+HN71HNTsNQ3ZlWd+LLwKGMeyr0sh45uEYO9A/GkugvHYTe6Mvqvcyaq0zMUznGHJEx
GrOuT/RtXdPi9qIx0an0O1HZxspM09OCwKRW0I965j3bbmyuzGR+H93uM+yiD7AY3D+V+dC1dy5e
YOasLS6XMvqKqRmBDwBzZl/4l0z3TOb9F3jK68b3qx3OE9b2EZjOMGSEq5W6cbas+iEdqNA0lSKR
wk+erDLUBJcsrIDgz9qV1UbvYSQaZ14LyI1IBes5HnStjreT56lDwx38dWqYwC6SYjMcJgztAncs
0m6Ym7FdvOUAxqtNAlHkwmsLqdBYmTlFXtW4axE35cPQLhtJDUWWjpGcdFA4CkEtGj0Oqqyt3wTc
ElRJvU2jU8vnoVtyBXpcslTW2cF343JnAY/c1tMcnQa9c7YNUtqpmSOc0/6973XptUw044edqO40
x4lzrE2v2Yt8yo5dFU5bGxn9k1XiGfUa8U4fn95lpUWTH+n38xyxGFJVdDZHl9BmQ9h3hk58hgSM
sjMrUh7Sno6JtZa2bYHHgFNBr0EO0a4vTWsdjYS7FhJXVILMfs18Q8PxpN8j3SFuuE4Z/cZ5iC6t
dfYEpX14ReevGFq/u1HON0Zhe1cSukB63nSwm54p+NBfjKKitFAx4UmZ/xU5dIIw0DXJqmaMrtV2
SSmE9Q/nNkW3z/SXZycCbsTtWgxbS+Dxa0cRVAi4t2hE8gO148EtyjQgAb7fclzZxC3kE5feLjd5
hrgyru9pqFgRpJq1ox1m6mKO0A4y36eatvTsjtf1ksJEx3CZlH8qFXEcdZZaJKa49ooJc6D1tCBY
N+XJnZS+cqI82avMMoKmAbiftUo/YXtsj6oyf8iZeDySMFdLfwFk4ILiPdyMc1Rc04bLSNYEEbeZ
2Bh5jlFg0AzC2JMWG7+nnVBEXxNREFxaFXeR475UHsw6amwAI4veShGfUhr6LhqYeeStTT9Dmsu2
yxL+KK8TqyRpv89V/eBU7d1Uo7htli17ZG6YNNBrAbUKCq1ggN3GfLyckY2pAj0eOZVtPdzHVd5g
lKttChdUjzypQQfjdaV3LWck+aVrisCP3k0/Etc+gGi6jm01khk/sXWW8sQR/QKEosQTMW5ot7iT
DdZuba9wBRuJfpmNTuzw8DJKmXnxWq2JU8y4Tal28JC6zT36dilxHNPszOWrtDRGJ8MweCQSGE+c
nTeBMJ5P1LebzBnovrwhiBpawhab1jyDMmQqsDbChM0PJDmMqOUHuiH/IY00LqRn7+SAyNgBKf7s
GdbVnRHNjbUhWO3o21bZ+PeaJnUCimVt7SBwRO3lpk+EH373DHlRszhlnvOO+GNb5++tgdu39X40
2M1pdZMJfPecBqrw1zItAyMl52yW/Q/2mQjBSDeLpRZvpIXtUdVakAmij/PZY14yp360LkvmAbEB
F4FT62tapdcm5oAOVNc4Y1CDQL4vul4cNer6ejVGuVhhGlZrlOEN/xFv8rpHUu0TCLwp1ViSH87G
dZDOqUYKyBY1cFKSysBT5N2WSU505JVlr7A/uCQkG5Pszlo1NztLidzH7o4ZNclleAU4q7erShmN
TRJHLLGrLkuE9knD8662hUdezxbVwtAEphEzbnPoEyaOD9ElLKd8Q2I85Tuy0U427L8m/dyRLvMB
fcnN2nPIWoSpxf+fmT3Wr8s7It//tSwDPikuOOfi9v/8+R/Vr/8cfa/W7+37n/5h81OK9NB9b6bb
d9Xl/OivdOjlv/yv/sv/8f2/ImgyTFRIfydo2r8P78mf5Ey//chvo3jDtogqRKOCZuj3eftvo3hk
S7/gdrYY3Xv0m6iX/mMULwRTeoPhOPRB6IDCw4z22yje8JYsRbTjwtRdg3/zb2WU2X+WNZFABiLM
wvIhHB0om+X9xdWmo9AhojsSj0rVC3djLggF6w1WBsGcY4mtLSApcZI3n7Wbiac4zrQbaulpV6Ji
qIM88eyAiCaoN3qYD2uNIqql1d/YY1+/KV3nz0FfB0ZM66uE83iss+W1g/04htjSWUJsGBD5CEX0
JS0ZSM5PDkslJuKQUnPe+8yIeEC17ns5I9ehAhusew118f1Y5kmOfrsd3v2ont5dM54SROJ8bUEc
9ehYmqxhhpfr8sgLqf7oRJy+M+CdrqzUjTUO7OmNl3+DsCNC2GMiN//eNxHDszq3DhGAfyZezgOW
CvacbG/F82Jjy/4Bs2mycfkDs/jnJViAglxVXYe1uWRt/NFYWMykzWshdKG5Mf2DbRLdVYuxQR9T
EWC1MoXkROEd5V8rtxbnchB8NPqQyg6STO93dL3TxsUDfPDnrr+bQzu+CBBp34wk015LaatbPOG0
Ipo+vevsFjCpt1iT8Ah5uyhuwPkqs7r3vOa5ZSe7t+vhzPxSPIlY7NzY/5ZKR3784SG5/ucIaf/P
HEA+tKW7yw1MaIFuWf8JZlrDO4xCvS4fGcOHb8Zy9aOqMr4Ywhqvmqs3hy41m0ORDmjLUL4AedTa
eatY9NyN3ah/1JnB1+Dbw3gflVZ2HCqTLKWJv5MAzL+LujJOkSaG+5h8+LMZyfFqe+EL7jJB7gTe
r6wc+sDJcn2flANkS63RdhkMkPVE1O5m1gvuabPV+5M+m99KpzsPjTD2bRfae3Qxiy2aRjIZp2wz
2oPY6NimcJq/5bWfHhm+DJ9IAExaL3P4rBGgHtwpb1gsIesIYxT2dd9tW+KmbjyU2cXtETTkCiB2
Zn5j9Z6CXAkbR62zFE2xh8Y4SLBRdOskUXSEmOJ3+txgvEqwm7kl0I+x5CqtyBVO72jWASl4uXid
GFF993J00czKEEqwmPDlHkO+sS1jpfaAAZJT3rb6XQiC7YrUqr+zkV6TmWV2ebGR8ZzuKdqBks5W
JG5a0o73qjX4QsXi4uM9uh/s5dnUsvmhADTzasWKFh3YAU1D4wc61r/L3987fzmzCA7xWIUTMcPW
z+da+sty8Q/LQwErNIzIH76R80TP6nflTkMX8oImj5ra7fyAtSj3Dnq0T4BfoPjIH50C+Mvxt7Su
xktNctFRtrp8daXFlCDO9Z306i8jBLq17JyChpU/JesbG6Zcb+LN59qfqxAKh97Cw1J2NG6w24jb
qGN4WLkTH3XiLXvHKDEJOK6mbc+adTlQqwzTUd0aG7tlSMbqn2l3Ovbjpcmq+eHnbVuTuhgkiTPd
NdI2zsgXwx9V7ulfPK1Qrz5jnldCzeUFV2RDi4D+LV5jHUk+Sj3byaqhzupGxllgrDvwfdOcuZvM
i717T5d4//7+6/8J2/0DY52vn1ILAKrnOGKxVi+P9h++/kEaCudCAxipqVnatmBSV1Mjtcd09vkE
6BqwDUmlPaVT0scrm9F/fccSIh53nk7hujJ5BhEJUuYcKbXq96x3QC/6aLwjtgVN+IYPjw+zmFgP
Mum07b//Aazl9Wo4SIZdMGp//gAlO9jGgHB7y5253YypMV5kHTE9cEK6CJKy5m0oB84L4XDElIwy
No5X1u96qNsnY3BCEFEN3baYqndaPePsDKBYYgGyaCtzL3zKXQkMIS4jupy//91/vo//8uVbruWy
UheooVnG/vl3xxKbNLM12LeqQ+q0GpQKf3A3h96+gfH2YszJfJeOarzPUZbsWvgsLE3RrBy8OumP
UCvJ6cNkecjtZePgSu2pdQqwNoPVItmXXXk/eyo5u4LPPxSIbnC5D+pHz2uCS4TwUIVDdyCn0wO0
SGN77QD6lTu3d+nEU/bXo8DB2XZd+Crg8O01DxgSGx6BLNF1trkyI6r4eHxD5DTv6FBDzAQxLRDS
MS9ohRi/G5HivBKsABYSuzA2s1n7W7PKPgxWuyo2S7kys7o+5BYWPqSfDVQP3ho/H73Q16JvTajF
/cZhg33tMAQe57ERN/wgeH+LlGEqPrj4m16reZvqcfjGndd/t/JiOUGWr4b1+JHsqPnO0hc1rFVw
8tULJX4SRfak14J5gSWd5AtSxE+zAhSDLnw8ZINQ9KcMV5i2iTPEE7W2cZheUgMDyj/cCBSJXOk/
3Qm+aVEzQKi2f5aDfykbOKuLTmW9vGEzatGPgWgaVz/P5nwY8XhBiQ3ceLFcQ32LtpRi9Tu6BYZu
kMSyDdq7Q6xJd03GYg4pCs8h4EI9yYIeZE8Bt63cthK1woonSf+YBj1/5vhvPwTupe9dwhBj7Tt2
4UI1ZAW8KynH7vqytTeFq0/cB1Zpwhw08zDf5gYScPhF5KR6WEHW01y7B1h9zxiIDSZoMaDbQEPf
5UtHe8DaNcFK7PTuG3RCjsgMHTIah2o/GjMhBDy1zD+SpeRcriuIl/ZVgUth4ohLfBTJvPHN6dWo
63INHc1c8fvECN1SHgg/srhZU8Fq3iGA7hPaeLFu+j47VvBB9jOTDA0P1Sx3Mz646k6MLCKDusvi
F94DyYtiopivCLcjBLJKUKIqPNPM4DPpRHukJAuOxOQ0AHhTx980pHM3rR+WAgep31H3Rl5VqmC1
hsg3WiGzbzcYygudj0ucyiqvFjQQy0D+Pmw7HoMpBpkceI6yLLTYRvkURa06hFAcWUkYqfkRmyFx
EZHh1NlJI7CL8sefHmBKVdpmxlz2UeQoroNWFqBNOdn1QCtn4xyh6kIqWGX4mQec/Uz5USza7L+/
GNVMVsakd/NDWhJ5vjJQwtwaast9q4FqWJFQOv8QTuYdQMZpG0awTFg8nKrRCozUsLH6HtmgchK2
bQ1WnaHRuAsTSZVJB92sW5+si5Vdh2RImnP+A9HfDS9QngQ2ZSvZvFDM8EJmxcV1i/gqCncIeBlg
y1L+ND/8PFH/W2f2Dzozw4Jq/IeXz9I7/9YTL835//6fh/Jb8l6+/9Gp89vP/K4ys35xOXl+Avnx
3y62nN/5LN4viAwI0EGDtmjNFhvP7yIz4xfXRuer05Cg6WJX+B+dreni8KEF4sf8ZW6I/uz3xv63
joKZwK+N/v+jw7CsP7cYtBSGafBbgGwxheOJv+b0dULFyRyP2oJ/G9dwKvN3O6VyhDamk5YcY7cG
L6sm6sOOh5Q0YWo8B8DV3eyEzHQNgwBbiFr9N7czivsZHgED1BS6XORnbGT5qWI9VmGLw3IuvxY2
RT7wGHGPY5cUtrRHnI+amvozSwtMgsrPHSgR3qMLyujWjF1/r/fvRdXQ1Ko4e2kxfL9VGUvyYO5z
3o6ZXo/vKm+LkYmwxpmqmRHgk9EvzZHWhKSnTe3I7IOViMlh0hSMjidYl9gRpwR7vGSfFOZ+d7eA
XMwtmKTZWtuN8IhRYtlqBvSbKexpj4BZ6S9sUMLx4rOZur23QbyfoD0vcwdxB1uyz5oBwVtFxX3B
SITYzczVKfLV8Alyt3yjfIAI1XskZCVDJh+mOo3eaSAZkKZIgqmnIVwUdeB0VIdj4g2oosbqaptT
BaDFG9nmT8XgIh9IsotnFuMD+uCZSX27nlR14IgAjkgSXNCXCKoZdu0GkbhXQyqfPGCz+BwVS1xz
LLyrYxv1AdZc+2hOvIJxpKkNtb+5D+faIGpUy8qj3eIvSae5OzEaRYc/s1g89jObu5UeQYckYlu6
Z08vRBk02pS/mEXdPZJ0hsamM1BbQTk3viREnHxptXo81IPN/K/0tfMwMzWmDXPIOZnYeY7hfJ4j
o3vNCe0lFdovmvMQNvIUe5CZfbabwNinVsvWKrfi+94q801NPmu6LgefCbJhoL3ItbExSE/uMpxH
i40VmqC9i5IC6oKAivs15bWULzgwiZdGmtGV8PPSIGl3Sm5xnZmvIiqSB3+2+b/RljePBsPtbSdj
62SItNdBwVTxnsVrRK4w/m7R9nI/4Ai6RXEBsh4K4ptWRs0RXbj/fWgGt9k6ehGhvzcHL9nAGfJv
eAjmgWYrqjT8J6ZzRStTZti04RStfDVnn1ZNdPaqI092E+lzsfaZRgSy4LXGdcwgEaj46o6pulPG
FB9dail/Y1SDPJM+bDFcmqJize1KgpApWYyAQ8MCz3j5bFSRdSd7qyP8uSrqS1q6QMRJbucp/zKW
Rmoxb498f7EajUQowplgs8ZfqtKI2nY1+v2UOjdV+aOen0tdH5G7CWA+KEAHwprCHrjkDR2KOR0x
4qGeHJyrQUI3+1F3DtjIRzAIG/9xpHrsN2rs8rcw9CfiF0MMPC4+K4X2RiD2XzKfu87GLzwlRose
Y8L5Rjj6BQXXeG5teB0WOMiVqtSiDoRr74d9toE5za3I83IL1QhoJgHg8TyGg1mcna7V06ubgNrw
11Y9d/qjNStahZyBcmkjJZLafuiaFwtTy4OWeQsSvzGHA06mYx+Vzh3+h2ZXtESI52OOIL4rpgdZ
eYIhTC5XlWdHB29S+QOygOaWD+kYWFkKf8r0843LzHBN9OsK5GWyMmR8KXDndUW79MoJMtkjFRp/
kqnJXeeGcuMn4s0hlm9lp1hwUrHqwBavmIsp/hhtCEaprJcYwQABCE0VGHwtW9f31H2iW29+V0dr
UFT+BqSkdocEJdwjmRvpvvXX0iBZKYwYeWfTt0b1aFD5DsNWP6WJaKfA8DN9q6v4eVxClaDJvSA5
cQ+FV39CbyBaJRE3nVYe3zgxjGZz7wxpem1l+QXr/7gS08mFPLQt9OqxT0yEn6NLeLY+FSsouT/l
MT2oPbi4JJdjQ5+cMkfaqySKsti5k4mhjo2pTmgD0BQR+7ZD2WGtDTVlEoahq+NKzuJjE7lWwser
57d4VOoO7x1p81jqBbfRyeFqYwFtMN9oXXnDi1rtNLvUlrafu2mq5gseJVRkqmLU5CV2/SCnyb+Z
c5PF6yhp84dMG4d7x2++uVWsH7MkIo278OVGU4NXsN8aiYTqSwnc0OP2e2IYF61twybskKCIzQxX
HoJ4NF1gzhPO0BvN85xFHZoYS0HSSB7sRpM8ElkcUFmrS9Gw0GuKvHjs8zB8sGHAryzYnlgBdSRb
XCY/1LF9CDN+z8fwPUaz/CBqd7iK0R9PSaPMmwM//RHqYBG0pnNULCDxxHPrpJr+aisWzQRc4PBJ
R9xZDr+pyNzPYezVzaMGJ7xnxMMxzf4WkUn+Aw3x4s/dqG5mqtda9ClNp6wLZ4x2TtvEFStJfPgN
lFa+lrAYT6bLot8ORb3zRxV/WnnOs+VXSgVu1t24CXM8RHp+heJqr5zScTdI6ViKGfrVxcaKhCdl
HjWb5jXHqrzWuokd6WB8tfsGV5ehZY8FC8qV3bqwWysLk9QgMvZ/lAWQhHrdQR9PUMCUCPQV9sIp
rhtUt73jH201TJB5kvHgtLwix2x2DlpODsqvY+r/rpP/sU4mDvJv6+Rq+EuR/PMHfiuSff0Xw3Zd
Kuc/Vci+84tDlBcTKKImf1rd/1Uhm78sjEFIGfg0lgL5XxUydndwh0u3T3Nquctq6i8V8d9WyOZf
kIYg+sn8Mf8ve2fSHDdyduu/cuPu0YEEkABycTc1V7E4U5SoDYISW5jnGb/+e7K6fS2x25L9rW2H
FW3LJKqARA7ve85zXEsXEojrtt8Vk+a864bCi6FV1/l0ZSAWRQhgpQ+TLdM3tFe44PCYeWCyZBgy
pwbpjW3nzUuSuC0Trdcadwi8gU5E1Tzc4dgIntOF1/uqjqfpa9TFSXgsaxuhbFAw/69BwYJzEYHa
Bvg4nmfZjfc9MD3ss3OeIQ1L/OxtGGZ5Huref46AzzQga3ETA28R1rwpSnqpVNSPEUElx0EO2Tah
2N3zzilJqS633TcIY9nvhYmXD7QuzsFpAIdcOw9pYPTLph+q4FtnL/ktgsZrmrIsBDNFc0xUdv3q
UFf+OIXI8HHyIs+x7QpQSyjB5DWTd1e5APk202y3vOnhhA2uIZFbUa785uWGcV8WJHquvCEPbwbD
IsTXqbDNhq0vkHOXtnOmAZUSPcuEQfLr2EevCw7gQ+YG7RYcVfQiZhsOl+3n/r71JPIelbvZ4yzI
PmDHcJQlicCHeMzCPQgg/yThle7NcqrszZLnLiq9ELg4KVGZt5qpHEDWFVYPrz9ll7MpnFK9zcKc
Km3s9TDma7Mo6wDKuCCtT32QJtukFQD+aZJD+6kndaULFSzULGUrxGX+jcN+nYV/8LBLe3l9CCkb
HGB7t5xCAr9bq5h6w9ohn+yxzsbuJDzfWJc4J+5LlUEGM6oiu8XK7pkAcZfklqI35IFQesOnrAeE
5fZO51+BL/Fg0C0zcvYg9BTbTjfo4GyPyTaD3npbRFjRY0TAlKdccAnOOAGeprrcnbokt6OVG03h
nd9V38jPmHuk00uNiBQU3jdAzPg84FVmIA2cpftaNGw7DpRQs2cw5MmRen+9pZSdEEVRuMNrJRSH
irEZNmVVyB3yREy5iV3bO1EqDl4TcYy3S9eGyXNtQj8Y7kENx7CExEJBZu+JIX4YZy+6yy01i+yN
p0sNDdpBE3NvqZNFRnumojyX8Y3penlwE7a12uQCXaNwuuFllCP121lYeFG4RtCiHMiWR6edQC4U
tsBOK8RQHIICobEBUGFV8IauB2V5p7nDwdHmJOIY9NPQWFCmDdNx5RUCjbByym1rVjlyeRHscD7N
K8Pr6FLQTUA2YOebLBU4WpW4Lk38IxPKQag0h2w05XmpEPjOZmPibSnmAyZH7nsP2DxfDQ4imAKJ
FGiAojbBYpSzS5hPb6/tJlC7OFm6k5U3+TZO2IDZkxrPPaaHzVjndDRk36N9yJf6ysXUebKSPn+Y
ReEUq7h05d5Niu7BUO39EvFipmXyDf7NB1rEKzfz0ze/KZ0N/HkYCkCHn4zeym4oiSIkKxD4x5MU
j4QFMGv5Ofsz1ZKXbSLSABBmRWDmMBUNFgLSoU/vbKd4xlSSrUNiHlZGaR+SLnxw3SKCOiiSNRKf
Yp3EJoozzp/U4Bc3xxTg6rtdjk+0sKKNOczq6JFLSwq2O+x9K7EeXFIfNkxP6ZZDgzx60slJJ8FB
tQqdtr+GM2Fu6ymZznMul482vjZqzUjJo5R9x0QUCvraznuixtJfVaOLiUCFLXMK2xTmylgGxlcT
5jRFjjRcbk2yS1Yg3JI71D7Z7wgi/UNJ1/nQGwoGkjDUxIkynHaBtRBLXZj5mlASYv/itL5B/QI3
s8n9qxTFG3oBYK4hEKMpIKiAbmKHz0kDEG1uyj1gb0omi61TzsKMu23ZCS8qmzD1NSaii3tuDzFc
0amb4IIYxTmGE3WbtP74Npj0WYYiXTiIWObW9CnfJo7X75rWzz9xGvHvoo4+/zrk8X9KfLmzZG/c
yHQqbsVAXPacheYTEdLZt3Z2uhdPhM6jV0/FPb6OcDuL2txlFcyLYen8Y2I6qPUzKhtbyMEZk24U
461x7PLkR639arcMaduux/Nk1RhuRNUCIJLitm0lKVUd9Yw2H+fHUOSuT29axARgoMo1OaydW5kF
BzOSyRq3TLopScbcBVl4i+gmOcSU5BEgoMYBheZ7UHbtUCffUioBGrGczAzJZE7J6Ca2suBDVCxj
RM9Ptp/Z/kHFX4whPltD2h4A2NWQqcT0Je/6FABDtTzZg22tqyDB5ZEBJAkRxbUfarr55yUKxjOE
C9BjmWsmjLc6epBujzw8HCy4uEkFJbjmmAR5LfpY1VULedBFldGWFM2YmOoDK/r0GpE38GRHDroM
WuvTdhztlPqss0Ch7bF3Nd19dyELoBLTmAGzdvXmduYIA4JgvvAIStKR4o90SDWqsyvdnpUo1QiD
5UIzKDTYoBcgDnCAQjuoNPjA1wiEQMMQ4MAxBUcXRkKjcQlhNPf7EYLCONH6wPJPNpvGK/Aosw2o
8+ze1pUkCYWhD41qU2sww3/ryP+OQsqWvm5N/Wvk08dX6qxEtJTF96XkP3/sHyop4f6Gt1i6rvSx
GRP4/v9ryQg+fvNsF1khetl/bpKhRDGk2LfyQ+hHtHbqH15l+Zt0aFRgLLYQT+nG2X+wSeYS33XZ
0EMBnCJRCgs1Ul282e+wT5AM695oexdxA9y3dRFP/T2W/85l/1a3n7+7MX9Ts34nxtIXU4rzAEVw
oir/EqIeysmB29/hf0Jb9cJ+zXqamVWe07hDDkQ3u3oJTY8AlCFpDv+LS0NbQAXmei439ce+cmyk
AmGpcO4vYRGFagwFCWf0pq3HS/5k+xPSztZsdDBEoLuiP7+8/vX/bGbq2+xZIPvpGlCxZ8fy7vIW
9bNCJZl9n+VGGrNgDB0ib4Tm1Ym8JS5HYdf/Rf6uxRj560UZKo6WAgiyb3/8zkVVIJSvlEVJorCe
CpuYIit3F3JaLKWeq05CXY51ikEv+qbdRziO39wKjHRmcKZa16iI95UXEszYGppntyyL80onAvdX
IAdTXHHWQGcWL5qC2WIvijZThnvnj5nnX3Y6fuxz/HHvgFhKRHwSVcz7zHt/pDQ4eZF1L1jPn9Me
7dqUgYnc+e0kni5BKVP6yyTcH8+Of14VUBvcCN3gUe+eGMxQuoKyEfcgZsUT8pR4T6kk+mYmE9V/
sUwP0qnEjQS0B/k96uP9z0fMX19Mj/aOjWiAHjhQgncPb8DHldbpJO5dw50eYv3CzIr4rHCoxS8E
R+JvBootFG+Wb3JBLEw/DpRg9tgUmb24dwj/eMDSAI56iAWI68C22zes8s4rRRr9duq8D0pXvCxG
4k13SQpt7T//4rbpMFsKfQR8P2otxyhVjRQFY0fNS+J4QVaerQ4AInu8VP0vXhJdveC95N8eJ8of
v7uoEjM27MG6R/JG3sockVfjhIDde88sr/KGbDQb08MVkBJGOWpScZNDXAsBWAky7bRn58pwh+kh
rCXnldS0/HOX6rp+p/cW0QCuv0CNTlaIDzb/pCK4abuf3zLxN9OLBwqQOAmWCpwV7/LDkywMen9W
4h7KPQgizu3N4TJuLvj2piEFKvNHptyZG5j7oNDDeKEf3c7I5ao5p1cPsKjOANBQjkDsTnie35jT
w88/5999TPjXaCNRRzoI3X681wayqIHWo7gn/oYbcrnNVPoqnPqBeKqz5lcjW6+gP0yBrikZ1ay5
pgBpKN5fMe9CKzHTub0fK7u8kl0uXwM16T/shEapCZuf0zHCwSAOAnDUA8g33AGzeoyxQFQru5i7
N7sEup+YzACmwUsQ2w4Tpx4Tl1vUsmq4K8KJ1bkdPDIEhK3zPGNiLimf3HA6L69+fhv5Bu+/Ft+E
52wzci3qZLrJ/L1EbYG+5dWcN+5LFiHkvfPSbBK82Le49mdA5niCRp2ZkHQbSxoZDP0Bu8FORSGw
jIzfba5nZGtrzmoYRfPO2w1LaHSHyG1hDFFMme0VQL1g2Zj2QrfQjEbjA8FHIeH0xMRiaqIuItfA
0qN2Y1ombwbU337LEoCLIE0yglc539z3RRdd+W0OKC/3yxs8gbgC/LIxEQ5amfEJK0d6K8o5+2qm
LUnN7AM4U824Lvh8Q/Q263M1ASNRsUGZ2aEwUTK3NQ6luoM4R7l8ighThizRAjz3Ih/MmucZ1TO8
wmTc2IHngUKsI4C3SYiIg4ZbPaxyGTbAFDjqId7uLP9LbVCD052rLj0QsNNRH8cS2xyteo5pr+Pq
wNpMbiNeiODEERFT5DjQRPDgHDf3xkjI0SqRXSHXdQvwjSCusKruPGBb+AYhXAYbPxnVcxj1LLsp
Y8Sbe145t5zVts4jdvNsDdTWAzHLpyulfG1Rasbrwme2YQvIRDxgl30A9cCPzaCtow2+KgMRSkCt
B0hERjM3pVbPyiwi4WvMU2961ckOaehfE6JYn40JcfYunMucJnAVT/4R23V0g22p++pj76ftb0Xm
HuRZs1E2Jb7Gcppdg7cfaVL1Mprm8gmAXnyyBn/aoG+2vszgc9cS4cseLV+wswjc/ZyrVn4qNcS8
JtP0jYEy/R72QUJsUhQWG7Pn8XA07oo9yVpgPmj/QqgPc5NKU1BM0Gdmw5hXPjldTk1jYJJxWD0Z
0o/Tq4EU45SAiCJT+ZM3ILpSDIBsLr1N7iEFxGI/O56PwceRKkDBsxLWaOGzTh1cb9RGZoMkTdh1
QlWfkNC5Nh83TTC1zCTK+jvKfGx+aNw/lGnKnS4Q9V+ZcHZsZnuDcA5/9LCRZSNawRx6zYfJaHli
c9CxKMwzqVqDR3ApnRPminhmVBIlisqC3Oya3wE0qHpRBIST3i10gEScAEI0zcbfjIpwKs2J59Ej
GX3R1JB7jtC0vJbZdV4DOeJDjE32qx2m5TvMa/KV1rt6Hi3SVdqFbBa3d5l4QBeeEX2BZ2kiTs81
b6i/zikZ0o+tJR+OE0d5xbYueO6BlG9SZL5XEPetp9qU+v9UZupM3Zz5meksCHAdqzyk1aMTT0Gr
8J0AuAp8ozpJZPGgDex8IgVfG4uVGtcscK5VgzTyBq4kUwzeDP9MxVmdleZ5WdJlUY8NZtTLHMke
zj8HkkUU4ERzIICofdPknn5N2Vk86ZJaz4aDT5v3PfoPu0b0iFORDUgv4/muvuxF0gxj0W2Rp80h
DAdx0y88EYp0zMbWSECKIPzQspL5oY85btg6OhmwLctzN1XjZta7x9ni3ot85kvxSnKlNCK9NS4Z
DIn+p6GZK+glCbtPMx3kq5+xitKAaN+qjNW2VmH9kqQ5u1/CUeaHy0ZhSetiPsEzd18tnXGStBmP
tubD0KNP3mjMedwLGhd0EQzzhghW6NRlYN4gdU3LM8OIZ3cJei7KmoUHp+iBHKPpwUwANa3LslbQ
q9PqBYYkq/mcWkazDSzFLr1ddFxZSfX5WLcNn3zgZ0giLcd5OtdGQ5bYZYODzkMRrJ6Qinc5/FCf
56YlKqE0KuHorx2DOOCVV1G4vh6B8ZyjXEIJQZWa7Vl2+IAVRKZl5RsFxWtMYcGXzIi4eHF5hUQg
k2k3TI3eBrHydJtmvPedsX2DM8QzqgKfzR3/VYWCBbhwaErCfeSokkZ5vBezYGNgEufn8qRviGfw
jnyd8soeDHDucz9T0UXhmW+okDWHcWTF7fTwlAUJQWaYsDKlDlGr22Rgu+pgiemvqzE0okNOfY5d
GgEQNLEjKqxbn3+drUAygKkqc8869FfP0xB7T0nq19m2q814b1uKMULrVL5G+cg9pSDM979MAmkG
75yASe4KVlF1dmecQLXiDatcffl87Px1ot/6rBPVSyJQJpIISFoJq9SBBFieamy1BDCykHMfRrag
iqD1Z0PbFyZYwK+N3/G+mpjTtyhBySiC/KLOTdPySS4j0UHw3V6NMVOAFOzRt6IhK4I9bR22d2oK
rPHol/oBQWFharLKoD7kjVDPQMonBaRkMVoQSR2bIrgK7IEssioeZzORr7iyxZNl+JwBVMIxxJl8
8TTaDTcZTSvteOZ5RVhlrKoXN6x40WuBzvryDVmJ2CO3LjNQg+N/fznwLqMBoB2d2xMyDespZuo2
VyNHWmJS+R9LZBHQuvQubfFHntNlx3hZNsGoMKKqzLCPth/x3RdZqXNh+USK9xaaV6KGHy53rakG
QmSSUWTLhnYWL73Lt0hjglarvuN9LaJQnbMUj4m5zDbodHtBTIbcyof0GDIdxSkvl+UAYUTIhkSF
dqBFIAPK6+khigPXBgzt1YcZhVi+larP5MPUAINYF6OTLmsDl+SrAz8ApXIcqOcCjOlTlvXOMa1L
o9wq5Y/ZKad0naM1jaz6UZjWyBAh0SMHJcNUFieXuY/YGwO+omCSZysS6iO5Q9YxrRbGxOUG/DEX
6YP7kFjMC3piRW/BinMZu2BkWdYAQTWHCanHl4Zl6P4yPvGPBnukXz1e7dpJr73eZ4j4Zg9qVqbD
KSJZwP9zQORj7n+rPIIY13kzNAeCUhVR8pV8DV1qKZdRAYaGlyIlguTGJWNzL2owx4nU1QYigeIS
Cn8Bq6mTBTMRhg5j7dUWRYhGJvGyivUXMsac0RfjUVk3zsjfzWyEiCAWlrgRDl+BISeeZOSW40Zk
xHyvUd+wwniWbe/KikHTJyWzvR2LW+lZC1jahUFtGvQM193IpH2ZAZ20S/NNGXjcbLIy9fINuRy9
oTfy2ugFiA5qiNQOS1PHpFCGDRxpMpDJey56/WkTehXgR+qZ61LAnx5yuh4QkDiqPatpZuMnQ753
PxPosRrpvUCIc5pJrBr2QsvjIFA3YLwaiugWTIJZHgum0ZvG1BJqSXot0bwxhIaNKYKleepkzyYk
NFIFxoQk+QJiNd/XU+Od01veY+9P+a1ly680LPEDq6Q9yKw2Vx4K7asxDZNvod2WK8+qA5oaHKnX
AxgCpIUsj2TZsiLNBBXQJgk7xQ5ldp+Bk3Of44oHWspxmfYG3rWdTvoZVmFdAjylhn2Mqyq5tp1W
CCAYEo4n0TIHOnbFvM6qqrgOSpqTatJpba41MRmyyQRS0lqdv52mtjNPtZ78T4iHKEQCW2FPhVya
E0xWZEejtKjCUGXrQXwEo/EYJhaPp8kr/qyVzhazJXYNKoAjTZiRZLVGT/71wB4n11s6LMaEniEc
R4NZG+u+Hnln9EEZixw3xla8qiqqC7zpDR8vgAH7jJua/YETjHzS6bKYBBHz9iLjMv29ZI/J6qIq
tU30Gi4MYMHAqRlBl4NhaIZFdSK9gx570zGnlS7w+SvqaQ36qVKdY9T6x7FS4iacpHoWRte+Wcvs
b1ybSDzOYDxXjRkGn5awuPV5yGy1uLH1NHBlkmmYIlWS6gBcFsztXBP7iaeISb0KlH/OGz/ON0FF
+WqEav1ySfguIVO/NjWvUJcxeGjWpCejlDs31DMzNCBWIM520cGSUfy7M7hmeyWrnjcOOzwKnrRW
Z+OPHQambJJg7GOeFr6DgpU0viMHtqk7tJxvVn7fN/uya/sd8aQW8Oq2k68mxvAn3xflFd+YWYk6
D7fESwyWDXAcnCRyl4XFHWb3KaJijdXdo02NZOsGioWeDi5bZmnm3yCN0RZURW7uQtK5/S1tHWvH
laOnqOmnD1NEykzkzPGHqg9Rn/KGMDtz2ll2LIg9Yd5uDvR8dirjrjHckgbpogqEwY09HaxQGl/7
ypZv0NOW3zN2lTjWppbtNuqEFfsq64qWGVwTNmX7jOLKJ4eP22z6IMjgB9VFUm/rcqqhAU7xTexV
/iZM3PhjXnXhI/G4w7Tu82zepK0097Mv5xtlV3TDDC/9WtYzv0kSP9uyU8aRcEeSNifWjHx0sfY6
E21Zowb35VJW+K8C6lcKKERIVKL+dYfnCit9/zWdv+/viD9+6M/+ji9+I2iTjobSoiWLKtQ/nALq
N0mRxkGKQFkOESElsT+dArb6jeoNtV3KLTgNhQ5k/bPFY7vgaClaKV27dyld/Uc6KKGrQf9sPmAU
wMmNx15yGsFXalnvym40n6LGX4LwNAg6sCgXhXc/kr28s8ei28ewsU6D+QXgIDrv2iEJgygbRfLU
0B0aLx/2di3qPVpXYou+u413f3yE/wO49K6Mi679f/9XWj9W2fVH48tRmTMt1+IFee9hmFrgf6nl
u0ePZNLyViEMuPUXF0UylnHJ+b0n9RBCuLONmwB4KepqoxradY6AI3jz2UPct0L6dbOtZi/3Pi6V
Ed7MUT2Ch49a8ZJHUec222yolh3iAIOdtcS/eYtIGcLExnE7wz+QBbZs4LZQrGIjwZ5toqXtpc0H
MhjCQzkZuLQ5x2b1g0/q/byhM4w4Fpm9OvlNL7QdIdlOjXqq/Z6pZ6voWNwRX90TyUDU/djU+UDl
2GLi6Mek/pLjQyNsy4bdNTjwXtY4qZEG+SnT3G4IoOCcOiBTKeDwGTdW0tvOPeFHpP6E465ogmdi
SY19Ey/NCZqO2Pe93X6Nzai5VbmcNm7SXomwPFWl2z55dPTuBLuQvdf23RUO3+E0GYOxib0FT0KG
pv2mduz5XITRzoBNwB63F+WD4agX007alcEEV4L1zaJP2DCBR5q9HK8NNPD3Sw88H3fb3G7HeJjO
obc8mn2Y3TZzT0eL2ZRg9NEV4c5PDecLpDpgplXUriY6pMu6t83YfTD9tHoY4sIGlObnd3JYPNzj
Nvnz18gsWvtDElITnDDDAyCqtwhvLMBy2fg0m+aEedUujpNbSebgvNhVAILTtWhcYChIqrTrUhwm
O6i2UFmgMnFo2AIVJCZ96cY18HH3nrteX3HuaHYJJIVTSOP1pITrn1h+snATFGb2CXdzy2EEIU49
0rQABmog/2rj5cYurOlsD6b3FnqRu3OCrt7iBQHNYA3dOpuHhlNaSTeV++7slhrn4qpKq+g1Zdhz
aGqmdcdIg74Xjg+mN4w3mGKhXo5tv83oxiCVjzh3GkvBMQxu6FJ0NrbwHI6huVirsIkjhjRI5WA3
IpmY10vtuJ8kv2RtTJmxCnyCLKQi18MK4crmyTz/Ds8vuKbG4Wz8ia2IUzkUizsUVS8tpddmHSDu
PlqDSx2wHG0ySZbOK+b9UFJBWXmyhdxr1bln4fWAtkY9Sc2bLMzCZYXw2HiSU4t83zGy7qimRlyp
SpZyO3Efj4NHwWCVg9Q7U40trsCAcfc4ntNyGbQ2bwA1N1syIe08cL6SqjK6ZPSOzdMyVsVZZZyS
cZzX6bXE6YRlVgVri00ObxelX2cVZk4w7DlI2RkODyKOPdZQCe2odI9p13xQ0bh88YZl2gZj6xwV
OasrBHpoHithlDfMhOPLECEeXMFvmE1qfIDrNmnckJ0TjgVIr7JtvM9F4Kl+I+sGyFEphD/c4J6h
KSlQnwCr871kJQbweWcKk9SS1TwMxzJ0S7lBOIP2MkGKdyuRIDaU0kLrFmPMeO82g0DsUrCXRrDZ
ZrdgE6o99n6Yj4haSgOdkIDUW6HBunGZDq7ySGWcKoBoP1NOrR/iHqQ4tDnLvsbeTcGXPMWW0yxO
klh7SrzSMrKN6GNnY2rPicsYVdtGO1GGRTbXoxVFsKLG9APHj+LJ196VcO7zTV6NqIgu1hbZpunX
JMQnibaQswOWrca9oy5NMZ/QaOwxU41TxrK1aca7GGjCqnGbnaN9Nc1i16c5F+NL6Ee4qbT/hhxb
iA1YcqhlGM0q1D4d82LZ6bR7J0ILsPPGoXmUdom5JxBudC+kZX0shzx+8ADbikPbtOGdA8SNiLe5
g78KSLP9XGIZhlZO5KLcN9pVFGh/UVSrGoC1mIbrDmcXVW8xyggSu48UPUUZBHxFu5Xk0HI5jpVs
/Cz8BcqIxl3tue1neLNcIlTmcnaYm3fJDO+5Sa1pW4+4pJgbpiM41uATB2TBHww65nle8hTPACTA
UrsmdASyutivEu3EEhdTljdb2qDV4tXCFIG+B5VAf9UBKrg8Nszm0VVuNgYyRJsvOQhv20bu18TG
XjD6DnXuerKfcd1Ux6TyvDtlR4Kr5l/ZWGMjw5Zq305GdU4Cpv5FZudw9gOcZZBVPMDurjQIMhW5
AdEZ9GtVOckNG3oyt0i44AeWybrF848patQGN6mtbpbVW5B6Z8qxDX/Evml8TrRBrrHs6cqRNSXE
lobyCxX54eugTXWpLb1Nk5cw49iXUC3EfMcoldSoLp485+LPm7VVry3B261YTpsr29d2P2lTeVyD
BfWcLfy42dlgA1L2bm6oKWwmrEHPbtJ1xbbWxkHn4iGcL37CEL5HAJld+wy7i+fQj7zxlVKdNgRd
XIm9NijG2qrIFo7HFb0aTjLcGpiRH2bTfUynQO6Ti9fRdhpsUQVm/WtI37ghEWDAAYWVhzMvKj/P
2jbZ9RgocRTyvAiDxldpkAj22ZZ1zu/EdmlxVNsi/MXd42lbpl+34twynfEWadtmeHFwsu/CzZn5
HSI1MtzSVwQ2L60hSFqm1YgDL1HVKcGD5iH69YFU2rghI2D9AaGtBsj1hzEyu5sySeZ7xxUxFq7B
hNTZCjounIQMal3tQ6hGFmvpy+tIlug4Sl6xc2y5Qm6whGAEGZGKkGWcO/i1dMh0gLD164gY4ouv
6mogksZQJ8wgo95gSosADYovqBKXzlk1Y7NAY3O9ktZI755p5i8AaOMMvtxkLF4NnTYZSLmhhrWi
Uxsm66aA/b9me9J8tBJvNu4HG5zrvmfRR6pULuPKZAwEW/j57gm5ECsBoWRFfUhr7udmGoMoYGl1
2H+Vme0/TpNwNmXtgUh3qGnQuuUItoo4dO390s2S6yaa02nN1E4aT+FPzw0UqAfMf97nmkTUfXkJ
XkshDn2lH2ecfNgSxZ7SOoJ9Q3evYDgtLBn0W/p9nFfiDoBMlJ/AUqjbsPeqb6ownXjNGQ7svJ+Q
G1eQCLxq7Z6s5gmnot1duf5sIUz/77Hu3xHuCWX59nfnkb8YwM9lD1DmvQX8j5/6x7nO/w07BWoo
vCoXPwoqnD9Pdsr5zaSXiL7Ad8VFvffPk539GycZy0Rah/+FyAgUTX+e7Cx+oeK4SaHKAodlq/9I
vGe/O9kJwQuOu0VIbTb/q3glnpuxB/jfHEmFgreZJIZ4MKN6Ia02rnZlnfgdHALwFq3hBU+wrhpC
tIvgZDRxcGpZ/7G+wHcpTbfYk1086DUF5rTPfv3Jr8AAelEl8eqZnVoL3Ge3ogCGlGhY0BSF2bMD
u4ueD9AVxnqAht6Jpg2p8MOmqVHji9AkpqnLCZViHnIf+6L/FSzpR0mJ5A5ofhyALQs9BFVN/fff
wXoSNmscVIGlsNWc7jCaqD17FpQNXae/F5/7uyHyd0fWH8/Sl+uhJkHFgkfJQ5j14/UsA39JmKbV
cTQaW/MSv2jpvIZX/Sm4/Tdlb5dvRolUeBDTyKWx7HffbEGWuLC6Z3iUOPtZTN/sJKWx9wFiPA5W
5uznKAl+odD5US/zx0VRbVAvQAkFukz//fe307Tw1bL7PPYu8+HK0DbGFm+V3PSI4ebVf3wzkf5z
mNKEQIR2725mSOMjLkgXOZLUIdProsmX3eTSpLntM/X082tdIne+q4LoJ6c83laM/8hP/6J0pfGR
RXlqxsc6mjJ8GhFn+U1d5xp1K/AQzdF023OcP49U5w5LRkbfNm6JoPj55/jrHdaALw+tFhUhSEfv
HmsmKI7mPTvGGg4sC207txs3DIIn5VbYhH9+sR+lk/pxSpP/UF5F1Oc47ys/DQdlG2ltcqzEstyX
ftNCNeUNrvDMR8e5jfFceAUp97+47t99Sc8VCItdl5KY+U6fRJNhJJOoSkgSqQc25TzN0e6RMBRx
n/xn13IQEGDJ0XU0Hq8AtvfjkEXZMYohIosk5jyPhRdJ0aoym/kqnEf7w8/v57v59nItCRwMDZtn
0oZ89/CSvOOMwt7tuMzLKC5No1MW24PY/Pw678ti+jthc/WVBicyXK0fv1PvZm1DRToGhCOHhN0M
54mVMxdYKAZbPkYxDbLVBB4ABQYFpAANVxhd//wzvBs7+rti/GKiEy4GTkRcP34GDmdpXMuOzwDk
nwMyiRiahB1eB0QKncrQ5zjr2vOvtKj6Fn73murLImvni9OyYA19L20biB0ul8CLj5Ef2B/h5uYn
13bmm4rwvn1jVwVteaMk9wYhQ+itoXXNw3F0i+kNX2QNxhML4ykNCNoKTSM/oevjjyUx7n9+d95J
LqX+nJIHo6j7KmT67rvbk0oQ36gYjQMINvfLPKMXWw91xjErICbLPRQGR7AVsiHPYxc+ptfmYM20
2YiBP/Zp6VypTgVHSCH2jTLc1tu5Q1QmmzJS3vALKfFfR63W9ZJsRq2Vs+L7j2oqcMWIluJjrsw5
hQPjTylnl7bb/vyevHvruSW+yRzD5AZhQgP0fhwxsWFxU4w2PpYj5D+FOgHLalpKnYQlH39+rffT
+eViHlksFz4Y0t1393/2W9kidWA6L5t0E/rBsMFZ1K/hU6QYvTRqbxrnK4F0/AU+dbjnSNP94sYK
8yLD/nG4+jZAEXSHbAr4OO++c9ZU0OZrKzh4/djMRy+zmEw7NdkV6VXVcm/YrvlFamhiHPead1VF
Scg/p3TT6T/Jqxba40n1/XyHEwJsYFsnVUOPs+vRHJAtcJ1FLc5hCHMPS2YH3wZADs/+nC3XKHUn
3Ll142obGDkmuS+vBtrG1arNR+tB9qn7SCCDeUDHIs5RAXVwY1ax8WR443I/h4HdrzIKTrd5Y3av
WTCbXxaDbVxrIChdqakIviGqk9WpyGvMcAVinQMgGYe8YU450Bi9Ru8RytQxVwjcUAWpQHylH2B/
GHEW12Qskfu2bmGMfctIqBg3OUls0bb1k+gafkp+chBYbEQzxF/6iMm7bEP5jcqybyHGZNvIccz0
w/VIo7TfmZHr7EfHZDNUeBP6ZK+3trTZvBe/Hhv/Ab8i4423P0x3aam4PNAP4963WuZOs+29lwXK
xWZKVXjt6Z9tOeiCDpI2BPt4BA/nxZnxRBTvfM06kz3X9TzeXm5v4EJptYrIvK/sOoKltnhZdIQH
5tony8wjMhhUTlIqpFoqzZfZqhfzVdOR8rz2xWR8JhWIEVmaE3yyLBPLAWEN925G1ghTzzQjVBOx
87FvzMxYW+R939mp5WmDIL9nJG312u0Ag4DaiL80phqLVdA0c7hXEN2WFaJw+QiRxv7gF0ODNN/i
3uYgTL+QlGLtBIbRV8pMtMN5aUBABnG+3JPCMuFNSxua5kM93aJXHKKN54j4c+Z2TE1QH54FwRXZ
1tbjMCc8+kSCwIj0PUKVsFkm5L4keJXLrhgyxpKXdwtZgzN494Cj1wxacYCaKg0aR0vOPqePNKc0
4QtQBU5IiQVr/j/sncly5EiapN9l7hjBvhzm4g74SudOBiMuEJJBYl8MMCyGp+8PXtnVmVU91dJ9
bpE6VEoyfYXDzH5V/ZS+a4gl7TsuWB2txefqdVawYRcTjz8MKScGgBfas0t4d4UX2eqSaGV+Kvwy
ChYGdXNnz3ckUASdJEz7k2lpIoFLbqu0pgMUl2ZH3e/qM+KJvSW9nYWu2esXw6qX04C17ED0JH5O
pBdR1QR/yK2Li+LZtnHsAEdfvH2R4UfGGDCv5ljrpw9SadPa1V6nPhQZaLBCXZsXho6UbeEn63bB
jDOZlo6y2PKpmq90tdwRAFKn3Ah2aUqymmx8c0KvQ23RIOVQIB5gO+RtlYXfbdOiKGntkUBEe9qp
pGP/7NCcLjCO7rpZ+hQqWXM4KhroWHCsnSOyFzd2q0j1rXkuMczoAx2wraynPUWU+hbVfY2bo6cH
Lb0TWZA+9qn6CFoTDxR2r1yrrBCfKSoDM6cj7YBvYqWIbEarLbFi+6xqQ2v+qiz7tFj+2jCX3aZu
BtXEdp/HMT5TfZe8SdCREZL7fErLihuwve6RKlPdupllXYDViAcjK/uTNjoFdXjuTeEJ5bcQKHMP
PtJ6E0n6L0Lm7UEZTY7FKh5jimsTKz8Zjd0Ym1hLvJvBKXlBTWlbOvNec3lxFtui0aWkqFiOZnCW
hiHu2CjZ9Lq5q3DmAXcE8Jm8MLKcnhSmzppRfusn2KgWdSm8xYriig5czED+77zKuuNcuvORYXHF
k7KLvnSJ/ujjwn30JqUiaxmGaF1/CEY3Lb2LWSuq+14yFPT4pVGDgIBmbsyCvgMKEw5JQdNQXdRu
v3V1L+NWVOPntWNWBC8JvEObc/QZuP5oMFD1Llh0Zl3TyEi3a83qrtflq1cuIjQQ2tYWRD/fJjDO
8lBCAc13aJpEstu+2NV54dzrw9zvqBxMfkiafM/WMIcyi6dTPg1A9yk4CH5ZQFSpDqfBM9uO3CeP
ROLSE3lgQE/mRLf4MlZcmDl7B44IpfZQqs6LKtW91eCSdmQGxp+DXfvf0p5J1bu1YT6bleP9mCc6
c/e6s9aaDRN4g2ZgP1bP4tAuS3A7a8JdA4ZqazVNu9Wk8A6coANQzYZJQRFJtK/W9P2onXIFw9i6
eJWtX4K4m/CiBlS1OEHNFqb2gC2VwUMZC6DFsRVbHP7z1GZM0RnPWqYxfZBlcOJLBVrlQMZgEYbP
gKXb/pwXvX/wAJsdZ1H3BBKoL/Kx8cUk73FAx4mznzyt3LlEciOUDPuFCAnt1bK3oEAZ+THOhbli
aLPQqugcGmNjPzoOF3ZQX1zGB9u4Csz7RJTQxjGw3KwVYZuuXSB4O8IISeBgGtGXdlfi8H0fJG+J
G43Yjj0i3xaHZ4dNLnb8fTrWJki3CWko6ePktdZn63bQ/eZOX2K2/YHVYDSD2llHqqC+D3/MWO4x
M3o/ncJliNOI5Eyu22/COLbLo9IC9SU5jt9IaxoepK1huAc/i6SOns2aTpEevsVmdG45sbd7jDUe
BwCjOZWGguWJA+4y5VV537qOvMO8PR8s0afQnQOfLtmlO05+rW0wGlBhKOb4kg+1v7eTsfooatST
qGgD8cOGOLJz3bz4Js6Rxfi7kWShPTFLysvu1evbXxUPHXWiQT4InMVERIiX8V1HkgBWpvXaMaE/
pmBx1eVWpLUT2jmwOyNWeIoa1HhnyKKiMj8nLWjDbGhjKB+BRU9bkqgL8l3z4Rn1eFrmHLUjYA1k
ALvslQPXAeFN3hv62H/kXcE9G3BnhTsp6DCPbUfbE4XzIvWh9vpPGDi+vdFtCo2+Uw3QmczIZvDD
lvjdLKl9CzetL7PTmrfZ5AwvWhKPH3aX+T+TIejqzUrUK8NZX3wG3w6MGA8Oel3VB8211Qm9NUii
yh3hnJO/14tKhJo/wgHMxapcToWxZReF4cFUXijxDG8tXH1gVCg541XJ+WDXuX6xp6wEdDGxZiBl
qWpbgtF22V02KfDTXMwHI15RJpjphlDaJlWHGQ1CT76Vm2oLEwsySzCzjBhMh7gumcpvKYPVnjOY
pbugaPjeWBT2lt7KU7tkw2fL2WhVR8qw1io+BZxov2JCqOU6UdIvqdeaNQ7Ebj7Q4hy/Kse03jWz
1aCuDtNN7EPlcmpaT4yGh53tOXgx6mzcUCzZ/YpbO2M7SfQDBf6FjXEcScrzQEGIR9d6TdBsKRPk
9krNDBdV9arjpNpQz/fojYBrc492Yd3zKV+lia+r4QEAy6g2M5uT0PPoeDNqump9zti0E9nNNpiz
j6I0U9rpOCdjFZcNS2VygPli7gZ3+pLQ2vac5amDRTTYFaCPtkXlnsy+crZGNhoEjoadnwTJFhSD
FnoxlzMxUuOsHLpeFgNKDg+cNoO/N5UoNlWlaLCT2fwkXMrezcFPLnk9fmstMoNYKNtxRypb8Grq
EUXo8ynrVHkIdMYD5jxCjGm7Yd+mUv8oJNAMzvisOmyEKLRtbDCdmdhhRIfJIuf8hlz0vnATdvNs
uLYcqinko3NgwpZEF8XsHpwO0LJe0X7VUxpZDj4JLbaC97NBcZHE3bjzZf8lO5zMLVUve8PNVh5m
8KtTWrUjNeFScMzsYEH4AOX4MFjae+bauwYkP/uU4Jbc1anSxM+pWu4GaNbgEl5oFLhwy2VgRCbs
7HbLdy6SVyMIHj2z3rfsprd1Xr4Hejbtl4IhpSeDD4Zh/ZaO4iEMNMN5acqMRF9jfsyBwcaKlg5K
b81j6XYyDEx9lw8tDgRvgvfhfpLpxOleMdXeOBongmQahh+LtXzOY3Z0sZSj/ZZ0IqlAJT/0tsft
0HV+ccK/QwCIFELWZNbeWKJRZG/zOPeHQaY3jnjR/XHAGERSI+2zJ89K0oM3BQUs8nF408wO8+uE
0WrkDHODY1I74CpYf+ZKxzqYeW+QkWsEJeH6gKhhmmfCZTw6YSrd4mhM530D4CTS8SiswGQsj3J0
tG6XVgSUTTf4rbuoZyetLRnoYFbtfX1vjuZknVG/+z6HBEcUpzS79fFMUeTvgKHcicEFXrFjAqok
QH4vkH+ZatqkuPS8NHZGn4AjKtgPHWj59rRbouNeFvb0N1KZGDA0dfuJI2dBL2Q3mPFPPyni7z7G
Fb7hWZEYHDwQHVsRDlIUlTQcixIu+yFsuL0wZ1o1DdUM8c8h4YAQa4IzBpWQcA4XYPasca++iNVF
sx1OyZmnRVIJV7/NNScbI7lSlKvB47Y09TkGf2M9nRjZPH7lC40ZuauMGzpOlx3lhYDtCwDWSaUx
5E5sz3g0ekdGLg1jazkvxjgyM65zkem4HnkD2SjKKtv+h6hHtg5E5SllNGC0s7fnoTW31kB0ckBH
nsVi5xnkPnQU4l/Y+80w69j+bey0vaeVbFtANcLsjdy5sOQfzaJnIe2t+GSlDkOBnkO+P3jMCFal
5vp8Y2trkcI5ciR2gGZTlACyiHu9Xf8koKzzUXc59l8bNIjULwcTlPx7X0nOYHNnMiXAHH1HXzhg
UQ6baD1L7T4FBR9m1sGs1FMpdtdBcVvOyCgzRbxDwdy4xIyv0waWBnst4CUSWyxO7kKOz62c/geF
Y7yBLOcRuY8suPLIqjtZabxVg863Xhc6r3mau2Pn1PN9MbPfXbQUJHkx0HjSKiW3Mwbao10xC28d
jn1iTFvihSoXe7Zqq4F+KL0uHIt4KjbZwlSE4SU3A4ro0NehWjb26IhjEZNR5/qHbU+CKmnfGf6R
3C1yJor+cg46LOdgSwP6AFg7oHhSe93sZDFN9k1JacatgyGE/uUFhWxxGF7RrXe6XncazPzdmPMN
WIukX6Yrl4eUnAzHpHklgJMQjb81xOO1AsheHsph/UxK2pqxiC4PfFfzbUNs4uQypNzaRrtcTEIQ
+2YdxfUDQH5PxaC2Smo+miZbdq7NFSDtNWgXjOsDlrn7lJA/ioIUW3sLTj2Uq7V4rj39Dbj9ssOB
0B29ev23jeTTMtyZC5YmRXUZeaAIg1fghGLS9LeUbqc8JP1AxXPPdZ9qbK9hoUOjvw6eDBBv3wuJ
8/OY08diLTxoPmvNO6PE2qIs1xxfpDkbN4ExxacxjZv3OKXnRuF1a0ll8RO2rQFtcpLxKW6N5r3w
ekxhYtYsuNRjqeMaKGPjkcMB77DGIjpAQ0toovbxLuwJPpk3nFu6HzQu8QeVXq4thXxMZK/Nx6mQ
kIXXH6zZF+nvaqlaApq0orKU9+OplCo+Skau1Wbwtf59UQCfdCZyUAWwIXbESbn5fgxOT/mskXH0
kO0nLb4kFhHz9v3YEfWVfDtSxvzYZ36B8aAobq/qYC872uISXOAXixH4pa0oauhIxznY8xfjXELa
vqstNz455Zp4kZx8nLDmdrjXLYfhB7KoHzrrVTC1jOac1mGk4Ng2nRM+5r7NFAxcJTjqP8jvUszh
+lqDR6QN9l7TOXHYcDrFAcj9MbD5pKCVas8LB4JvL255w4Fcr8FOV1x5YOhPmMzWMA+E0INGsCf0
fI9jn++m4xe1q5ZDUMmY3/omm3/No78S+tmQd4xS2yRK2VawMlLhcmP0Y32bTnJ4zvTJ/92Odvyd
NTPuYYcQLpx9ViY7m8ROOZ4iRgOC7TgGIv6Zu2uXR9/BRgu9hgF3SPag+aO45X/96/+Ffx0LtY5A
9P/3r19AgK//a9vszxb2P/67/7A6IJ7hN0dEB72BCvMfVgcDmOfKIDKZ+P+7e53/++9udRCgaJls
vkxmGi78kP8OkAhF4p8UIAc5D/aJi1/d/tvI/U8adOYhO5G+LI44iLglJqzTmtkT/OEXzq9GsmhI
aoSYUxiSnK4hFFsf3Kn1DSMi9bLEA9S8JukpZaMacwXZGisWsFgDv+Sqi5ANERmelvI0kD95Nizn
OCM3Qr9ha0YgvZZL4DGM5FUyyVRsgovbMa3HLy+HRLMVGbfZLrX4GefARx+FRh9llzMd9CfShYvH
622paqMzxo5PjJq4ASBP1Te8TH4F3NnadytgJcElUoT1QIKRGGtOaWdq04t8IEiXDN0TWa8BmxEW
WdqHGMh5v8fEStzdFHg0FOtjnGRRNSQze18YLM7PVA8ALG4CqpPTcyOtwrfAg4t2uhdwlVPGTP6U
3OKCTv1dUygjeWTg6u64p1Y4ZzMsTDRi9qPUQ1ZlyzliuucvEwM96m3uipZ1nmHphtwZbc0ulTYM
SNGyGd9PPiPBrVFg9KavrnKJ9LgbUScfFffcu9FTDQYSaCPcVRT4diMR/hvEYqnRbDmBV2MusB/c
JZT806bRx+7TycV461H9C1NcT6wDjH6DLmWzCac4Ht+68oH0RLmHr8gcFwPf3g92bTcyFBtLV5w7
ml2FLUBEpBC/Hck5aYOc0mw1FcQPo6vmFwpJizd9tTh4KCBbyxkazu6F86XVc/5IVGneiGAWIedz
Jra1kR0leY2fOf7XzZSmDfb5rj5mTMdOdlweTMMo6anJi4dxljVHW8aU3FQFvV0TOOcGj3qg8OKT
lmR7HPQfTmPEj1WReiHhPboMEoa3+iSrM5PKPuqZLm/TJStpNWZ3IWAX7MllB59uApuOYu8uvyf/
LN7JujsGRa5Kvw2UT8GBBEpzqlMIjhhNax2oTUuTgBDLq2WWz7nWgiYnmZsQZy0+V3vfq+vzo7In
y4bgF5M6o6J84wryfJ01fcUx46llLowowJxAcWKayPduYWC8EEgz0sneFO10Hu3UuSuLvtxZ40I0
Aj9Dc+gSuzg2OARI/nnGT9gv/q3h1dDszIldQF6URxSpYEvGr3/uAb/eWZMDa9WqLBQPNd+WODMP
FZCIh7YlDDiMbf4m6jT/yTda7ud5sM5Ds5QH+HftbbHY5WebSBcWL4FXjsTWco98PVJOLUgAkgmn
mK71vUeVS8Y5mkb7gkY26+Krznpg4Oris141iHKmXgkDeJadajex7gZ/6G/oush+YGyfR+yVk35p
izHjSFCIZ3ptpie6zWBtMJWMaG4Mfja2yl+70ZVn6TTs1ubBy0/4FRe0mCol5KAj/bbLjDdq0ZNQ
zwN/x3nQ+YaXLfZ4RtSPOTdRNQPmskVbHaUTX0gp1mE8wDKZAGlGRp0czaBlhqCrLTgbYgX28Huo
J2IFRV0e1mK6TY1rG3RDP5IWqb0dfI8Z2cYVH23sDGedaS/hPEZmbo0DPW+oD08LXx2abrAeYjWp
N9xly6cTG+MDH0h8x6ybU7GnDOZgEyCNXkoG/HN+mEo73zOco6KvGprihTqpcs/Xzq9FY0MQeEX7
29JcuV/8ChvvHOtWNLuzjejRyXsQsrW5HSvlbnMTwy/arvm9mCmRDeyxA5cyhdQBAdB2LsZLGlf3
RHGDW7MxkzdmxWCLiCLsZktp40ZXmX5xs4KZMTvbWw394QGWDLYTA9rRDR2M5T4o6Q8TA95Qgx/q
CbCEHS5gLirsBJLy4cJISM9QDZ347nqAterLIOQm8CxuNXVZA3xy8pMpbOPJVZVjbnWpoWUJV32m
OWcc3rTPBHfo8/yAv0d8FBDTZz1nXID8GMWiMX/lcEePJYGAvcC4+mx0OSZcT3q3plQzYzKx4BIH
nP/S18xIZsdbt72t9t42A1VThjE9loSCKepqeo/OzEn9Ru/KFaNx4Rzq2plO2FLHfdwb4+0oO4TK
0qx3fibE68So+n5eR51Ifsveyub0gZWNzP46F/Vl7X2rrJDlxgX6S8Qy+T0Vcx7Z2RKA8Gx3U+MP
Z0V2K8QgJ7das05ig3Uo6xsF81m9L6EKV76BxZ9JA6zURWMAk9oCADFDXmo+m6N/nfw66xC4tg2I
8MEofviUNbiR3STVh5Uk/r5eR8gAtf3zuI6VAfJ3x5RJM9tjZonUlbGelETgbzkkBXc5E41Lsc6p
B79vToTr5SWWIBJyu3BuJxrjNhr1Kj9oq4VtcB1699cBeL/Owtuk928wMasvnW7IYRMMGct1sA7Q
AT1rVMM67k8B93g/XyftzXXqzk27dbHGM4yX61jeK2rrNtPjmtsSbV2olIxd8nWU712n+sN1ws8R
TmwrKNDbufH892KVAvTMereHviFbVTtP/qoY4DW0biYZ2NwGlXmvxMKYJK7hcKA1iNIy9ouEOQPf
O4THYF4GX+bHxKSWs0vr5r5JTOvFWzWMeVUzhGicvXaVOKgoisg8UYdRZAwCGtwKABXQRJzE/pRp
h1BCiACa+DQGT4bDjI/AiYkEj7biXGWWihPufXEVX0z4Cg/lqsggVDf0RVg3/lWucVflRugGR1h3
PgWQliIj08RXOtBWsdEUqg95Ke8AuKrd9qsmVMeqv2+Xsr1fy2QOOf06xLcocSdxrW2nq7QUG533
g72A+TxT76M2AxC5b7/Shp/VqkzFRfuGAIfpJg8eCFj1Oe9PpzeDfUp/MK8CVy7z9DStqpd7FcA8
mx4vFm2xfGZtV4lNv6plJrKZQ/77rAo/4dLE91Ct6lq86mycGKvzcBXfJr/z8tC6inKg8oZbKxkE
Un2HWtNVd+NVxotXRY/1rqY3E5WvlDRoapnhHUyKMO+uUyLnKgyuZqCtliMXCnTDAXMX3toCLdEz
yMQdnTKhUQa5+3666o6I32iQnt6wfR17FQH8nR7djsjctMCRd3VV39EkP/E7sZiuMDzwfrPxTSPb
LkwamLit+J7JZhp7DKKoXPXRkeDbi1405Yttsge0mfXbtEMIcdcWMjgvhctuJXHiI4QpYiMcURFi
i4YVbOOvfYfD2C3hvIq2uVwTW4zAs4EtZtAc6O9G4bX+0HsLqWBVwfQBATQiCSNtdxyZUwH0ELnb
tjti0aIzQqLiVLwlAmG5npYoYeP/trj+OUd9TlYZekCPrjPH4F3ap6rwjF8U+Jkb5uLlVsRuwJas
ct+MVdxWmsfAZkqtcCWfolws73j/PxgiPvirOM5oxV2r6FLm3Zm+bVYRXbc0e1ugq8+rwM5UC1JH
nrzwtUAKWWX4oCcRZpVsbrQyo+QoIxeCam+s8v28Cvl4hsuwWMX9dpX54TcFm7JSLadyTACNZ9en
ZDUG1IO/g5OlTkwy7tLVPGBdfQT+ainApt3tDA+bwbIaDuLVerCsJoQGN4K32hKW1aCgNHPeM7Fq
t4TR9sFqY5hXQ0O7WhtqLr93rfciTL3xc8X46tBqsTo5qymCLqQsHFejxLJaJjTIt3AdEEtUL5dt
e3VV2IRzmS0lt/XquQCfpe4cnTdHt0GULbLinNCC3Hdb+Ml/OrX+J97r1Uv1V68V0WoLup6Npc7n
fPhXf1ka26qkDzg75hWApI0GTeHUIZ0RS1mtTrZei8+WvRQA5UEv/gtL5j+b21wTF6SJkw5npvGP
PNAlqztXLW12NOam+1zyrr4hwJLe+UVQPP7r9/nPfj3OM+jNxnr69b1/9LRnIstdShN5qhY2Nxka
psmbWiXN179+HoMj/T9+oJaN2ZJDP+ZAvKZ//UCLRgEqKbzkiD6qdqnfrRCx2YzKOpP3oiuK4GaE
VwlZyq7egXBxop6WhIRcnK6H6xhaRvSvX9I/f8Uefce24dGcfTUS/vUVYU+guptTxhGu+XLRq07t
rXziBG2XdAuEepJ2nxTL8T3To3u6Pvf/zo/+i/kRLt+Vqfsv5kfvWc2lBQUhk+r4+//9nz/+iz8m
Ry5sa8t1bBjW+EuZX3I9/xGS8QyKEtEfABnAIOZS/vv8yPb+r821jcBDNYtv8bP6+zzJJj7jgPbX
iSEEGEqJz/yPAdcQBjwPwwWPg5cZ+oG7/tj+NE1SXG2WVGsCJY7ALTrqAoX9T5/Gf3Jf4l385Wfk
k9FggglHe01OkMT561NgQV7FxWA5jLG1KRafrU1NXygf6d8/8//Bs6yv4k9vhFqJeQb1RTds/avX
fjXzl3T+e+EWPqu/vpF/uMF6WWNj/eAphuXB0x9UForl41+/C4DN/zjfA+9C3AOTsMmVYRj/SNzt
S43uxBHYn6PV3WdDfGCKGCibEbrocnBiyiNp4WP6Xg5IPL0+7ObemiMqLIw9J7lpzx6tezXTxYI0
tLC/66T3YDrV6IRomdNN0LkZ6nKnh5acx51Bm/oTGcp1BlYN+TO7uZm8oZefe3fEntlgNvFbli+/
pzbSGA9D3m05T3LQRhBxw0Lz0gsEI0Xx4NBs3KxrEKQH5CS99M46tAr8xdSNbFJHpRddaC7zf6is
i87ugskcLW1JNcz08skyBJkw3AxBtbxQNVyGlOiacFrFp0sJLF71im25Jsaw95Zqb5v9DZs0+TLX
yn6Y4sEAvOSVUQPZCJmMTopyMOxdX0A99ebWuPg4RKLcsmdKqufx0fJYjG0EhRtvyVXULL7JBEf1
xiWmMfTQYC7ZJs2QPsT5OH0Gkk48pjcDXoF4phNphCyhZcvXVLvxW9qSBArpy15eMLc7VjgtxlfX
zVq5dXpbfmvCntMtpEP5GpiZnxLjkfbDOOo80PoBkwK6NNg85AZfLy2ZynGJlcfyhm4gS5Ilpz80
pr4A7mtPsxy9iR4J1ly7zRP7S/akWiclh9/5Mr/Yi/kVUIfERIkOD3vQsjfJ8fSoK4yDHHyEsYe7
9rUqqsEmncRyyAWkiBxz+IzsvMjXQefxqpnXkc9ecaoCp38FsO1tAUN558ofUhSdKY4spwOuQaKV
3g+Tg1VtjWHQtd2OVL6+B4ewYCpinLYNYhVH/gwjb7uUfnICnGgeEON5AnNxt0Lkcg8zrTjkTj4+
Fc0yPEk6LPAqBD0XBiV2nJ/IB+sg307EIuiP41AdAQW07/yAjxPirRGHFV7A0OTeeSunIM+POTZf
ysYFhSMz5XvxduhQ08ApJJi7M/0pr6Gkb2gndO7AQuX7NEn0vWF38UcMeZuGJlOLb80pwKPIJNIb
1qz8wGE1tu+Y75qhShjIUGlln1TbCaiRaG1GtYxHN2jd+1iztD3RbovxTZXcQO17jSuBvkb2ngCz
M+q4dzGwHEXHKGEYZkpIiiyNPyQOdjggE+AwSxsA2mEn/rYhLH5jj5Lbnpq+c4fc8JEGuhFxlrKp
BvV9PdJ6iGRxE6yfR0zpSwiF/XeJ1zff9uNcRlB39YPRG+pQ0b97A7TJfkZ7XqJY+Uz/YNIae58h
7N4BLPHmm/EIysFJH/RK6IeRNhI3tIcZWdjLRox+uOQ+jYLGJVEN1e1gzdN7ZzEKqockuAP2YD0j
IjNBBojBiE8YznkyE3VvjQgASdv593nW1e9wkqeHTq34xjyVtzNTohtjRo7tReCcixYV3xDOuKW/
w31qwRCEknDRAYWWBnqEH55AGOvNqzRj+dAB2ao3dHUW3oZRiROSH2lgxkz6t525stqkZZM+iW7M
fzuL2x+MkZtQoVWA9WKi3DNlwrsWkOleNlAdw77l+M+qQphetwVzDhfmQdqI9HlBMUw2yUhSnh9N
ygwl8IBtYJ468WqTZ5MW7ZMqlDjjPYXw5sSZ2OZurVN7WOXBkd27syNz7uIoT4Kj0wdo7GjRUauv
7Jq0oIK9di2uCVxm2CQCXUa66rrj31wJqfDVjgi3FnnxSu809TLYjlSGg4JplnljorLf12UnPiYh
JbexsXgoGxvDZM44FIq0+JVlwRI14KAPtBMi3uhILiappfNVc5+arPSBlqKu9kVjfIA4wbBeov1+
c5QrX1VPhyShMwwTq0Rv1q5D/RjaOqmjCjOT460uChKxvc+8afTZS0dcw9dGX+bpRrI6e9en5BiG
PIWLZ9wOykQ0ssrVmFXI/oc3yz5EO+VP7c7SIqbI6nK1g5h9Yj7iKkQ6tdPmdcyqai+Dod7j6Ig5
ZRk6fKS1xkhgg9PnVSxuhncUCnmkUMAvwGjkTujHhX4AxsAQVnXjbYBpEbdDSg1RZwTZxS1gYACd
S4INbuv50DD7Mjc+ZpYj8AZqdLAuVScK09CSvcaVw+qxXA4SOiFuoJmW+iDj2GUwFn+7Ov0ze3X2
XOPATuvTQz+57NyXduBp6ayJT/PiM9TqMESQntee28wlEqjNfPW+RWd742GjGUor/X11FBSr26Hq
XOccU0SGyN0TgxUJ82ERa/6e3Wh3tFqteJ0CQDl1LfCxCFeLHHpq8dDiTEmu/qN1sesDHLQaNNT7
ycUtZBlI702AnTfFk3RvdcqG/Qvhlc6M5QSRoTgtXNFbQoD0P3Gw/MpZw48ckZEqCnd55UJK7t1U
S+5kPgRPdY4N2LUJH2cdSpnfWe6bZEMqN4y64ptyqhP1N+eAGWvzPTX2y8Oi6ePXWMfaS+W1MQ4g
tJvQ19w/vqdCzvG30nmxs21NO91eobZrQCWhIugekgjOVDB2kebM2c966P2HAEw9COvB+WENyv4x
dpr9I3dadctK5e5SkWqhyjItZHKHBy2OmwvM9+4RFmwdmQCBI2q259vrpy4dkh1N7/t35tooW9eM
35mknZ0OD75omFvWA6yXhgtxNzuNfvbw4EY0nMhjpaQVtXQeYzfSbX7EXqBOAz6MOzjqyRH9g2Hx
9VpefIOUmGajznBCOS9QMG+9vo4jbLAJhaCAYTb4Boo7XeTVEdXOfQuQ//YyJppJ8yuLIRgJvv6F
wHvRoxUbAgNVMgGW3BJ0S7kFGquthchMgZ7ETUEdzTau77xuWcKscegTJTGhXnWGX86GIqo8Wmh2
wrTFyZcDZ04Ntpff0fQKJMPCPGUPFR40EJj3hjfhS+va+U54PUu3l4JS8xjMEQpfKq8ITQ6o2cZH
P41Ym8Zj0GFz38R2j4FaljWUfa9ungeSjLuBGw57IAzFZ4hx8k5gO2OE4Y5M/jAAqcloTwyxpp1l
GqDRRVFrz72uo2kDsGHHbFMwWY64yPSk56cpnTYHKLVme/1R4BhtR1wsRl2+rvD1qGpxNllBZnxc
wzR2RUDCnib9g8ZeDDhzxvhYs9fMGamDKCNdjEuavBiDAu/kTraKfKk6+vpMrDaWGglaVYELTEOO
JME2dW8tD7qLnRbcSYn3KOYfnm1NJAgoOINuBqlRLMef3ucWABRqxEV86Gmw3meUDRwhmbgollA6
eUd3Xjoz7Aqc9NZA/+23Q1Y9mXPRRWQf6mhpU22PxCY74J/K/KVq5eesDeKJmjBmJkWmnXFc3w+t
8piR4WOdcu3LF/QdGHb9xpifgWGu4hveBjNZveHO6SR9t/P9booabDz7OMZ3XLMvORMe64gXCt2L
2CGmGJ0dgLGpujfxsmyL3q0+vVr7xDN2N5u9tTPnqVr3beIIaIbx7ZI9T026bDtfSxBoKIuW2rjF
k4HMRA6ESZr/ptVQE2RONGKT9YLagGntJbUwrOq+RAt0WqrtvZb3C9TIZldlujZ3bCzmbXxpARlv
C0DKkZuVWAEaaxz2y5Knv5JhdA7FDAF5o4YZOcBfmqfWdk2YkokuCGOZ6TnN3fa+Rm5805Ki3rCq
V2BmWszco0fC0GDSHJZ+WxyHUS0nMwuKPX3bw0FL4daFTSLse9vvlvs8cbunlm69iASJh3987qrQ
XdB1Zq9b1dk03Ze0wu9GUXAk18vsBMQOYKghxUfQLdXZoIISX2DpBNB+m8SasBgPc1Gc+/qD7T1a
slv7FyMYpL7tTKd5GEXeaZR6DhPYVojnFEYE+1xL+530GbabVaWTscL6APCm41sMAfl82OhR03ak
PvPONmT+UDuy2Q0gNX66HfurzWyk5q3yAwk4NfVOVAjUP2jK0WO8DYP1qq8rpGtULZZJPz3MdT2c
08y3maH28geYNucwSzGdSicZz5Om/o29M1uSU8my6K/0D3ANcHDglZiIyHmW8gXTkGKeZ76+F7q3
q6TIqAxTP5dZdT1Um4QCHOf4OXuvnXxrjRirSgjz2y261r/trTL7njUElfZSM74gxi1gNIHYO2iJ
blzWLXJMCW8CsVzPiAxlqNFtJqU1nkRuZRv8IYxXiUkPrwtlekt6y/6kF1aOKWS2V0GQzlvMfvEq
Zq4KcQ85waoOMxT/nTIOaznV7GRxGntx2acueHJGwylf28PEqQIbspjdQQNa2jAGgkn0SF+boPm2
cgN2eZfGDWE5DrrnRCtfahGLdSLRBeI6sCrYaFTGu8KR2WORZMVlO6f6vq5xAFDPZ/hrQD0lpd0p
nmgGJfM4LknlbWpTHEcDeZFaJ+3nVqlySNuI4jnFDK6uRP4Tarr2ko9iekupGH8ZNVE8xVVSfSq7
crR2pWIybYt8iN3g6pasavLldQ5TbX5nCG3IVz81bkktdVjl9RAfer17CwYbDTjtncuR3vGFoLL9
lpdET0wkAK+lklzPRQ/orhFKumuxrK1QFReXSV8SXAj7qL3GBRJcxxRDKILSuAEkb1YYxtAiNDVp
mLz/3wlYgtrFN81xOyBOqO3b+UDCdnebqDQZDOAUz2PdCD5clsZwP/PvGiJrvgqlfDXiZnjFVfcw
d/gBtxa6vTW0fW0XVzM7e6kIZudd+mA7FtxL/IX1vYmMhGm2xAYWdup27vsOfWFogBArjF0YSutS
TyQivaTurH1ICoZHUn3wFQljg+ZeLVxQ3XAbg9F65KjD9wSH66ufkeFeBs6LMRrDhVpq+o6/RQe6
ULUPRmR8t1K7vumLdoKK4vfbPsE8xX2b4ivHmYddX1vcMZIud3ArGZMrDjeFkJYXqw+Nx6gvgDB2
ES9s7TC/yqmpplA6W1Mxd60I9VvOIM9syMnNWM7yUGFRdNuhlZsyzf0vxQJwThFWegr5MNeSdAwG
AwqnGL2mumVcDdm4H/L7HNgiFa5yl2VZi65nyu78SJG3VoUWQ8ZSv9bCXvzQArJPi3goN3UXBQc/
D7ub3BzDy9RMzAeDQUOOE3YmdflzzGzaDxPgxWy3m74U0OzaUSWNqZNkyeJKL9qk2E3gzx5adly3
G+GrOU6v7uq0eww6cuZHS5XEtRTTDjT5a+jklhcHIV8sCsEDG6niZcLpLynlrMNgYPppgiqh/i3y
H10b9xEjxfKrwDz+ubHbDhdJgPrpa6HGsXqhlZ1/AUA/XtMtgWeNNu6x05VxWikOTNvrKK0DfVXk
VTW6oi5Kc1vl48zRLKyd63yq08c8Y4SWmZOzC6OFBkEL6xEb7ds4MttSZ0qVuhI1Gpfhm2VyajBT
PVtRVHFIqnCkzOgC9lnkaEv+sqdgbDrw/pufGMo9ZziyVoZP8DNVYbqm3fGt0SOcAOrkY5Ph+zoN
g9eN8ovFEYSoiUuzVu+ooRCLoJdYKZ2tfTOcdLgwClNsZCVopCRkKAe+Rq6C4v8IpTDR3Cj6XTM6
P6rRUJ6ZRTZPOgFN4dpsigrdXD3668bWLFfJzWKnOmMHubPK17INGGtiaj8DunjfBQUAxWzHMWxH
s/VjDoyE05j3yES8waB/1ys046KyYE1WO87j2RlSwbsWtb1cjQhK1QZQjJrz9+axNZojdZJVe1MR
IPLHZw9jH2h9GpTp+uMO76lLISIlmsHU4bgeExHURpa0HzV+WGgHj2Ns8MmIe+1KbUmD/vhSx4gS
m19FCCYELAAwXPGoX60laJ9QQdReXufdZZIS3yRrNDA+i9etgjHbkQY7/WmTnIvqmtAEfTiAxscX
NSNf05UiajyymExXx8voypqWHWdS48zvO8bALL+PF5oRhgVuyng3n2Pzn8tSqb1sCgVJPKQTsLnZ
8T7R6WimtD9uy0mjg5jO4VWXjuOZ6y+r4teB68/rC8H8Zhm36scYnykwylBNgsZDXkEDHsw70sDh
6eOHeDzyWy4idBbmwkVSGQv8vjRHjc9F6+i117a0bq0hpIoILOFfp7o6e/ME5b3vSHAuaorkjy99
av0IHdSV6vwdgvr7pR3TGDU0MvXSJJlQApjkCcdLI9hS1LRy8WqZ6H9bf/PxZU+9+sJQqc15smgs
GX39OskRjSMLK+KyVhWnBy3rn4gim71Asmodi/X78eVOvZCA5mCzMDm3teNAxaBGgoOfjMtB4H+s
9GrH4R9YKRn1Z3aZd1CWn8/SAR3GCZyNRj2Csjjz/M+zlHM3fGt+rs3J776PLWtTIVIF3gZ+KWnP
6pfQX5pJA634j3/uqUUrHFta0hAwzN69NJZoZ3ScBEBYgXGHsJdufsAW+/FVTt1UHuEyvlIZfB5r
EQyYJp2RsfX83AUItmMU4SDc0wy0TB9f6tQPMpbkWANlPiPG5Z/yy+AvGRclGRBkbxgquMZD8Srt
4kwy77lrHO2kkdnqkg81ml69vZplvTPs7BwxaXn4x7sJ6w+ANkvRtN4tDie2h1pva6+kdr0KOlU/
6AXpIHM/RJ9ChR0Gi5t6E9SMWWCAqnsAUOd2tPevHhnAJiMU3j+H1sVyH365lwZRFmLJF/UCUpHI
OmrlatCS6jJVYpxjpZOv//TZcT2LzF/qKFh+x+9exbHKnoDGeBnZnxeGnO6Aa1tnSon3a1EwQ8ez
QWtXx2h9tIOSnNXOdZJWHnnogM/LIlqhDbu0YmYZH/+cE1fiR9gmgjgNLo51tEycBu/DNNmFx9aG
iEppLsRkPZZ1/PzxdU48Jg19lqrxrNi5lrjsXx+TLLNEOLVVeHOkbur0i2KnqzjJF8Pe36KP/0hZ
fJ9AYBN38MuljjQw9KjkQv4ANdM7NO5zI3CzwWrBqzk9SJ8+n58mk3qM6Ae/XlcGIbFqjacJtRCu
01lvNzHT353e0EbLakEDPDMwDJp2XB5aMQIqGML5yidy7t6ocoHZmGkR56p2k+pt3B6sPh2vh6Kj
gz3BfVvRZkOILqP5zA81fg/5RQixfMGZ66m8AITrLpKPX+9pms4KtpOOe9qE7YuT5eq11tv3k5TR
l2zukEGnKfPTFCcbrMSthQKTmbXcL2K/yGQyq1Vlghn9KfM5GLUyBBOR3ZeDfUWU4UxsZVJtmmSg
3xgJCzxRLPDxDgUev163DkqsdKvRKAyP2fawblsYT1wnXtPCsy4TAy1DnADxHdmv104wrGYrGNcG
G4zD3dJBKDtzo361fOxuf7zWyKvRUHDwzaLkP1prftZXVB8T9yVWmstec8Sepz56QVwDWRh9MXgf
X/B9wSPEktxu4paCAHtc8MC06PuhzArPsVuo8VGRbaqgbi+lKNudbwftZUjr9RH6f3AmOPbE60s1
py5pI0g93p056mDqlbCTaJOjafrUy0F7rZj3PAI6jN/++Eci8GA3otfB/x2XjsxFOW9OXe5lfc1U
BCBITbu2Q2xM3OaeAJzIXjUM2CcCsWjaf3zxE7+TukoQGI9nkgr6aKlbSQBbs8hzwhJJQquG/DFY
WIGE/9V/XAYYyyalAYDjeEVE+e8vFT2gJgA8hgPItl+mKR/Wuj12vEVC/PEypdxAMIUwitPHO95g
SQpHF/Rdiq6gG9azpPEq4pthMOWWxtP3P72BhkpkMvWNgSzQPP5s4eMqcyOt+FnE7XpKOeUFM0Rm
Ok0qknOyzvebPRejtKE0MBloH3++KrQhoewyfpliPIZCeUFJ/T0exSOG0jM1yPIu/16CcCmOpZKf
xp5/HKpOCmo05QpCDLBWG0Gv1CnMFAtYP5O8AA0m1c9Vo6evCD8aGdvy0h1/XgzUswDtEq/S+gNZ
YV+KSXsUdVLhFpcpWSv6mUDz92sf0ajK01uqDq54tCJNaL3Q26zEU7ruMKW9h9D7JpLqmcu8LxiX
y3A0JDCe6uO4oUCS3RhF/NVer+gLUBDwfTnyRfx4Hb7fKrmKplJsgAKV7yCPEFbGnMzJxKsFHS06
PXiSux9WLu/iqmWgbs8rMZ2L19bffym5KhuHZZomZM9jXqafzRAkQpoJjgkHcUjJolvlZQKmwGFK
PxNC7GIlAlMBcIm0Z6JliO5tVGvXjlWwT5kjbwfKonkyq3ucKvi4ypLiYCkLcP6YF8ji5JOjAwmF
KGWe2eNPPhjAsaw40kmN4weDJCFcnDapR3c638STEx+UkT7nxw/m5CpDV0lLydFRDR6VnJlR8RkJ
itTLWwvCftF7akKwm9Weq1pOvLCmI6lt2YckZ9jf91fTSkVeVtjZ9LEUCFn8cD9Kddx+/GtO7UCS
EsCG2i5pdiz39JdTwRyr+hh0SoJ4CCJKb/GZAiAFk6FJv8J7+PMqmjMjMlE+GQtj+/iECjtRkgrC
Kzol/vfl3tWRvMtq/+XjX3Xq5VmCtSwkuRwMjpfx2CS5Nhe8PGlk2hhqNEZsvvmdYUuxrQPT/jak
EJrpFjZnPlWn9jyEpKi4+fi+P/TQOlVDYfSJFxBu0+YKBI5gW8bPBEg+sF2fudqpBc+xR2exc7J8
1yQDpomEFEuOVwZlssukad0NOlSvj2/mO94v/GyVm2jpfI4EMuejfdXp9LEzabl7djeoz1GoFlsF
xbHrx6JPmc1Zw1Os2cWqK9r+ppry5NpMLbELbTSdMxAkBstxudYqGIXwPdBjdF187nSrnbzzFids
3kxY+MeFT+03qjlkGV+b0WBM0FZftNYpVqjKmn1k2S/dSHfCKkOGGLmInpOhb/a+U7ziaIZcsdC7
hszY00VysHgrJV4YfsfHN/LEu8ZMmxLUsgT2mOMPYmrxb4hGyu0hn7+Xs9Zu1RIxpY+nu5i+fHyt
E7dD+6kxNpdGLVX37++1Dr1UNaDpebOvfVdpOKwzU/3STGnuWU4eA/mR7ZkK48RLp2lM7Kho+GK9
K7H7Op3GOij4ebH5KYwCaK6odphjkN8ooHs9VfVQrVFj9N6f/1Z47zg/qWw0cbxTGoqD3BDbo8dZ
7RpGVE1XOr2jGx9ARgueiZgMztS+p54kJRttAEgSDlvZ0d2VTBsboyo8RQ0IjdXwtue5aO8GoJle
JjlIf/wLT3xz+IHUUJhj6Nf+fEN/2aUzvzbwF3Jrxz5gcmHUJOJWRbUWKGL/P5dyoCfakoIR3Pvv
P620DOx9OUc0zSnyW0K7oH1ZrbyIOk07s32dWqNYmliewCKWfvDvl+qRxOUznQGvybpHqLBvplk9
pg3PLwqqOxu/7B8fjtjAMF3ogOwZnxy/gNrIrE1v5tyb9RmNnzXc1129LukDnLnQiY1ZM2g2CEHn
GRvH8jx/eV7ljBNaxfDrpYH5ght9Z8/V45klIfg7jgr6365xvCsrcRIbBtdA0K+5GKnLA4hj817v
JBDidGi4iwQCm0Ndrpfs8adiqMlJMpnVdkQA0fzrUEPmEZNeY0QBJzRtM2C38iLR1ofZMMI73QnI
BZog/Pilmu+yBnEWp9tphQzW34emzZBCHYFdaQsNm1Qk7X52MsRWuYZPtMCqtlP7ynd+AutvCP6h
OiwWuCC5cjfhaIU7rW6mfWoi0exFmF31St172MoeCRluVtzhZJvRK6rdEKGghzgxc4thLjewAEzE
wskA90REULLjbvvx7T21Nn96sVgneN6O90/QuVU7SdYmMuEv1dh+IQL9xhDKVmQFUDbS7j6+3qk3
nJqbYo/2PQOho3fBDKe8EsGUw3cJl57T9aAn+6HNzxSv78dqS2KOLmj80SOQztFl8OCHoh6d3ENE
fgc0p0YzaH+rkieG0FcIUladqb8GGPw+/nXi9HXp0uJu43B9XJA5JRj1cjDpiRTT/CkcVVxCtaHc
YXRR0w2aGc44lZnhJE/6ap0SbspwO2cjr/R+b6LyN7HC7YXaKVutNfKVjzCUBVfumHcywXbir6ZG
oN1AUvUKpHGwdlpN0nux5nWg+Q96AgfSns3KhZxlJFCpwDvF/HtAh5ZveD60WzychKGNC7HB1Pjf
Cc5ehU0bbyzYl88VTuwzj+LUE5eL389hDMcDWW7ZL3tEpDZmlid97gGgn5guucA1donW9mdW1qm9
6JfrHBdGfdlnaQE23bPNJXmLfsOKaNjNxw/41AdRYk1lrsC8jVSb33+MWullUYH99hg62asJXyqH
8ZciIcExbKYzprOTF6NfyZnFwd12fIiQNZtRnvKuKKEkjBbwJrToLQpQtNRtdOb2ndoIJG1/vhZY
9t4Vv+k0CRmjovLquL7TG0uuIO2+FGn91kZoFkJ55k5qp9bFMvPmAIuEwDqe08xNmXJ/qdPiMYVG
O+vawZ7rYa/Ti18XQgk9o6wgBpaOuIe2EHpTgKkhIIf4yg7sZOsUxvRkYQnCnuEHuLo/ftIn/3ls
iLSR6N8yvv79SQ+j3yhJSJkzVOWbcILnUO8fUoGO5P9xHcvmpMjxd7HM/X6dplemsESP53ESLenm
tF/ySRnWRVef+ZCeKluXaCRaLMt/WUfvoRgcHBxoL70Wz0iIO9we8ru6MAkW1G7SonrMUudMo+LU
Av7lkscFawywB42emnnKMO6I/XxzjBRxuzzURX/mzCFOrV9OpEsMksVE+Pj1bwfbALdjZWwz+vTa
huUPMiUktCjNXtG+DVYLX5JQaTXfRNXiNVC0RZlZI/oDjf1i0FR58Sv4EZ2OYwFXGz6jsK0fgtkh
PioHMpBBStqO1mA/2ya7JsSvBsGU0sDbSZbWZqH/UAcdOws8zbFUX+Oiu0aKU25Ii3yL7H5ws0lE
my6b9IcS0TUfe908s5pO3QVncerS4mDdHg9g07Rsmhx/gjeX835uZ81tVeMF+OAFPdOXNpqGMxc8
9YgXZxZCGYtm6/FtL2MtgFnCaxJVUJD6sqvL7U+6pQiATbnNokn/+IX5qZ04KghRzOj8QF4XjplH
DaNAmVKmpGnmyWx2VuHQwQUItX6Vi8m8CIs0fYanD8fSQDn50y6A3zx9zroZuDmSvp0yEM1w5jac
uO8UG4sFmnBBjhNHByVHTjYcXZF6RI8Ym7Ce5FUeUjZOcdG8xISPeegiv565ESeamKgS6Posu7b1
7uwbjOZc+j1vdDP7SFlFYGwRpIpt49fNjswu4bJSUE6axGiQsL2amMngvDDORVmJE3vl4gtHjkHm
2oIa+H0PU5FGyKyNMnzLMRjen76GSIBORVudmxfcGWvfxqiRsVhBuU9pImtKxhwVHm1/O4hB3U6T
D67UWPIJAWZ9oizOd+HAksIxlWwR9Zk7JPlvE2Jstux+Y8g43KAVNta1krdeKCvwS2Fnre3gQi8S
8ZCIfLzhtcWENvEivIR25xxS1fqsgjI6czA/9fuZgOFBt5YJ/XHjiHZbnDat4PenyfhAzA1aVDlG
L5GmhNuPH/qpSyG8RmuAG53PxlEBwtCJPLvls0SITbguK3tx841lcnDCNHj5+Fo/n9vxm7Z0fxcg
B5/B4+N/rsi0G7KIw0EPzNklxnzC7DUb2s4vi56MnlS70ArVv21HfbjWdSW401sF7q1Iy10JGufv
UvK/+IYz+AYdKSLv1L9QAu9yTq/fhv+5ehujb8WvDId//tg/DAdcBH/RC6MGp3VIqaGylf/DcNBU
Bx6DIGQP/icbwzLj/D8IqMUfYqKMMQhih4UM818QB6H9xciLIpia3lrmiH8EBTWXlfvLYlOXEpch
ECN6BgHo8o629QpdPaKuPL6sdWbXX9ARLDp1w2qNjQomLndcMaDnnzi3F02m7Aud4NIaH7mVe8UQ
ITlTmul7DZmJuF61NLGqT/18MebSeqvq1FpH6MnquWKeEUi8PEgqh8l4AIAz27jE+k7Xy+Z7ink4
ddUpgHSxSRZrjXOjRgr4gb7oeg3fm2yJmXkQeY2RWQ7QND+nYkgjFNCGAsG0DgsyyQ+RreCQti08
Kz2iamzkwWwmSMtln1el/RDq1lwM+LnYVfSNlhnoe1yiSTLchxTn2saGPJqqLwTWt3O3y8veRm7d
qGg6LiItSrrNrFbfQgUnk1WV062pp7m1mqch5o/S2J1fef+s6O/AwP++gOdeQDJaqZf/8wt4VeQU
5vSu/01Q4X1Z/sy/3j7ChPlas3NTlWlkyf377dMkOcNLVDCBC/SydV71f94+g/dSRXfAiMdGaI1E
919vn2H8JaTB20oTGlECn94/QahghTl6/Yij5LTDfwSDWNr/Rx+Wci4S3fen8MYqS0dbpYR6IFIK
dXNlVjKZPIuPKj7GJAjjyI1EeRXo5JilJGB/b3zMZtBnM71c2WQTE6o0V0RYgC2U3+ZadzZZjm3K
NbJyuiyqpE5fIvqhl0Uzq99jEYyOq2EAwmWACmNaZwrZVzvsGsUTIi1L32Oj7/vDKKJ6uKohXG0Y
3AIym3SI1Mkkk6sSzNJK63ySkCflkg98Gbk10U8rLc5nvCtT/crrjcVcD4lt6kf84xOnnjfkrR3y
36VwcmyARxukR2a4MmQYXXFyGXAqd5an0Dzd90UWly6IzRErmrLT405fF7rzMuQjEyAFD/0qC5bM
ymma45fRbMqV6DCJdNN4GTpahAB5hu6mrYeE1IV1V6RkC7m4oU2cVjmoJSBxNdEWik+QF3WbwV1W
5067jfTIPODKbm4b8pLkxaBZ5jfuyHRBlEDs148MdeZ9WxsQNC6sOhiTDfUm4WWDHMtdbZdhutH5
PF8VbLCRkVKjTIw38q2E09lrq8EIw1Z4DGyAAoyrJin7zrqYsa/UzrzSGoYRAHzDpIvD3qWMhJKO
wzfRnB6WAAMJiYyO/dxO9qjeLKtcl4zXPveMru+bBiRCyrlg/I7XpYx/OLHW/KDQgxh5ref0hbQH
i7ClrWwjq2jc0vKtT+WQdgszFCPMAFHtIPOu5EbVCYH3UwqTJTKcXKAYTO40rSD9I8IPizNnuGHo
Axs0imKW5ZiQ4FImnPrQ9x7sOCk2kDHIIyCWcUcozo0WleN9KzsjWvtKSmoD2Vg51s82ONh2axnU
MNztlY5X1YOyCws+5Xix5/xYb0m/ar4Uepl+09GzC2ydjTTdmmxAt7UJvXADil2BXsDRDo1oB9cQ
QQoPLoo10nq61zA2+nY184G7XUY6Jr7VMqAbaagXQWxk22wkA7oXuEYtLncFGrkkdkQb7/Ki1aiK
E/BGJNRbblbZQ+fiFEgu4PtVwyK06td2IvN9P6jmddT6se6ObWpcSjueDzmIQpdRONDKLvzCvzGG
UJ1p2y4NrmXY4KPsDHmJgL+hdZn4r2EdOrS3535XwpzZJNiSD51mlU9xM1+DcjHvlpV9AyRaXVuq
wJVaaVdzbE1uGJUt2AdsRouJG/iBKNUfBcO6m8JMgk9BGc0XdWXQ1+6T1GtSSSZXJINdHPfJzo/I
LfMrvsb6QBe/lLXzEBgKJ27iZC/txHqedRX4flyh4veJmJt7E1JbpWBwa4YXsypw7cU4Ci/HSOif
+fwiTe+muYBtlqrinoNlh/+uET8Uyw5x+HI3tsmMs71r0280pZwV4emNvVa6qXLcpJfGQykG6De6
1RffDHsKHs3YwORVJLX5tc1QoOVO0/B3lMoeprG+ElAL3KrrifZWZXFIxipDmxbHG7+Px63IA9sb
TeYXQ0mOg9vJMd62ZgDAwOra6EJzwu4RRmeySrk/j81Y3bGsi3voPpfOECorM/EdD2hRCd9CVNbB
rpXIcemu2N8xzoa3TmpHoKqK/LsVqQ625wk/YpkhVCBZxFDdSdVIF4nv26y295Pox3XC6n7QlKLM
oGhOOvhV4a+Gdn6yVZgF02gGlmtZVXQdpz07e6eKV8zTtDTCTiG8GE38mmwP87NJ8txakHtxT2pA
tDKsenhJQholpoiLKz0t0Zb11vhNGfN+0+ui/REktOMTs4LkQQ4qUVC6+KTnc3Yza5Fz02Nkvp3w
a221NGhv9bouLxhLqItbeU5WDQg7wkxIFd3g8VK/2DQg1gYK0/sYvk67moBArsK4U1wMwMEPSDeq
l/dEpwmOmQoau9pBs0juXNhOvXTtIBzWOWkwe3TsimvZvbzSqzmAdaMIKJma/hRUEJntwQwPBaCg
2woj4bqt1J4764TTG+bi9oGxURWviIwN1w32pQpH8GLVHCvpahp8yhlYTLcy9OotyyKxATdIcWvq
xRWz+3iliKq+nPNiuEvx8nNada6qnhGza02wdfYCu+pVqGokBepV/Jo2vf4Y0zu8skp7elDJkcOH
IUPn3nBGQodsaMfF6EcGMD9jMUNH6g25N8lLBvf2JbDz+jbvUv+5TPzoohuxB4bQ3p/wgk8EQxTx
Dq7IBF4HWzBsyiZcG/xaoLatrrb7PJ0hBARW92QwxCIhyWjytQJUd0WLioxONVRvKwjyYmPZfnHI
sYK0qywhtNeMp4zozFrTN9hVBfexHT4Zo2W6Zh9KIGAZiYtx5c8HLdLkN9RpqrIq/Dwioi8cVjJW
nZdpNhtPNWY+9HauQhxqgibaAoaWlxZJCY++1deBq5i1pPr2yfjDbD9edqQJb5uSieLfw9D/Fsdn
imOBgpTD2n8ujh/wuof/s/pSE8f1e438zx/9p0a27L9Q3hAdQE9vSaeg9/HPAdUWf6F1MbHhYEj4
+//zf+dT8y/q30U8KCiKdNP6d4UsdMpqm+YY5fEyr+Ho+ieQwZ8zw18OqItYED2ksQi6AHcisv+9
ywXmBctpHC3iBEsbyOdJxLDKc8A0IUe6LZxho1vlQWyTiy1mouyiPLqmCivWfRra9roWnfYY+5F4
kSSz3hZSzx/6RvqvdNRGkMhAEDxSm02vrAVZLgwMzItI6Ys1wOmC3LYxwbXfKmPcuCEHdhDMqRJe
J1qhgIkj2+PQzVVabSonWpLLJpgiq6STIe3pPs5/oD2IShdSi7FNlMa4CbWYjCaAq8C9x554sUoR
h9qf8szlEeQglbFjh/seHC7JG/QzdaX2y1Wr+2JP/LM4DLMt9iTn0VAf06r/rGb8o9ZV5rdvXAUY
V23kHCRQB8DgscsqAs4n02njEMe8H/1cktch2yLZRMpgehE9L4vQJTX7EfHAYQSa462EcR5swIL4
32dpVkw1taF5KWcoZSuff9mLUZJLlQ9qcu8k6njrj1F4M3R+/lg2gLrbhq3rgi0tIDuy0zGi+6GF
sjPNUkhq7KAF1RDf0Lsx4d9VSUBDLplofuaqIvJHl5mARSbFXL5qgW3f+imh56BfalVb+4hl8jWO
5GJrgSR3zdnaj2VW3iRa5dyaQHXDyxhmptdw/7Z9UQGbkVG1m8NwuAw7R9+OYQ+Mnq2yeNC0yr5T
DFZLnFCOEPNgehl4KSYOwLgXjso+mng68BkwE3RWcZMAYlYeZiObNtKKtYPRDAOB4klnrCO00US7
KlnLb6Y4FXkEQWvOqs91V+gvpToZYuXMlSlXZmA232nE2htAFC1fv2Fy7saSoECgsc6DXkfB3Sjm
Mdg4Y01bz+zFq+6PTeOy8kx93YbK8MWeExs0iuZcliV2PFjJanCAWJ1Hnm9V7bzvYGJNu8jvlEvI
SP2wGnTQFkId7Rz+MnzvFoVFYpKVO5TdPVA4M7kMxejclraiCVhSUj7l2gR1o1FUkqlFaiiqSzFV
MLmWVAGC4IyJuAXgT1j5J1fhRmDaM6PC/lz1uFOU1hmqVVhK4fN8lKF3DUd01bChwUr+Cd15vfP8
olbaQyvLTt2nVTVFL7SDnPZAH9ZE9cTy+WT5gfIwDRzT9MQntDbrL6IeyFdYZdfEMwSXaYcB/lts
KnGvuzoKCkM5kLpCyLelp+oTxp0IWNgUcrJrQdYhJtmq5Ky4rVDTPWXG8By1erRWnLC4auIQs03Z
3sedFq5R6+sSpCWCYLJgwuFZSnruHq+38pgHwt8VdU0DCVA6yEPV1ghEjfVqDf8r2CotrLHvlOt6
6k1qxDmbw3C3njBsXiiUd3uqOXM9Ofk9/MjLNm78PWbuZuXYxXhYJCcba4zSjdGGYLmKccdHXIG7
xE6T+sTY+/NutEEPTpFOjE1JvAHHvocWAsPaCoYdvHrzWatxgcRd17nz1BU3g63e04jQXSjiPLbG
CYnlI+igT31o2aUMtn7erJrYzC/UvGzeUNxcqzMZg1R7g4d2IX3IZW/fxH3RINRh9mtQBt3SARBb
+EypO0SE8xhyvo6AzO1SgwgDDDfpdtISzSXfrCHLBkZVVENCAOA/fy7AJXK8tG7msr5qh4TAWj0k
qksU9a7yQXLHUlGv4JsMN7KBKhc1xVeH3XaXR5q9iYBDbou6jaHbmw3jRr1iHIhHL+17ZTn4kQOa
TvBIrOC1gHGEViOM0G9M+Vonj8FNAVm+DHE1eGoWtE9xVyOZlIOy47j9o6tluptC8J5tPWiPvab7
ryIxFfJM/RCaMyfG2FUYiO47WQz4HjLi3PIqKreOw7HALRmZ78ouMQ42J90VMXbWXVdCzyFnsVjD
2Y52Le43VoWcrWuiLAi3gW8YxRu7itp7B0jRs4NmBVYmuhUCo0IihuzqK3n3ReLOY5R8Kq0022od
6kA/0u0tdBxnV1AZfi4HX30Bi4WNrqfeKhCEXue2XlxMFWbXTGT2HQSj/KqRo3LT2MGzFVRLCK1T
dVuQ9PK61n3M7yQJJdrBHOPg0kkAP7rEJ1SrtI06Ylh1AQipwk0H4goMjtkS6Nojn7wWPiyeOQsX
CkmZR+SqEfpmleBAlTpI1zUZTOTudMpzW6rNCysur4gRHsoLVdT3JE0Xd+PcqtcCV+J6sXHJLmUZ
GIDagD+tYAcZnq4TKtCTMLGvfSt+E42RvXVkFq1lKLJ51bf+QGPAkNMhXxjGq3iqzLU0I+2JXN7+
PgQI9X2k+7whMtm+rHz9VXG6H1GUB5+Y+1HHT7m6agzzKTdMZUlXx50nkt7tNfa5ear8J7oGu1HE
r77svtl6Ze5oK7TuTJLySkTTp6mfHLQ/hb62rPoL8fOJ2wt1n3C8hxCol28BRbKbxEqBq0nEHrCc
vFjp82RsZulrt2kj603SDMldrsnrPGjzy2yuu/9l70y62za2dv1XvnXnyELfDO4EBDuJIiWqseUJ
lhLb6LsCUCjg198H8sk5sf1dZ2V+BsmKY4kgwULV3u9+my0jPcp9M5HZsJlSgYNKj23oOZlR0oNh
fwYteiLQhVKK+iLDxjec4FAfPCMnpRsAqAux0x9uaPvWYqbzN4MtyIzhlNumdZy9mUXxpJluE1lT
p38CLM8OTeZ7X4QhrsDwX7EhhViFH2Wgea91aehR5wwZsR26dxPM8XJqdVAkz+pem4TgjSUYb6a6
iNk723YLAl8wJ5SgXmqujpZsj86sm2HuGs/ZNBenkjUf1plLCqrA8M/Mh3TT6vleSCgazaAe7QXj
KWNJa0zZnM2Y5svngfpzM1hj8xj7SsIWX7jXcWXNEQweuXVcvFDnuq92NKdVKDT/jzgxPxpdEr/q
nWNdUBFCMfCdBzoh1pXzR2VWxjFbRvILQFNuAQqa27Ezv3jVhMOW8bn3iy6NgBiQbdb9dPCxmw17
G/uwrIOOJMn+21OxeFcM5ZIoLad8p1M9Xszai+8F3ZjgSwd03EN0P6dzT/6D17JEDT+JZjzZImHk
xtlq82dVtO41Zrq6X41mx5B83uY6puRp5T1NMq2v4yZNaHOkn7Sud6FhLi9Dnu3XYrMz6kvjDWjn
p+AW9tRXJ0sOnUk+U6rpl3jqCcPMwjId+o3ovTBvq0+ixIlm6dXThHdSawyXQasx/mM/5YUxIh1i
taGBJp1MjvjzrJZbjl/Sh5Om66w2O7ZzqjF7PrlVV29SV4SEZzNM0opqAUGoi280l/82fn/T+MFM
c385FTl/+V3grfr9WOTbL/2r5Quc3+gBVwZYwACCCQev9++hJBOT1UOAASO57X81ll8HmRgywCAl
lBBVPOPKfwUVMjX8Bz0ezLofpiDQWOgmUZkAV64smh+mIIQIa3gSYWHI9h3I9I7gabgoeHnZXT7X
J+ll9kxYVybjlIwbDc+JAtvTJ8cX7rFfhvixrPx4CWve/h3Pj3sxRe+eVE6uIkHaWrsxCY+nNbSE
tquXbPxo91V1Fj42IZGkFtgFg5+dTeVbQGICP8VWLua2ha+1wbfLOuMz7mxw9eh2uvSr+6LQ6/sB
Pss1qF0zD7M5KV4EZko3tiZ8nB6FW3/UuynGEDvVzLDzm+BKM1pdcWkgF65Yjhgiqb1neMm92znL
VTdKcSXYJd5RmbuXJR7UVpsstuqWcYCarGK1slNbjMYI/8jIqnsas1y9eV6FOUHf4MVlL/itdsC3
9wxc0w9dVYykgDdIY6xEmrsg9YD9nS69OsrFSku3cdnT9FqdRDIB73b9MxEl2LQwefBAjhklbHSr
XZ7qgUdeN9TvBX6DmOzKAvRHk9mpy+qc+GF6wU/E94L9dnyHz2WRV2d/kikFcLrcCMyezTBl2BOV
kvj2vC58HydsLbvHshfTnTK5TEWe77xcFdGSOjhOu0Fw0KcGHDnFfKjWjOycGpULE6Ka5kcgsXFX
KIK+B3KWLr5QGAaR5nGHy9h0AgmbDxDWrDcGuc1NHhjDI7Q13JArAny2tdkOq5W56R8rsKi7xeh0
9kpPi+q4rB+0Qbceh9keXlHYlF9nE7W4KcdsrejrS9U72pnk8F3i6MNH7lU7b0jTCMDa/OqjJTIs
8bGMjGpOacIXi2XPNECD+i7U527q+4sxtM0pV4PaBJaEdZyzcIgBI7fwD8ui/Nx0wuhw91ysmoqx
TIutDaz8UPcS/3U36IbtjISSuN5G7nwG6CGsoDdpSv+2JvNsj8tJe7aFkWzGGgtjzVxGOMaJ2ilD
w+YHJ6z81MK8RzbQ+gew0/JLDnByr+POwZpKlktBIFUb5k6s/eE3lk/idEKLGXaTW6qQ0fx4y/Hs
sX/h0pkxUAxBTPIo10rnY2ZU+gcS1tXJBRTYpnY/3mVe6xA82XbyQWjJ8trRTjnk+LTqtuU8egpI
D7v4hGQyL0v2Unr1Pbzl4UpSnbktHNIlwlHC8mNN1l7oNN24hOmgqOV6SDFhP9XaFGa+Czqb5/ER
1oSgpACVDf3OoD0B+qXtIoGqemEbaQG0yT2sk07fSuxmQUBa/Q7XEGKIRtki3+oyevJ07i5VUiUX
kdpm5Hau9anMyqAIebbVhx4sg0gnf5wfXbewkk1blyhXcyM9MFioAIMkhXyleVO8kRqG3ruaDMlL
HlsGnHM8d6uzRujVi2cAXoHMNIA7dtfF7CQZfpBL1XymrNLX4USl7qzFo7YmPRPrPmgVuKvJvg+2
OaqhmFkxPg5WZuQozPK6A9tQ3YJLtN+qB/pe44Po43rcJK0p2m5XulBC1R2Qnk9biQMTyQnmDkg6
qVZn39n1k63Sx15/jHuQA/c58SraYNwBR3louoqn/WZpzV5bNoOfV6qNbGkW06PIVeL/YZNCzyAv
9Up9cp4rmU8Qw/zW0Yodaukh/zwz3zaKPZ4kQnBwgWr+tw74uzrAQnH/KwD4/EW+ff6+Cvj2K3+S
IwyOeupjNEtUFKh9/kJNWhmlf7IhAHR1z/I8BnTvaTMUC38GFDv8FRREFiT8ifeS4B/UAXjZ/VAH
uCvZyUU8ZZEoY+Lh9z3Wmw62kvBorTsv7r2XmeQDxmSGJgD6Sp3yuOo6OL7NDSlSnRE2Rie3+gIx
f4KYuh9xijnR5YzmRzxZCwLhS5HedoqR7sZsO7aNkenKiyVt+XEoKhENCSL0tMUHbRNIn+OwxTYm
ItCrlvtxmo3raPXNay1jeVlEQPXr4w3K4HcR3oJTuph2WYVO3xN5RUBEgRGoR9bA3g14i2GbcqBh
FtswotNmS93b8+whTlU4Dx+AnhccF4tc/z0fiecLy7koPnfk5F2yBJfHcJoqdcFInJRIWhU+e9VW
qwaKtt87NrOwmakbI0wDnlX+1uqd1rwZfUISutTBjDvBa5FUkWpWJB3zBhtMlgEnQx7kynowffwQ
AztPrkteoKktyR3LvXKIprRiqhP3jdznyLkOxJLUhA/YzZIcMs6te6ob2nLNFmpo76zCfB5aoKel
JT5Yb4buQBRCNu6r2Ewsb09+2Gp3IzJ90bGXrARddUG8wNkihAUJDrM/7Wj3RjMyJcVUE9tJF/ej
GmwapLNks21Lu7eussDMWkCiAaXCJFBipd5JO1jtzDMREJmWCNI6SNtNwnHVAiYbR0vzmAH5rJHg
0BikZjgQRaF7dKP0hlNP/QL21emrO5HeT0Z8a4q0jDEh6uW6cDyUZyp3yLFVGNiFReVOpbwZhnFs
8faZq3ywRCj6XoLwhsVkTr3xMYHJYi6vbK5zLT4PUzdUBDzAZSvjh/9ueO8JWH+74Rmu8esNb/qf
10YU3/HBrPdf+nPWZfzGLoXbi78qo+BO/2fY5QW/ecTQ4c0NjX1lfbHN/bkDss1xMGL+4SIBp/+h
f/l35/Pb6pDpvBuAfuuX/sEO+BPN2FlHbci1aIcw2vuRY29It5O6njRH6ZMGzsOSOBcLmOf8zu3/
y625/zZB+x/cU++R5gz9//0/617617maz7U4blGlrNzxn9Sqkodg6XyjPnrWZJwXORvnfLSCl5k7
cCLXOtj++norF/+H62FeiA3UyrVD//vDHE9oWDe1vs71KqOAEqK3TNtytRjngRyGYz3ERKdaYNpP
eHSZT7+++E9CgXWMCVEezYSLqcaPlOpO03vV9ASLL2IYPsOBh4haGtI/zcairhgaBy8xXpZ/85H/
l1vscLcsAtzWtfajyGhA3ycm3yPxu2LUiNn58FnWVUYSZibUfaKTmvbrj/nTBZm4rmRjrhhQHPx4
fua6pijRRHBItbi59dgSOTQHiIC+pX2yYum+/vp6P9siMJyFXQl9GW8PNBg/NO5ESnH+xopor0ah
CEMb3JuXZYGYwVjLrqvNPGbG2S8xsfHmwrh20qlf6rb1JgCiAhvpxOu96zCb5CMI6YwyJJG8J8Yn
UB9n0/+bVUDW3Y+L0KOCMXn2bb5NHvYf3i9my36SV8N4cDzoh08aUqD4tk9KOvukWdPMu8SYbowm
ncskxNTTeOIZnK9aUIoDk0zXvcngCRPF0TpvidULN8RriLXUx6Dr1eIbZ2ahVXojdbOstqTSG+fK
hJi86QoiMyJKlISpgchMNMvm4u/oj4yzJjxNbEeiZm9bbVZXY6CTj7MgLsNFoOT63ZdWO0ewqEkY
AH4081thrXNadgmXnCJZBIdcl9qHvEyD+NoJU7Dk4ryzCGftZw2Q0FxSw0BPhzyCDh9WkyI6OJD2
Awlo0wkH9ZKockSwoUQ3CCS7bgQCqgitjuzVvTZx9gdFJ/yNgiH2OuZm+8pE1jritzJ0GyWZOuDH
Ie/1vidONegWti9yuddeRThvvtDVtRElUEAl4/bVoou7ap2GQdow+lG2ZM6bg/tpfaznQL0C2kLp
hnsLO5FkVHUdbcEnJe4H5hOSD/DnOotfzLwoRDTCCnorR+6jv0jum7CNpzHgS1v8Lnghpcx5czVX
XbOEzqmzJsfazU02+JtAaWkb9jJW129rNc0Ti47ZyiZa10LBSs+bNSDT4cOaxHH0+36S5bLRmCCm
N7gWZtWx6LSuGkJ0U/64HUj1/ZDKKXjxW/bTCIYbTtDVbLNOZO3ab03vt6+EafHwQ7U8BbMIXtqy
ykFv6oyVAeSrbexENbcCLIUurW3UPZPcdoqka3JLebrbV0UtVZHMVCzdTlJ4AiGkRAuBh0M1mNr1
s07YdkOrauC/rvffxqMaYqyPRoqskSjwSXDYdHWgn99/ZojjelMRssa+saQHjc/6kHqDjKYkCHZj
17OAoan6kTsUsCWw8onjWwNUot3IfhqjolN+QLQg5DALLiY6alA3RpznoXP7lkSZqjDVIxRiHWJQ
DC1K7krokGFsaSths8wM/TgZg0fUSVJpdXrT90Om7Wd9zKeoQ3kWX9u2xk8sxfgcR6iUkIeTuQTz
KxL06bOcSfYjgKRfsvuJiN6JwlHO6b6vKeR7k2Bjcr2KhmmdhMykFxnkJOYHmLU/tVacblXGMDgm
c2EXEKnepTCpJ6uzKSlz6+z4DUHgcjrEmNASONioJ7cCg09bQmhcU5vPtlO4mx4c4WPPhAXbxdkN
h1kZF+hgw3VKO4r4gRTmT4NdQJhOrX6yNkmQqVvpabiI+YSyh1ioNAggmuXsizH53PVsm26VeTd1
lrpnFMkM2sfFnk+gFRVfuNL6Bk5pAgWyXYbPQZZ2U9RrY5JFLO7gxgZBhClhyx6Wt+fFL1bdD3Vk
aPbzkOKdkonurTa8HGIh+DChaBZbNqp+Fp3QJUtqLmAppAZ/CNmX1ZVjjrVsYtafHVwt5pReRLYn
vbh9dbDCecFIe8xho/vVyiWT6rqoNH5RKbVFaxvt69wXqmTCOb2pBvwjZzJzWzVm8UTcVo5Wb+HB
eueoxDqj0cyzrKPfrikGQRDXEcdo8+QyDWVAWkc9HyPZGcwxHfzwFzhpyJqNT5XQNOSXqT36R6uC
oTBtjLaH98n4CkYzVKbfl0Q6LrYUxU0ZtPFp0trknvilFBZ18OQR8PBSDuJtrtS6+2fGS1+RPp2P
3CcV5OzzTmtkhEu05qdRi8dpU6aTftcGk/eIlKBA7CKnowOaLdcJmrHhufTovBrh74LarC9qxOto
t5A9XaUkYzaqB6WSFexHGwgTh3wIRTKsrLg+155m/14aFj/fcmKJZycNzPj3wJ8yEQLzxs1u8Yla
YxoI/wQqSKGd6IdGbl3FOH+B1/pxxiHvkNk1MeippUc5HwnMuYXgOptx/9oon1qkHRz/ZE2kwBeG
5GvtmF9vs7K32SzsMhHA5JhozFbun8k14FiomryKtNLtP+tlHtBxw/QLie5i0XSEEV77hASTRGnr
UhqTmkYrbZhomQF7aeea7Ol5wOtIk3fjDmlw6ie+mk1ZBuyD5IjynjwfxWzW0qFisQMNPFRWEpzc
ss2qKDEL9nsh4Zq8c3kkuULoLkEpTkGLNiL3sTwCwzTZtCyiu+8J++BZcqAv7L2ZcxzGQLa34sV+
W2Z0k5v3LdBL1zA8j4Aelv6klyn4fu3X4dhO9mkaR33vlQ7sMjFo/eea3Cpi7y2GDJysnfNG76zu
+8xhn64wJRLR3MGqJTgC2eJNBoTh7r+9LaN2RLlnUEglEWsax5cn2O27UoiDJEHofpDUvhVsXvhX
JWHl5mRC/4RGXdmAd25ikmMiguZ1Mrs2vZiO5F1nVctnneTCJWuRzR5+uG3Zc1q4TOUrpny4a8HO
8HUy+zaJst2bseihcWedMz/GWuO8uqnBxjoLLT9NrVAZKq0x7zkyjORpQjI1s2+W7sle8LtiX2SU
UDaaftOOqfZ1EB1cvHEK8OjmKTaiTPOCF0KaWBZ+KTjJO+wyniwBOSJMhKqLnfBsIkUSla13lAkj
aUkOuP5mJLqCA1OwVT3G6zeaQ4B/W8aKFVf2fI2aAdMtHMxFJ4QWtYeWbUsfzOeFaSvTLu4TpeWj
a2Xa+ChJgiAoNJvSJPWvZYG1H0cV8xQLHCGBarSbibFKjOfcp1pO9moanBClqbqS0gI6rNsxs86y
yqJhQlM9ubO5r7SAGsQzU53YIpGerQqzxExL5y3/gE2hHLop86W94+vvrkRppcdCptpHpQXZDYGA
K20h5ehBt3xIMLAPZ+VpO+SeDp+jc6MaxwWcg4Jbe+7jTQdWQxxeFlkiGXeGnhiRWAzG2CC9x0Yy
rEmG0rjWNlsM2g2MbHIpstAoqEgGtyq+apmNFEA28SFYmioLB4hZEU/gtGFX+FqL7qtWzpdA2dOR
dU1hMHb6JYCYcXGqWUaSKYLbz9UBg7ZuS20cPyp3nHc5h2iUd+m0VbZ9geZj3ykYDA9825zLtSpv
OPlIyGXkEnqahSShcrdJUN5Bh2GCxK266HObPLeaO76KxrTOjayAsbEmp4BUHSlWJfkg8t6qjCuV
Hyl6cM+/ArA7Nxb4HR4/lRnkuLzU3mTH5NLkyxf0Unwh9sgjvHMca0qjCvOX1V1Vk+1G4wTuyegi
8JH9SGeH4LxiNxyAxhjva0fXmrv2ri9KFmmVsttkrmBFLnLV08cMY/r7uZjyjDmc9KNft1Fr1/Fd
a4w/BA2HA7BgAEH82PYv0swDTrz20ILrU/QjlTJDsRa+v77OT90Pamlc4sEyaPux3/oBXiUkbhjz
ZmgPZb3mR46eZzx1vYC5RVwD2cv22rq8b4e/vu5PrT/XZaKMXI7O9GcXSFryEhmCag/EGLtvg1ZB
QupJrd1NXsr+1VT1fHXh7rBTMFP4O1NIcJsf7y7yP7piHnDexI/uZnOfg54YLsZxTkwDsvjCfGJq
2NzmXs9uzxiPf+utoC1ZK2+SD9jc32/Af0cUf4vYoc3/y1r5XxXUh7eqhZkrvnwP273/5p+wnf6b
C0SF8yXOf86/uQqe+ZuD3RTWD7gAAGOtA4z/QHbIrZmDodSE6eCswss/ITvzN4TO/Dj6alA9U7f+
CXnhp2d3ZZABgcCp4l38ZDlq01omnQ9gXKwaRgv6Vmi6yctfbsr9t63gr1gdH/H7JbxeBEAQH2w+
50++WkMjtTYIMLYYCzhcyuuXKPWIWKcjHv4GQvrpaeFSqyDcQwqOtciPBjxNxdCUPniBbp8RnVlm
iNxMInKMVaNUJtkAR1poe7Vw2gb+3PzN5X+6nTje4qiPo8NqgIgcgTvxF9sqs1x8Z3Ihcub19ER0
+wefHOVf38z1Jb7fbbmEgyAYiAzo6sfdVghtHvXY6A6OMT0px3pBMIi7KMJiCMLdl19fDNPmny8H
2ITAHpuhd7+h7z+RlXS2q5CpHWyaypukqIx20wRaBQuPeXEp7Wc7nroqtJNu0NFrUV2HHTGOIqwK
gnkiyB1okMyEOXyao/ccJy+oNhCsA3CXsgTcYSSc16HZGe0qDAtCAe/laOaV9buZT3tGxsPX2vbZ
8MWgm+QvBxyHczBWUUEq5jntRqRjqCqiUZ/VC7wuwdmXTAmummuKl43pJK0XNhdUlk0YVMJ6iJPG
uThDXVxdWNehtAUdbDIk51HWBj18EEeNP2KrpjsrRLEsR2bed2OuSQzuqq+2V16bzP4DLezDIMCL
JkJRblpdfUok5VVQ5S7pu7xmRYI1JdvS7YvOIWWxNij68ukLAsnu6OXpBXNFDREpglTbrMYtpBH3
rBRsmUBz4xumUC+eZsQ3eQphEkVUG2ZSfkHKFTypus+i2chzaLVd8jS4drkZfZgugYRB3VCpqSmW
xGSU8TbXVXqHcBbKYRzqMc3JrZPobrFFrTbM6/Q8CYi7y0e1yxoveOo8SoSUQcTG9DPvBIeRqLi6
NdDc1koI99mmu/uQFlJc6sbgdXylzCcMhRH3imw8AO1C8hGChHC4pekttEtBRak7WxMO5a6aApZI
1eX3XUNlnk+EP9I8mDuZlfqL3RSgvhJRsZZm5vg6ZnoHJUSfjZNG9MMTSMGyrTPihmO3siOC5Hti
rDMjOC5ITU6wd8VDu6BPoww/AXpYr7jGD0/2aGF+q6XGnaEsl9QV1kK3uNluHGq1ryvrNUWViTI8
G5Nd7lnqYPdZ8KC7Sb7XLOjdRCI392M5R2Y/znectC0wXlvqO9wl4Iu6DlSYzG2BJ5WT7UVgj7dZ
zPAtXlL3PvP6XRxbNDPx4BFabySf8rFIj/zaB0xLb+wqXifD00M7F7gFg7hoMteoQGt5O/QwybKU
8g/e4vSgxeQ7mlaG0ZTeQs2v4Bg7bd/dzliqAMEkTnOpZs4NVjRNfUjOof5gxd381muNvil5aE4E
6GpgQa65RzGRRi66jBpON51NEXde1OkdV0ugsfO8aIRINqaKdzHI0I3S/PjVLwY8Bv0EO6w4nm4V
CtWNR8bqxiVJdQ+uFvPsV3hY2DrIYDxCXnIKtIrkgN4sZrrGaVr+Ls7d4AXX1hxqU0a57KVvVmx9
CIxl3ibDoF8xA9YPJuoR0mFPBL0kj0Wj26A83GmLGBSaQ6CtuBCrh8YQxRNRvUyE0g1Z9Xda37V4
wcdlVHfL5yzxez8ksmwO/TiRx1hL0PJq+oOax92giBgkhSQPm6Cd9kvBy2I31j0LQ/MqtqdJwzJH
kAFrNtZbL2HoNshCtkAzXZtYT2B6waY2CsYztSf7+1FrrTf2bf+YVZO1140UNtRKCUpp0svQwXHs
HJfFYJJw2c7PjeGXJzak5cjYgEm26dBT4E8KJKvR9MbNpmxjM+r19ITucp9yAIBCoy0Pk4RmsqyM
+txX/rGU5nNRpXoI+b3eJL64sUkUjhbMAaK40Pw78sExcwzyzdL1W2807bdRt1sm+Ja8tDAKg9Ch
y4zYEtxLNsOEClyjPLoVCWyWD4MHb9HpYwOZD5224Mp6kM/wal0eILIR1SrU18oPxtTpaCgX+8Fa
cjeyStRcBhhxH5KoYAFDpMPWrVlfhnLVZ0b82qXAx53bXG8K4eUvTooR5hxkDVgmIZgbw1Y2M3x2
D1pMaBKLZ59KQO4OeHmRsNp87YA/vLvpOu8P5p/QHyVtSNTFTn70c997Kntl7Gsnq7bCtOeNJ+fs
gOclBipukBJ50jS3DS3iwRkc5+JmGKOT35588p1tlWQIQeaU2y9T9Wywc0UmUzrIgXP5ZPmJsXF0
oy0RCxXmo925WxeX7Q+EnNiflHTTsyvc5UNfW1FTZMTX5a0Q59Foh11RYco6zF5+sItShCW6DYjI
zde66E1U7KLYuUncHzkfp6MkD5s8WYWd+e1gYARH2FfZj9/qiv8W+X9T5BMw4lLG/f+FqC+ZSBBd
fsdE+tcv/VnfIye1sUiiuCdNyXxPPfiPBhW+MfLPNTTCZ8JOc/mvGt8KfsO1COmqTiHnmtgp/bvG
t9zfeDWGzFjC+qTluO4/qfFZ5D8WcVweBhQvybtY2U7fF3EI0tlo58Q4+D4kQsZk2JAKPXA2Sz13
p2yytqqOP801JqghNJz0WR9buPe61dxmaTKercZdk1CltXO82Ii3wiM4IMVa8xaqcPlEWFtNiW37
xy4enmJGUricjt0bBNxCZJHgBj/Tp9cv5joabKuJbVCiDP3sxDXP3gpXkGLsvNV6B4yOTsZ5s1qX
H1pDGV4Gt9G+FMpTz5xIlfoSeHRNOZNMezqnjbcVFe61icpv9bxo/b0rUXJOlo2dRphoo30eBxMH
FTNtiCMh5w2dCwypLdORJPR40MK+yjobrZ2lzoZQSHyK1P9UFqVv3vaD9LktjWkeDDUlp7w1xs1Y
uLBcddPC6tgnZ2cHCZeUz7743a6W+jaZgGAwf7YjR9jFR5H39dYxYjvSUMhuSmKjXoi5na9V4xgJ
/CFgHHqT9j4OFpJC3tVZupLa69CXWTT2Sj2nOgL6IstLHE4W2XkvbY+CcOMhf8KHQCBGDVUeMwOO
g4RBKHvvYF4I22K+piFyfhKdz17f2jBuOYLbVzuxUTlgGP/EZr7e5QKnS4ZTgfEUkJyK1645GU/0
SmDdZevw8gOmUkCdGImcexR448Yb+hYoDPZotfUd1GWhnwaguJroqCIm0sRuydED7X3/z5IgpGUT
t+yGYOw1PwcXjt9xrLmgvqwVA8pgYSjoDFX8kts+IIozgp8O0qbuBwAGlk2Uw2ASPyHk0kMcvGDQ
DYIogAdxmFmnppjRvyPwUIknyhEEhgORXcxqnbcWrXG/twfEP6CP/XIb1DPXJ7gIwCQxAHPxfeQD
kWrC63TCzm+HAjz6hnhM3sBkdMhZvSTn7r4PgEt2+Rh3AFlUkTPjiBL5yitxCvDQZ59jWU7xrh9i
PTkOrQQeTpp8+Iz2lMEVGjmEh2iWMu44B9y+zHOAukbjTJQhekH+AhYZL6/c9cP7y5ATQmQS5boR
k+L/LJ1nHW2K36NSKV/Lsg6xXGJKNrbW8iFiVKf3fiZd4Geu6Hq4JO2k5lrHqcTAJvwGUuVTEr9M
omCSbNn4dET2ZMplLwSJ8/o89/63Qa6rAyx1pgHS3TlKHJIsd+yHJB+DbWF1aXPMrEz0W4RkzEA6
E5/1MLFKPtZcIaVJ49L9YA/5rL28v0tcpMfkUM42vup0z7xZp3VZZRqmdOdAlBDlyqJn7t+7E99z
QQTb8oiwssEvvVy/UlNf7w95XXp/HuaguQ3cHl2gaPhzMK8zaD9IGGtge5zh2KOxIAK4v6THkgSO
ErYTB7vSjXmXMWL4uizr7Cd3tXVNGSZoa+JoPuHAo5zgnxiVYp7eFmqjvGIgmy4wF1wz3emqTwxm
JA7brxYrjZlGMyKxLdO64qC2g/Y0+ER7t46PstBkuhv2JtP7sUJ0u5kRLJ1d3Ytv3+dIfJluGq1Y
zzVP54FRgmBGPthjHyMqYO4sWcXQGf1qhyAOUYNMnIcxG/o/ckzprZD5QfAC4KwefVerNp6JQC80
xYRFbcINOLm6TcBeXRWNFS6Ng0J2mEghi5yg7glnyBIJVgLedJjw6/ujg0iJtUjd+NaWvh5o1ewR
kic4DB3RhHN/53UuKjyPHQRPDMkFq+kyGY69RZFhJlttsCbavph+vxJ2e7Rw09k3pU9UEtz0BEVg
W1+xyXJXvSgMhdArUvM5aBZvp01i/mJ7lXUTM+M65NI3PpeOt7z4yai8HZPv/NQJN/tidWp6Gh1n
PraEMWznvIw3TaY9i1wTOC7bPUV/MaCQDXxmvAYtvqm0EloOo/QyUPVO99HA11g74bySoETHiq+/
BbnxAAMwIrLDaomt17nI+9thQpC+AY4xjiNhmncVSvnImaaVCoCdibvJ4sU7EQBzFq6ovoDcpKgg
fUR/CBM7JJyD8s/lpF2NitCqLQCvhYWBL3vjVGJB1D0stoVhgh7sByY+u0USctp3RXs3oakMC22M
72uJ9Qi1IuJCDbG7UdcfrWSiKR6CfkF4MGbWqWXOaD7HDAtfprQUj+Vk36eO7K54+MBWQwdxjQ3D
e6y9IQ2hmwz+pQMTPGRe2W51RgofE3NSDHv9p4W+8cMIM3ffKAclszPVzdrgtGV7kEKtDz5y6hYU
Z2zN+56cu9Ct2pT6HOOW09Qs5WaOAYMe+rRptgpG3bZczcX6HCVJmEpclrflhD1WlMbp9CluVVVS
5Y8OUsNqHKvD3JXU/Zphl1tpdc3GV/rwZKK8ec0IM+85Ci39Mub2iJREa4/ShRywmZCzMr9qb3EC
G8+DqX+ahN/dtf0y45U2qdbdeHUMeZbuMJKQwR7nAO+zWeXGQ2G4w1dpK/FpDuBRvalBL+UDE5Q4
uR0wDDomJRmj9IAfzXmJH9LUiKPCRRhKKahOcjAY/6LakJ4rbsbe0i5gH/SHJpEF4exVX8oBB5lu
FUfHzmw+5NkgX/3MjaMEh/T7oA0cRusTXklFDUc81JFUnvGoKu70uDPrKB117cEuGify7JGhVVV6
YFauumn7qv6UjQMizKZ9jmH33hS6eBk4Erdpzjrtc/3VMJNjDrvkpGGR/nGaEguvjmIWOLX3BmEN
aQqDzE4uFkyRu5EkeHKMhrDwzP/H3nl1x22kW/QXQQs5vAKdGZtR1AuWRInIKOQC6tffjZbta+ve
CX73y4xnZIpkN7rCd87ZZ+DCTDg+9EQzIyLjbuc39BkKpTAmqS4zx4HNT7t1Ef/3OuiKCpfDwSyN
1zi3vRXYi9RnCjuq5VBsUDPLjdFMPAcmadN0dglkW0FMBQH3phCwh23sAtuiv9w0G+vsJ7Z77wfd
8Cg6G9JmR5KV3ycdokLNOw17zw1WWidsxuTZZUR0VRNb32A4aKKkXhwicVX1CP4K7lTO8WNn1ka2
mc0yJxmrz1o4DrBBwqVP0/tq7qxdYenLk95109XSW/orVRssUARUb1iBJtzjPYPcoQrO1qADNqvH
lP9p2s0Vkb/2IXWqkvIPArXbUWB5gYYkjNNo5yMILlffdLF7BGngX4siWZ71vozxYlTjSzqmn/O4
iiPopj4HCmZBzxOpbnxvM1UHbW+dqLydD7OemKEdpP7OHRHFw6HLpRtWlU66zvdGt0MLTh0+CdVQ
RM3M1NLORnZHDHW4GryqJINr+y8NvptwaubukZy6Bx+5jfMt2yEx4JxxImPbgvkIN/u5Mx7SeFXu
uzy1N2pJ+ithwwAJ9XQZr+bOFjtpmjPgBNZToBZz6kce6833vB3dD2K1cgtQyVGHNACO1sAAOwRk
ELblerQi6s2Nd1paBjdGxXxjHZhmWtts83rKIn/0xxvZGOYmXkpgXFM7bbB9mVdE86ZbhQfNemZ/
K26GurTALVTBXN3nQ2aBIXSIGON+cR/KQLMURvqgC6ch51hQS/tbYZh6sgvcmjjWpHMWLFyjuEvY
ZBPKdq+5e/dbEsLBTETZj889x4AVPtaw8i5W8tmrplpslMUsI7aDt2Q0xIOKJYTHKkl3LYHFaypm
nNu2TtuOC3urQWx0xpMlyuFqNtpl79fZfG84Q/+UyurUyvaq8dW8aQOT0FYv+nfc3fp+GtruZABP
3neJ/8JBTe68vttMXmefcxq/mSFNRVHs8rmCEEiQThq7jIp1KlPtDhSYKGuRIzG7igiI3nybAc0z
iAtMSIdYLfDl1SMvCB6S62LstOp9gYoDVHBRd1qKLWoLaM8Zv/lD89SMS114ECxHO17tAyxux3h2
sYBY3oMwytfGKuf0qi5bL762av3rIIPmZiY5QbCNZ+FYyCzmfc4XpsRFnnoPZFodALUV/9TJsCvq
+F4wvtzhOyHfXkaYUF7xQAlQip2fePcJ2Zd7dr/jULGD/qfK3V/FlNVmTBkbhQ0rhRyN9a8X4ySQ
cGYSzrVe19nY5riJOllqUtHo9d+Dzsj2f5oc/H9K2K9SGLhiWqoc07Y8Heflr002xHgXrN60cdVV
F1wD0Gneehbmr4U2VCnehvE9LWlNuk0mf7SODNuteIkwjFH/kzs5mrPGBxtiYm13d9XFn6u5qjl1
poElafVKTwUgEdK0dcyxrVpdToluBVzoYQXj8tIQrNsZ0k1GGOQNsr3zVTiTHB4JSjr9Tg0GsKSo
XpXwL4xVKXYGTMCFLYnhL2VWwl2kYMV4qtD732S59N95ZOoPvKv1I30XnOiHi9/SNfUGuJM9z0wt
MYmsa6fOBcvQ4rPS+rHfrbVk/f4i1y/8i92dLRqMRl1quDNcCF+8Xe7Cldsa/6H1YZ12/FlBo17R
cW0mNahaYCl/ddMXnJBjt9fFwVnW+7KDJw93olFyXfv37/avxoHLN8JZzjHApmT716fL77jBtbhx
DmVa8hY3flVth7rl/bn4t/psleqxZHIJUeyyb3/3u6+dAjjb8Uogv/6qReLFNig6mQXdLI355EqJ
U7nNFs6Pq4ts1viu7uBxCdCgtf9mGfiX9ekGAvUvLzKUDoTDAOGRtPGvv7uEZxSLuBOH3mj42yeZ
jPaNh/v7qc57rs224fLLT/YiUCIuFoauHrn41YlXHhIMHU+XV+Of8eZ/GG9yc15jD/96vLlS4E8/
uv7H8lcDw+XLfh9wWp+IG7hI6zbhnp9Yhd8GnJ6DiYGxpmeit3MBZcH73cMA6X1NRK7xirXUcU0r
/B689D/xSKyemtXZYuiYWv5G7IjL8P952IjHOL5BPsb07P/TBsvEBgVvdLpDMGmcA+rOImuOfby4
SnEuX816106PcMvik+CgOh4nMkfntNGmal/kBkwnzn0US6QF8FEvHi1mKB2XxmZOiEDGdnam7AUL
ZVFbYRIA6VSzJm+TwkitjbHE8dNs1s5nVI2vpYGeyl/1RLGb8zgUQp3JszyJhuatkqpgeJpuGTP2
MOAgMDdSNyMpUeq+AEs/9C539KEZ9M8BEzmGGFpmPtS1LE59B0pYVD4ph4YvlC6IT6pV5tuKWBCu
aIPbnaJEpuq14KM3GYcQK7RmBr1wd47JRHiRmVPRfLUmY9gqSbG6smm0vbxQ+PDBDFI0wvufRRrO
bJ2J10QWveiUv2faTVNoXo1HRaVe5FkjX9g7sjc3JuHwnMtfUAWvU67aJKrxzXNOGtSN20yw3xjr
HSp9VodB9uCwNbpzlcHQNKxzbdn1WL2ppxO0f7B1dc7a0wdyVvb4N7rcR+I3m0R7G0fLeeT4TCCR
MZNxjaM30PfSMcqXpSg9fzNxFPvcVatHoJh1/rYSftOdj532Q1EHEs1WG5+gF6XfNbSgW+YyjInX
n69ffyqe7JUzxn8eTSyvuPJgFzNd9WqgTd1Y78dxmSLhNwp5nBe595dhW6uJOhhvyEz2NwOiGheK
gsY9F3xreohLZooHtx+4WKSOV2DYVauampNiDWtNFCdlk5LrGNSGQz6hBGWJ+bnRCDrvjGbx9T2P
CnaZoeJZ8OnpyMe+3/DdswgrhpNtSeE5jzCWyxeCaeVj2nTLZxy1/TXHuuApV5O/Sy2zcyErttap
dsbkKm7t9JWRFSMjjOpXOHI4art5gfl5wJwArXGKcgXwwVEmNSqOHthh4bSDDN0AzB+QWfWmaskh
1u6Dfclw90O6lmzAClWVwE6MYx53c55RspXrQ3pblIK/KxhLKJeMRaXJke5ifpw64eXbISn6h7gK
lptMySKyUMg2kLPim4rgwBxNifT3OPONXVem1kuJuWFf+VDYOLSnQbmZaY7xaYTT+8dB2J+doRyv
K06WBHSXfL00rDTnUWmKE1F5UyWxGjhHue4u81Uc2R7U+VGHTA3ilcRQNvodwa9S3DMfqM69ZrlU
dS/VvZPZXOQSeiTAsyXbipDeQXnusDUDW51Se3UmFyaJCFk61jNMczww1eLPYdy5fFBnAtc2Nr0I
+3zGQyXjYlcPE0kEMdio9XGuolH22r5trP5mhJ5yB8WluIIM4dzjgTe3EwMT/kWvJ5WSVCW0Jh8T
7zWdgNm4kbPufZ6Ult0w3Enely7PqRoQx27hrVdNUGxqemfoAiQSxugut9w60vmar6oFHbbRcuzM
h0RU7WMb6E2+lZORbsd0ssiYFLV6niFcQYdo01siXN1J6Y140Vxn2eP2p4DCWqAlh13S6Nq2XhQB
56kcbKSWut9aY+3A72KhMMKRcQ8JIHe5klTAnNNZ9a8Bvz9j7JigMlM84fUbVyWMT+I8xd7jgsoo
JEaDsEK45ffHmh+p1BMGU5ymi9AW0ifXY4KHiYhAAJGx/IqLXrFEWIhRZ3ITxcpyG/hQwTTvUz2p
I7lUX4XS2y0mc/MosDrcimXUnoqiZPEfzVTtAjnnFt+iHJpI+aq773xo8l6NIQaMpzqbLugNSFVj
/HZZWRgzxh/cPwlkCD6hzMkN/eenqHFZtIiH8gmV9Eq5ms6yOpliYtVY2GE6JqD7OWF5RkQxbT4O
0nwwnPUbwfCeN7XJvAwUIO3yUpfwklOpBfUtu/1y23eFWDZC0E3Vj7W66Xygr/8cl/6rkPYa7v13
x6W7ovyaiuovarD584t+OywF9ifueBQqcPTCW+kEnHt+OywZlzYd18UubeomlwL+6Hc1eK3M4VaF
CHjxiP5+UrKwjjpIxy7fZP26v1eX4/xyLEdkhqdrBsHac8qt99fKsW4q/Hp2jfZkQ3XbWHa5G1hg
sLUN/tlJawQdJ4C+EA6MFaiy6dxRe0ZBy6m4uWRfuDbgroqqKsjiPRhEq3sCd19e4QbK8vvBrSnN
6DLvzVFufUqNpGSAnpubYM2KtNQsVCe8RJgbigAAOoRhJNVWg1KRNuIGE1ij9tVi7BPJDpyo1Gx2
1SS74G0iheIfqAlhEDi0i/t5kvPo3y+gnXG7rdjcdUHdWi74mohrqJ99nQYt/Tx2ZV8RmWHutmuo
KnCvB0dPB/CmZQVkkB0gS+ewkplvydsyZUDg7XCZqOaWjzPCVDr3ncd6sOR2fMCJxQR7W4GMx/9Y
Ozb8uBBee8CklahkFd/6piJWRb8wr2cLV6saQcjGTqBLkHsT/GEjjQ39XSI3SLUt0syROkPf3sEu
WeeCwEY1dkpbOOfUqGBAL5F0kDFtVFqK4VpK2EAc2QoG8pTUTcTSa6aghPDuCZV/VzHCnQNZqkoW
h1MRJkWsl+gye7OY4+6Wg5l21CXmOJ2GilAxIwsl7scw79P6mGratE8gcTwWBBtYPXuddBeBvbNR
onK7QbN8pY8D22A5MuIvFgCzgskNSLHimuErMg8ky6MQw7gv6qkdwrYW5NSncjz60xx5Y4r5r2KE
huKV3HE2rKMpLecNjeDFxh4cCyku4cKogvjcVbKCrqkNTVjEoFMVKYi7MnefC1ElZ1yp/b1MJ+9M
NcD0BvZj3iQBTsmuSeczz4PYLZPIXjjtxfelKRbaBBrNjEhCTYDQzHgjjcy7DYIifkmb2TrMqavd
aTOKTohRIdgxa7OuYywIey2HRLkxqBJZXprWJ2KDpvncukb9CLG2MMIqTumBdogrz1FWdd4cUeKr
jnWHqyMMhr7ajnR1H+Wsur0saVwnFWtdBYoehtBoHPlkBwYIFb8h8rwZi678MKTtMqTzFPSpRNT1
tjCFChfuXvddBjK6k85Tjk+vz0cmsrY1e9cGeZQEIBehK04e43Q3Jol5Zczc/kk0kGdFgrXYh/vu
nJZu/dL1c72fYq/5Jsn8Gm03RURe/RPvNHpaA3Jm6Rv/Ri3lfGZWkp5q1JGnhEPe59FSVbVulOZ7
Ljr9SlM1slnbWt5JlnOws/PmB+be+GA4bLUgQ9nJwZw+Qi0dP+tuXr4uaOCvlhyytSXIL15barpo
uOET5mpDt9c98P6BJ4dd1tBcIyhU4eZT7vPOWu5qqgFPcu5xytXocw3Os0C7Mzh1hsqhdysEGJjd
13E+41Vk0h0JfIw8xSiXqeMT4cxICm0YyyxbIccmkjHnRF6XgZ4KCmUTTY8gwknuiUG9od3CfLGJ
AMGS7J4z1T3mjeZ9RxUrzBCnLVgzR2K5gc+j8ic4NfZVRfD5mkRRE7ogkTdelhwDu/duAECTeRJj
/6io+sAaoot3dwSU1Ugl7i3MH99aKbo2NCDHoFkDlE3yxH5OUhtedcsJIZRVu2DnC5Ib2zTGt8GB
+kabRhQzkItUYRi4GGZOUFmTfO2tNPtRSpwa/dRem2MsoW3KeZNOIz0ZaZwdLI1CX0zCcrk2Z0AL
duFKhneDqfGJs4F74nnQdp1g9AhU3hdnxFBmRc1gBNtLXH3qM8ZmZZzpE52kMp8PZkosXkgb70CR
SAvlOva/FbJCRR6zETOIT/fPFofu8mBrMWLIVDtfubWvKj7H5XAZDNa5UYc2lBg1KdDRT/FBShvM
2WrMQMntb70kGJcwGS2J2ONgneszfLSVP8EsXgxQooYpbhFruIVIR0SDPlPg7dcPBgG4Y6LFeIWA
ykVJjrvOIU63H1p7voZ2zdXKb0CBic75EJr9PWta89rA0IkE0YIxI9+5bVGY+ZBTpUGvi38TWEVx
Td2Fm4e5ek9XQG27ZraYej4LvXsEaKZHvkGJZo3IwyXDTXcZwQHUMhWcW6MTW8016RqxuYgeErj8
ZTElO3vM4k1XdwY9bo69z+H17fi8v+eq9h9ak/hb2pbiKSELGxpp15xkXuBtJHFV3jgCXdjpa9Sx
Wk8OVOhSvuhW7rAHoiLOPLkVKb1A3meL6L63M3R05hxGybEHgYgiUPvET4jLmY6ZSDgNscqycKr7
KtacXWku4mjAB4z0Xp83S69n11CRPUpta7Efxnnc2EjLb/StkB71BQqaV3wZeuNb3jJJVmyP1xP5
b6B2vUzvbZ/cQN2LYjNXqUkV6dx/GAAat6OxjI+5Tg0pfnoCVgnFzeTMfYKEWvyYTUa/GiiGvQys
lp8i6+5wNFvGNldQo0Os9D5GpFQ7yvGqy+w0cmr5rdPt8gu+ARDR3Cu+V4RAt4sixc+y9yX1yx9d
kfVHEv1epHsFTmKHf4odLwgXQCUH0iT6UceCtZkyw9wR/jWu6e3J34Pcd1g7U23P6IDCmD4uz/lQ
WifO79kOJFd7BOfQbEeUsoNli37nzZy8NCmcfWGmwOArQUSvnJt2MxiattEpHo1AcE1by+vr98GR
WcTP/oQx3YjGJXUPElU8ypwbZUMzqIkpEv+iG0AYznurN+dxJPhbQ7eMKAAD8a5rlJVpnw0gpGGa
YnnHg8QJo6TWp9DFrdd0Z08ngtxTNCAheutUrWz0tH7wcbWeAOYnO6BmfsgV0QzdrEZdgJ8IqRjg
ul3eWJWmwfue5b50x+BgL3mCRladuUDeL9zFdgwxMC1hcIoocmCSNhoo+EW5x7YkNoOCOGknwg+d
dMSlO6HaJZpn3WnDbIas7d4TWIrsoHKM0HTP/2hjemChJFIDW40EDLLGYSMrUvYDazxLdJD3rFpa
stA8fqLXDi5MtrOrUZgUDHRtQQMwSEk043FGgSGnk2hhkin/VA3LucycL3bsPf9zl/qv7lLcZP7t
Xer+R12v/Wpff3HXmj+/8Pfhs03gDQkFrhWFoqu99o/7lK9/cgyWfobJJukyxs9/3Kds8xP/l0us
7fdr2P9On0FlUe3ieoZvwIxZb2F/Y/qMc/+X6bPvrWNxj853m9wXcgt//qfQV1lZvaqoyIDKUxfL
Blk445xernV18SyCbWDmOEQobYLzJge3DTBVdd2RFc3Qd6olQBIh+mkBEZ+hdDYpUo4WMjQaN13w
3rCL3sl1dsLFSN+g688GfHrSOWuLeA+gZkGgd0uTo5CFULj11ILHlT2eUxTqvdqvOyIHvqU7Lesk
x0Au4tOh1HNsagx67NJLt91l/MO9t31MinUopF8GRMZlVnQZG9EYwwhJXMZJLDcF8eQ53oxpjYVI
ZT8YQSfvcp1EzetMyllEPnLrY1KVXoZWzLsZYKEU4ZMZ17mWWCdc4IzKq2mdemUiHW6mdRJmrDOx
WGdpCcU6KfPXmVmO+XJiX2OSNq8zNcSrtZEF6T8EhMFgZZ2++R0vM5kNRnIMc/RTjSlyW68TO3Od
3ZkBr7y9zvMk1eP3wzrjG9Zpn77O/fJ1AphehoGc6+oT9+cGGAOzwkKm3s5EyBiizq9uas9I9C0w
RA6OHeEu6hsYO6KDDNcjg8jeSYZHgzQDk/MuZlBpYkLEIbDOL+tutF7msjB3hC78fYUqwKBTxfEN
qSfiXJbOBVAw0HGcqX+ArurnWyo7SI2v+fF+TZLbRMq96X4lG256abd7CuXu7ZEQQ9QLkugckca3
9Tbw3FXWfDdRhxEFxNe13h8i55JoT8m2U3NdnoI17x40eX12OLHekIh4hbzjbojZFBtGcMuuXjPz
y0h63tWc6iAJ1OvCwIID8vghXtP245q7j9cEfuIKxBTL31Y2tTJ4lsQmvqT2gzXAnwexswMKW3wE
Ur4bcaDtxCX3T8u68cBDDrFkxQL0KyBAlQEmRPx4FMyZ9satnbPgaYtg4l2RckrDaoUNAAH6rCqK
ENUKIUhXHIGzgglkD6IgGYnAGSO4k3IFGNielxybFWrg4Oe4WVbQgef3LfBf4AedAXu/vAARppbn
5kJJmF1sTc1CZG4EGrPJLzyFxh2dLdO2+WGR4BamJLNBL7hU6gBi8ONyznbEMSWIBsdQNsCG/Ce+
Qf6EOSwanKVH0ywc+ej0K9o8dNoiNV4MuhxzzIF5duV2uncefLxxr7OtQCGM2JesXR2sMCfqgBa+
/5TdEl41XwPuknpYAkmaoi62UnKEFDs5nwlY1flRrmXHYclkQDK+15Vd7zuBselxyjJbok5lI8e7
JNHgBGF/mvK3osDuVlP9VNQwQlOn51TWuIHaTL05s7KNWZK8VUaWlFGeGhnvjyYqHk8pmBPPTICT
FDzXvBIq5OLBzM5r39/CgRiK5LAMvv2GPUoO714RGIULeQd5YMKOOIhTNtRAwcI6LgaL/3Lj4pjD
sWAUlerwkp7qYnQBgrfI7JE5dFzhTQ2i+D879X+zU5MxNzAv/GuR+PFSxrb5WojhL5PP377w98mn
+wlbheE6hNNJtlyKh/+YfNqfdLZavOQB4gpDzv/dqZ1P+PqIs1lkxPHFoCD/NvxkD7fxygB8x6Jz
aXf7Wxu19ctGDTKPbV/X2aM5MeC0XWXkP23UGFBIDsStdmXbxnTGHQKQye6cY1WqYus1Y7/RgVk8
WKU77ekXVFuDIpSjb/gIW4WQTwtdaldWT6W20Q7+oeDq64RxntcROVgykNDOt8WQPCSNRawLA19s
d2Vk2/WLHIt7adKxUsiEywkH/9BwWfzj3qaBs1rzb3ZBWrK1S/MRi0gKSNCkmRvO9a0tp/4JWY/e
Kw91ZWGm+V3XxnDxredc5B9Ww6wR1fq8BMvwkJMp3bfSsevQysfqIcvVeBKNT0DUY9IbzpD195yy
WdFK6PkLWvKxSuZqm+dqIDIYB7uhx9JO+a1y0fN0HWMzzmW8ZUu8meaZHL03txZ1XzqseqV3+lZv
bKqPnNa51jv/gDT40OjE0S3UuxtKf6/qeK42+cwcKvEH0OgpOcy29ePdAEUz4oERW7824ELR6hmS
7IuY2XQRb1Z1paCO7TxH805VziAISwlKje01uxnbVn2Ya2IEnAuIZxCQeGwd2njkkr5QJWc+y8px
j7PtTW+1IaD4923A7coS8S1yKYz7UhBk5NRFKli/murYUo8I4gUt6ZkUvvZelLPBMijKUVPsXX1O
VVZN/XSkO8KmIIxOS0A1dFI+gCr0b4MkQAeTPoNAivQQIPcV57wDnGiqEqoarnpm2N7dXNXDA/5V
nWaXTKvSgYhHb02APDLn2is69CMDTvJWKxTNcsMUYNhj0FfcaktmNdpGq2ZkIzJDVHcRqyaToqVo
kGKFtNCMNvVeEDXTXKv65MX14HZvwoydh05Rw1JQoINRnt6DjvKoXJ5jSNL7uhW+hwHYU4DidmBW
dJIWtmq6tcdpWWHq8kJW1/CugVmHw19WQWQmnADNnf4bkb1wxQpol1m9gGtvL+x2LFXGK8L5fJYX
tvty4bybF+Z7seLfMwgYcaQhbgfbbAEQn15Y8eaFGz+sCHkEXoZkddDSHZa0aiOYtz/UXLdpyvac
Ftp/0aQv8U8yfb6YRlStwHo1SRdK34VjPxJTqUNjqGsOwIDuxYq8Z44K/V6uIPzuwsTn5j+/Ftlq
gQXFY31pU/D55QrSb1OQ+u4K1x8mMPuwpiDu8wPoN0rv14woQP55RfNnK6TfBdP6Eswrud9rV4o/
F2LOvNxisBesmP90Bf77jQf7H6ozw/tkrQTAw0H2Qzdwpg6XzoD80h9gXHLDOqUC41ov0K5FA15r
Uw07OXdBPiVP8aWO4NJM0K4lBf9siP/VhsjGxj70rzfEpx/z1/7Phinr51f8vhNanzBImGxbAfHP
n96nP3ZC95NrrSDh1Tmz3mf/2AmJfYIX4o/INa6w4YAN6ret0HQ+UWhDvJRG3BV5DCvmb9xZDfbX
v15ajZVTYgIqMbFfITuawV/3Qn1A7YG/ALmyNbvXScOx35fLu49F/lYZGpN7jWLpuRLFgyf9m75v
ps/ulLePjdAeW73rT+OC62Vlx3B7GbXjEltuvJ9Ent6Pdat9Bc8EPsAVenuw/dhjMu+YSX9P//di
nW07K8yK4X1peEdldL55i59CF8992Zok8Vn8hIUJBj77DcqI7uWRDq2cRm6Ew6EibhljRtopmplp
Imtk17XPpV8PnCA9HM7GKQ1ml+YaxLlh66W63e/S0jYboAFJVkKIJU2i6+FsLkCMsypXxskTC8N+
nO6AgJUwBFM9myDr3jc9Kty5YDlwDYol8/KneNE0zq2GV0ztBqin+IqD1P+euDk5Otwzc4/HIBX6
5EZ+T5c2PgA8mDRflna/L2ZhXuHcVH00kj+/inPCdZRme9hvJ1Ab01aJfPE3vsgPVYIrdK4zSBpl
bQ1QCmZ/K6G1vC0TdwffSlLqc7LHpCxx3s5jfkNeRBxyU77kAkEuR3wNjSpIDpw7iH+2GNVfszmj
H3WZsiN4wRthd1cputhrn1R1hBICtWxGZq2nADtH4r4Pc4xPe5RvKqel0GyDqJitYzIXL/M01OES
GPnJ9+1vSQbGxIqL8VH5Yx/W8Pr3mKtfNIscE4kWuQcyirpq1nv06YdJZS9MLT5o/x2uVC/gphTJ
rUpbDw10eBNVf6omUR+KIWuQUazNrCoz7LmOXDWcLnZdq+7TBONRYRYvGFDIylJNtiUy+IMZpYuL
SMX3MkCAZFSthcFIkqW3yO1g8N/bk02jI/QAk9nGZppQJxO0h4ijVnodj2V34w/S3Hr4h4/Iyxnc
E+WEsNnSSPWt/w01Y9pXk5N989MWpYne3G3TOhonv8VGyU1+xFYs7hyNVu8hmx/rain3nHUy5rJN
dqgLpEHAJm5oicXBEebgAOM4emRdSHddZwa7pHJI9aRasJ9c+UM4RXXELM6VmrUjZDREgJLe2m+C
iXIElLraJgmj70CvenwhJHw4PC2RozRyJvpUwrroiU2a85Ph1HrYlcWLVsZHhZ8rrPoG0s2gvToL
gxSrmPNT2jpBpDV29rGaKr+AXOBMMrDVSpu49NS6K6lQL66rqRivXCCYQH4JW2EnUNqHwASA4gbK
zQmF5+vJpssnCtigkmpgF/TxgZpfiKOlXbBb6mZVr2UU2W3jm+6OVkZ/G3uxR9cmCMennkQLGo5B
zI0sj3mqR8oSUAoGvhsPFtpizHVyLFsymPE03VN3YETTxGORBFNphJBplu9tw6K6TTx7OY1DVh/M
QS4S4YdHC8rM4upz1PLTgvXo5fBhtC2khgSn0s6dxzH9YP8O+KxJqNC01bWNvKVKpH/rHZ4WTpXE
qnfGVOlXaR1Ue5wEDfKMRiLK5NTRFhJyeO7uPbJwX/MZE5zQKbZ0KLBc+RUrua21tsh/YDUTSEmm
rz7PBql3usjn2zLXgKIUr6bKdEDDhYBiSN2s1tq3uW4WG2xQOV6x7Hvc+90mM5vspepyFCiXgqIb
k1MoU8JRWRumKsY97MlnlMSCSTh+8evGLsXJCDB/eNZ0TYqwebCtQHss0Cu/moBAufQAaVJVgBd2
TFI+xoi+5jYW9bxbykW/cWMAWkM8UE06DMNtSeCPaqKs3gHXXPbd+qlF1XXP+CmtXUx+eIsdPoUB
Mt3jtcg48vXETvUU4sU6mm995YcLsaOztJY3MuTOwZ6q4L0z+7M324z4+8KaDpY/fHYvAoDOedu0
pqNdGj4ODMphwwG4xkfMaGmba4N2xewqhSCJ5FDrVALAo87CJfFX5cJgPfCX2ww16E5p+nSzZAGO
2GUEg1ujPcw9SMfJMy9c7GSfBvYc6tIEvJ3nY9gY3R40eccaPNwEI6uWspYlxHrDkwi7+DgUthO6
ElMrSPaH0VdmWJBe34pVr+F3Cw7tPO+1pQ2OnT6RX2XWGnpuQBpn1X50De7kuOpBTV8wprqIRIFv
9k/4bABe+QyauSwGm35oj8xZ8cVozcfces9Ql8VWBQhdet9kmN7IiGk2V6y0ntMd+cr5pBXt99VY
RifiiEmAQJGSazWq6dV3JicTFGHe2Fpf8p1cdS+1KmDaqoW1DckePDZYRxPGrMTj6bgqcmLCBIzv
ODh/UaumVq/qWloMX0xRFFdOQ6bMADwBMVsuyLS5cc0zAI98FedkUXyMbhns5kZ9SZrVT3mR8fLF
iW9iYcQU/uYs/UWQfKsaQ0Y6jOP7uDDjKF2VQIJtE5s7829XT94QwT4I0P2wh6zclQ4Hhmm2X6tu
TMEM9fCRff4q1eF5aVAqP7rRNgl75fhPWESJ3SFLwqnJz4EpmqN+ESyLgZcBHXOsYn3DYipYtbPp
FXgcG8ZgPZLww8iScODPZ5913c3Kb+YqklarXDralbvLJ2+JELPqXZ+r6to0TLkdFmVHk7V869N4
wRnoeqEEoRDKtCi2OvbMF3jc6r6gxIcXVCEKhKk3ztgYi4YffxqK/I2PfTHQPFz7T63n8LWEGB+7
MT5SeCYjrQyS89iX8t4Z4vzNy91Hx3Ul+bDk1jZFf7BgfVjRnObNFm88LzQF5PYzVdoymh23Q5D3
t7aKXXOFj5FlJQ+HA2EVwzN3guuTCPO7U881PdC8z6HZGOJuMtRw0BnJHrzZ8b/IotffRkT4vImH
O6VbGuV9eFoPeTNYYFrdCVJwPtesrA0DEyddyFpPzDpix+GJ0KuH1g+cB7mgOEesmhpHDLMxI8fu
y4++s3x7/aCSjlSkDQRp287dN43h8JGp3YHsSx9QI4f5wN0sifXYZMsKr9Cv/4e9M9ly28jW7qvc
defwCvTA4E5Igm22zFQ2mmCllBJ6IBDo8fT/BmXfkmRfufyPa1JVLjnFJAkEIs75zt6wENMXVH3i
E0K1Yz7EDKKmkEjWdWS+A4e2cUUnxmdyIySwqORyLGTyajzIS0gjyWLaG6M9jZ/FEueQl2DHEvEI
l7AHFed855fOHSG4U4jH1IVFa1TjXtfmlMvZ6d33MHKh0huNC7DWTp5tqaxrvUvsDcmnPLA56q9l
JWdwJMxvBlVrVmdlWirBYQrrYMwMj5RrWJFHahmB3czKawvKMw0RmSUsE+kq3YZLiEZf4jSS32vX
UsjZMUUWFrvazZNnVrPsmUdc95ITJH7I0jbci9RNDsIe2PGGtXOsy57p+URrwmw1YRF6iowknU69
NhUrf47V0dcWbEIshiyQHJ6PjGL067gY9Ww1WqXckFMjQSzIHbXz2D4Lb+7eGfHr915TUcyHfXFr
RbH6UJk2KBa3AZSxMSnuZ8XCHWF3NT8xAwyzm+NDM5BAYoVdc04C+jf70nRoX8mpD5KU++FEeZEJ
K8rwVCxCb3ZeomwJb/XeyJPV6yyfGxH1E6BoqJeBlVnOjQML+7V3Bzpulds95ABx9A1pOO2a6ljy
GhZ2uVWhB2mumMf8QJQLEDnoGG9lWUC1gMeQUxPhGN73/Kv7sWB5VYX/MBTsjXFDd5/KJfGmxW66
ddo5OqlLJu4Sj2uLvnjUY/pIuAeMHYiH7CpdEnVA3eJNFdX5WmpzzrSIkvZ2WJJ4ANaV2tgzVbC0
p0jUpzqx93ImZW6k5R5fQ3TH9HQ4nT03VdXtGMUUF/xoFLWTMSoM8T95Z1jfB/Cx6jrDkM07280E
mzQj3/VgPVRw4TIIGt1EUUg1NG5iyGAD+r75lI8WPJEm1QMSkqXamE3MOjp6JJYqspH7NoZnBzOw
6DbzEEl3T39M6p/o0oYboaVhdJX0iziSS1ilgeFFw8YxOvDGGYUaVh9gikzTa3Lf0UQ5j3XLWUCv
td1sg8jo20ljZFbJg+Ka3HStmVwxvpisQ6Nzvxaqsj6LkqkJhlVxqu/GQj42mR8mrzpsgXVh+QMq
bKgTXgP2AwWj532hNBXtHVyKGuWhWFvXiXKf6JaIIHFYnQOaldkWdMf8JthYnwa0Kauc83HlSrGr
+GuPs1G395IBt5d4tIrzMOj2cZbJsDYKS27sWKcVoseFGUQZETN6V+wO6qzZjVmvM3SUVjeWVRcb
4sTWh4ZdZNCOI7M5pZ4yhKsvm3OCaqOh2qDL3YOGznlTcXA/Uyz0tyoTxpsNHm0PalOuIOHVdHtI
arh0U3dJBElCVQsdPykcvt4mHj4xFt3vCJPdmmPsv4uS5Ay/CdVAYaylYUz7Ws9rtlJddMVkrgcS
3beGgOum3jI8bgc1ZDMGWNDZrcjcxcEQFnHg5zzGw1HLPlLEllD03GKvJaFJyIUnSTk4pQdJHVUz
cJuJUIppbqvQIvrju9pta87TWQ5w2EbmNMYM4bsdlaZiB67lAey1+IuUjnUdhknCQltH+7Bi+Clr
WPg7hp0nZivXs4JDpKi489AZpvu4Ff5NP0YZA+WJs8+cBPQkdIqVaCo6TUK/87wCKEuDVQmIBXE5
t0wJ003IVaVeezeZVqv1WIgs0PPQWqX0I1/Jl1LSHhaZSJHExasmm1dCjxlEC29n2aMuUIX274KJ
rL2HM+4wFRhGdQ6eCaGTFq1uSdtsoqO5opvtMO6QvzFYFwc939bKKMcX9FKnOIJ+OdfvZZq/NCnt
hdygkxpAqcQAMppmQOLBWOXYdY5pAicrI+HK+LlwAGCQD1gvIL4czh3PvMga6yuyaSVXS+PudJG5
zElYyVUeRdkd9QchNp1FjDropehvmpb9dip6Y1Mv5Z/Ra+SBGfaccTEQMVHqiS9DyREtZWBpX1gt
0ydaDcyipd6cSfW5jcf26BZJuhKoJI7UtTZxPElKnQ5kfEPLjgYD9PdzFkfbKKk/cV5jKzaVybSx
5rQ4lJ3sMQ72zfRM5KFZUe+5NhG0PrGVeoQOUK9d1bqn2DGHdT3ObByr+BAO8+KC7zS1Kfvuo6/X
14M+QShMjadSY8lLewsTioP5B3OO9xyPtJdNxgU3ZBr7NcFI+3GuwEjYc2acyim+SrSSsWi32YOG
eFCO/pXRR/Z/E7ujMpLlQ1wZr2YMGNHsS+u9IYG4EZEyN1IrnkbXM79KWdAuiErPIVNKunOtjXgG
VrNTnBkco8dTRSluHemFH3vRZcgh+h6koz8N55oMJ9QaEAyUnRA0b+3GmmjUFDjdrXwkMMaE0Blp
mo3i2bQrjINkeJnlV3GrcScUgSMydcTVvhrmJBo56oQbvirpXmepLW97x6JIoNO0xfuQJfrKMQgM
B72X602A61neGMRbDvwP/gjV4VcjMs5WWrF4eAnKICmy42TzcNXN4XOYyQ6wrZYhXnU6guYulgM7
H49z4mbc6vqT4pG0zrEGE8dYaoGyxLvudy5T4M6iZYFEE9IB2Bk2O+GoMVgSnFHhqkmrbu/29cfI
m48jF/waqr04ZJF2HfoNe52cQAKByKPUGV1ALu0GbubkR2lT/iOlxvw6W31Sf6OxDq0aQ3R/j/7k
XRQJV3w42QEMoPvaWlzHxeQeSos4r4vvecfZhQLiXGi3NOueadc0pzbU0ENCHVpHuQl+U8goSKpC
BwbP4UzZXYP7LRJULgAOicx+l0Po33eM++zTkOheXE0fs0inctZO5pb+DhTI1vwUAk17GDx7AaOQ
DV4T4B++2I3bP7D2EbNzbLV2mXo6qppilKC7qIeadZ0rT6POwphkoESW7X2nvLbavFmHs2l1GyMZ
/A5QmV64q1TE2XHBDuvIE7ZZMsk3XJXVq00PdmEnz/Nn2pBoQZl/1d4qp1C3rsi1fcoDT5E+d8c9
xAZFS4ojEsGsNN5g3zoq3DWBWUzTJ/ZZ3FqRLN6SVPduK1hy13Mbd5+1xPkaKUIoiJ205lhThr6f
R1qEduIOcHQSMXzwRru7M0DJzDdq9CrET25R7aiCFsSNW1MuQWdmIUlSudirk3EjjaRU64RwE7Fw
2qeWCLUbPVE2sSAeBnvEmo9TZH9gh2A/1BCet1E9tXvugylwVMMomu89DR4sXRmXxkMkcrluYvPW
05vwrRhLzCtF6BExMYxkky/uh9NgsKm5Ymy3WdVtH5/YQ7TjNnJUtVZp4nRHq2T9WTl0MVNQuAOO
6cHP49VALYw9TUEgpeRww/ZugAVGe7hST0pa9Ynep0doGtayIO5MjW+SabieWBdwh5HduBkSWzz2
/AXOxsMa/dxlzAByG4cUjShQxysQN8212cnuyl2S5WshB+KwdZkQSpVSbXhg+asWfw07JpIqDC+2
JEkUWLF1wSrzWmSO+5HAC87RrEvbvfRieMjaWLNp9cDPQU4EaEM7f3ywOwnYuxSZdJBR4MaRhgZx
DBXcux2TUd+UUUgrj5radJ6yHmusyY0WzPWSPHYbDt6jwSOaLWghN70pv5LPKQNaBPdMD6bQ6xxE
LJkDS0h24L7BhdyPUW88p0t/egM/kzyQsvW7pq50AjB1750bW/E8ZS2r7nIGQ541UnFHM66pyxSz
712rSWufcZGJG4FyfWdIJsc5vDbmfQM5/uxrIccXRQjppGmx8WmCEn9sG68nmWNSDEUGwl1alSyr
q8L2CLxiK2fYBXY3N+Vg8cTCrwsFxlR+lN5Q4UdNhXbIzE+pbsAeap3B5psu4D21Kkox5TZ3eH4t
ZqUnydgkZahHMbvREU5Sxsx0PH3NZaG/hnrDRm12Wg9hrq5uYt/HdxelSf3cOTbIHY2nblRZPMy4
pDYcdhLYXU26kxp2HOQ0xUmFo3voB9EGEm70lQQW1rCz18VVNVfDhzaFR8Yqi0Yk1gZr7SgrZDlp
tXuZ1fLGngZvXzC2FTT9LHdDw4wUDE+uEk0N7bVH1PGF6q3GQ2yQj4L93ZWq6gGINrt/ypkuVRot
Pk8xYT3Pj3qK9vCdIzhV113rf9Z6XQ9YnBj0iO0Wr/CsX/s9t4aZGnGQ1OahinXvjgE1FGaT3R8d
zZ2ZP4bmC0RQ56Lx3TX1ZgX0xu+uyWpnV+gGPjHzC0I8nIjJe9NbNBXx2rBgSIZeSllRDwtqZWp6
YkQJpp5ixFUasxloXOi7GC8eI6PMg2YN2r51lZWTscJVsInNUd84uqAha1fsZcWsXpMcfjBHhXk/
qdFB9KQ33R3QR+rAug/fqrSNPj+PNnmxKeZhk9qgC6ln9dmV5pJMsGnfUGMlETFV8VbPPFyaONPQ
7PL/C4hD5jjdDm1JHbjPnvzGAPTGYk0KKkgsE796Or75JaMSfkTDYyBbhjQNgTI89mpr6Jm1HyzE
NVF6nj3JUQH+7NrvGOOKovmWkRBmv9P6WTZ1ekc2ch9qxp6NVbvrZ6v/qI20QQyS4hhYxFbM7JDH
Wkt2hPPi1eh1b4Wf1vdDV993lZFPK1FBCFqB81ObONduwexM5DaN+FCDoruyeu3d0tzuujJKZMOs
/6uENhiFHt96aQd7mWaGnSbleFB5/fyftvW/1ba2yEH/qm39oX2Lf+haf/uB37vWTIf+JmwBGEcw
dGpciB1/dK31Jb8lDCL2AsC1sGhN/8H5QLDOuKtOvuR/29WmyzSrEOYSsrJdGt32P2lXXxLU3xF7
ABYzSCtM9ClLp5qM8Y/N6grHFvsob7r2aSvOFDIGOU3bwkFVWRSWechGxsyowQIkpi3TvOvTlOzG
BNjwVJdqrxitOhmsuqR8oScViT6e42my71hlG2GS8BmT0Mt4TouOs05ROLAvyehMI/rwDrm6b31g
p+QXVCYKg1U8GvoFAZyH2q1f0KM4Eqah0rg2mLHxCGS5ExqEAdDT2B8ilxRqeAgZ+0ixbnqQSGTP
h/yglZVLZc6Kmf6O0kHNJz5Lix1JxqZM8LI85iU9wqgwonoVWYAMz6qwwC4OeXITFkVMGY+FDMau
Qz6yYCJ+bitzz5uqNoBWtU9DXCSPXmqxQZBFnN6PlX3TjlQpZzuJtnEVdm++znCGagq4Agl707Uj
mDr3KyhjLobR2TXKYxr1ie3yXMpo/wTDIPr6ZLBJRoFOvHO8iaMMEfqIvGLaZMR6pgfIQx3OdBFl
6dJpkbbh7oxkjDsmNUSFZx0XWKgz1l/QQM/GM7MoibqWY8MzN+ORaxhFf/jPivBvrQi2MIh+/N9B
lqcvGA/L9odF4dvP/L4ouPpvFrpK7jqhfxuy+N/xC9dk0t1yBRH6b/HM78YvLs5xwyAdsYy5/5Tq
dA2CMR5PH08n4+z+k7VhGa74bmlgQWICxHf5DXmRJTXz49JAFrqbk8qzQZtTYSvi2FulUW2uvvtM
/oLb9jPJy3N0k/fIymf6LEJi+fPvkqNh19eGiVVl36UlihhwrZS0xrD6uMA87grHNQ/5XDPjDpPh
7zhey/f1/Vu0lhdnbNUjUESNiQ/7xxdH0ZzjhPF8sFh+RRpSNfh0R53XtUV2ZstZvUWsTT71Zjqu
AE+TL6NG3I1zj2NucqUzPIyXcgfMPF+btVbjT6zi28ZLl1NPHpJ0mZQMGjYJ113jhucCTPjm1x/g
X74Jl8VbZ9rd5kL66RMUypIMxc+0PWdWkdGq5m2hwbDmSDh9qEmfr0M9gz2sYe5b62KELufjVrar
aOL3S/zxzimN8a6ibktpCLqz79N4770sP4x+n9HkHaDSAUPdTiXI7JVWlH8L7/uL74FSpw81wYPT
YPykgG8sExKQO/h7mjPDRjE2Qu1GTTuXEO6vP63lefbdRX35xnkIm+S9FmnAz5QGagPN0ur0970Z
CYLzEKxbx6uPqjXre2FHxfrXr/fTTXR5PWB1HogJMJD+z9YsQ8c1zJgurxcl6p4VpVkB6vavfv0q
bAd+fleWIIrGhsD02F389Pn5iuUCErK3V8aQELBOv0rTT/ZZ4z3++oWWCN3Pr2QbJEOBNLEu/GlR
SCOSdwPX4N6YqdTNboN8xeeamSa+uKkwl8JszAQRrILsTJTKu5K5Qw841cNzDFHlVNh2fa+wMzE8
22MzwpsrKFkx/76P0LEcQWxOu4Rr80MfQYdAnAZmm5PaMAPainiRUS5+EY/JxcZwmufBmZP9r98k
Noif3yURNXyITCItUjXf/inOHhph3sWzGvcDw68UgVGFuIs0hOI1vPRFJOJgFIGPg1pkkYxw8aZ7
YKvdticlsaVoq27kxUvC7MWmdkrGmPAX3tj+ZH10F5EJDf1A6YPxoENRh88JQH6tOI49GiLzt/GM
t4fCCIaCqDSoAyBLgbOhE0v9yHKW7Z0WoUrUGTbjs0hWeLrE7E5CTsCRk+yZ3MfLumhZ2AHpu8as
vEdmmNNDqlFJLPWaaDSZmM+xbkMAYPTrgDmnv5U5iplVv2hgGAPK2VIwJyx7g8OsJdGudw59+VYH
JJGB/Xhq8crki2CGUp92awOxeJ+gZNCQQEQTMWyys0OLs3zqMII8U+TA04C8xsY4/MhEQPHsRnH2
VepxRfZQ+BhvfBUz+D5Uy8axjMcX1yuzjbtoctD55Yd0Qp0DX8m5dRadTuslwKPMIhluKeLXnyjs
228CA482ouKJcfJoi5yHJKTGHGxCvNpVR3ag/NZgWkA/+Iex18qbKpTwpiGY4/1R1Is1tyRRll4t
n+emylPy0IswiCAdah10VnYM98lCEHDA2VZcWSGqIe1iHdILMd9gT2DWflrixYLnC8UvVEVG5XtQ
zi3zDWBxc4fepyHIwlZ0XbuN+ZhZWzgtXBE9CqSuNs03BAaUFmND25i0AYvVctb7QGkK+H3GQDAi
EFBxi15pwLMUx+a9EaI5Y23rD21OrGHSAJGvVGy8m4rvnHK7vJ9Ufp2EyAi1RejUR3lHzRbJU1y0
HdISikUGVH8RWfRl/DF6IG13HUbOx3jRRcWLOCrUUUilynmmn0OQqSyp3zbpWluEU60dehi1FQkU
kNtAXBBTVf2MokqY0apLa438NUFPd1FZQcTGwV1cJqmr8aQtyisaLuV6WjRY2iLEkosaKzYyxOgX
X5YSdc/FRcBtw2Mo2yaR5+DWGhLyiRHCLdU02smeq+qqXXRcigzBW0qd5b5LGpeg+8XcJYxU3s50
C1mmGp3JjUm3DsR38r2+iL/citvF0RB+keevqeR3gQHGg3hIDGq3jcP1KNLys+qtCLq03r07bjO9
mL0ajkgZepS+Po6kSFpXzIbLXd1mlGZD0R86kqi32kQPD9EZcQkwWm6jH8rEd+d6o9dOAS0a2/uo
zeMHqxfl1lzO+yJjvp0wGZqmiZSlb6I00UHUXiX0wqgcUnm0K/4xLbtMbjiV1ZdWwsapummnOR7l
1UZkCMH66WvfqqG6EYBZNyFdKQS2E3lFROuUHcFoJdhVdvoceitDdIDre1KavGN1dB0GSwY1ZdDH
xMTYiGieCUFZtwY36s2ERA55ctiSWBbEq77oqRo2fi4o5KSp+hzTNwdSl7hPmPbKq9J29UdNsL+g
nRrfwvVjd9Kz5asqeD1OxADEJszHumY2DwzaiEvvnIMxf8H3nG0yMQ9IpNkXarZEH5Xp5oFJzYxa
ud89VXhdDjW1xPdZi8U+T1EKp4o3iUsMamJehceZKPR+mkx5Y8ZzeHSbxVQ/MIC8himGubgqZeCr
nncOveiWzOewsTvTCOp2NsBCwnKfXUkHjWY4P2P4efMc0VBYdwor/ZB1wBP7HvFzqDk6AlnmPlAJ
0CAKmDGybyH00lAtsdhLRNUEQpx87btdeGSvYq9lCLedfaQ69qiLVrpJ7ZI9cP+U9Ip1vTLqY8rE
N/ga2zLoORb1DoqPDUa/0s4TLxBf3OurGasCv/YU2x+H0F5kCjiXz8JFoBcSbz0rYdQLlFJ/Ie18
auBh7ugIVbsmNagIsl80T/YogHewKOiM1QKoq+lGkMY9FBkjgn2extvKDOOgKrtHeifAf9o2WZFt
sgMi2XcqLP1+RTOy3ynZT/GOj9/NPivLq+MrDsQ1NMSJPhtZPngjbYGwW5nGMjBLJkSysk5Y+gA0
WfENqc6xmP9zYAU9mLTT3/BqkWgtp6v/+8D6/KVp/+svnVzffvKPY6v7mwthyfHJTiylrEW89Xst
y8OgazN6YTEGqP+u5P2jliWYzaC86XouB17PcTmL/T6BQUmLMysKZk4Ay2yG4/+TY6vj/Wk3bC4A
AiitMAMob4HA/eFIGU0WTpo0ig9N4XanyivhX5XkcU7mRNootxb7Ev1e/dzoADwgva8Eyf0NI1XD
PotR3UPS6dytApz64Hv8Oz6uvafEa3OyqlToTUDhi9gOGQBz13gBxkUR0GArUdsu7cKFjm8NlJKR
fkFezWyC8D7rp70IB2o4MNRiGHJQEyHXqPCiD3rZ+AjgbRWufSd9YY77Sb+YDKywmT7MjC2Rn89R
6/Sa2LSL+yAasCC0FyECvlIij+HSVUJIyBj2VCfonWBGcpBy+x1TJfdJKNNmE4/psFdmXV3Pw1SS
7jPF87x4GVLCjY9sY8ztpJr4zvAbpyaEtrxzxEFNYBROwkQZrgfHtbE3xPAeH6KYHCFqL2b5G/6Y
lqp+8vXkQ4VOY5lG7K89a+LwiGhAqxlZj/qqZxQ9sdqHDBfOHQFUfLGWiZaiolmibyFGLqEzT5vR
zYf+ynN7KzCo6NHbqXNyT3yEZoOSw6rQnBqa6+KJMengZXKvA6pzF1uG3sW3NLf7dmNMsF02Lvuw
tWUPZGvyaLbYG6ieeDIJxpXnzO0qLNq9P5TtB6vhebWSyawHWm8owjSTSSurAT8M7qi7mj1j36bi
NVnsHx3vJeCh9xSWkzj6g/oAtM1a+wxufgQ6MR31GLUBtNKY8wHSTb21mdiOonNjQZ/b9G6VX3tp
Ud/kFy2JD1XXXcHqdNjTNw7JVMySBNv611CFxv1UV2lgRw4zpbP80l7kJ0BBnSCsk+huxkByHH3O
EKljrk0PbwonLrg3OhqUroQKr5vtS0QFcG0zFHeIL/KV4SJiGS9SFhVFzUcx1N1Xwn76PcoZ+7RU
eh4yx0o3GEw77AtN7axboMftapCFuu4WDcxodTcaTUs2SeKLVRYcbYaqWRPXq1ErWtCCE3wyFDz1
ZlOoyXtFgNc9zloH9bgP88DBIgp89KKmERdNTegwQwjPeRg+oiarxAZeUUIBRasbDgmpAtDBtxzY
blsESdn04r5frDjZ4seRNaq+9Qg2+r6Xxt1g669z478CGl4pQP2BcumT0tdPkIpabOjUjkSMsUMA
4jyzd32MQvlFkFuBWLyoe3heib2d9713y3SRJFMFJDqNHWMfseac+Ruw3JHTu2nq5MQpcjiMellw
8mXSZCQj1AzGdXPRCHnhqCL2CPK1SBbNkFqMQ0o0W9So4V2/2IhUjZdouhiKelxFHdKiabEXZReR
kTEb0Be6kHkjHB5TeoIpAC0waQCcrkZm+a8b2wwD1yS3ExehHtRygQu7xCh06XjPWJgne9XOp1K4
2j6CQLnLsL6yMzC0rR1OaN7ENGxLK2U8A4rGy2ib06ZI6+HkJe7WYlx4JUNKz7RrmVPJVGrfQzQh
mOqQsgHXUay9no16ChP5mGa006quk7se0e+614voeujtgU8gnedHqP32wcYXdz0yKfc0REh48lPH
TndT5A3CzySqvGDUzGKbypMzjS+gXpxNpRrjMM7hHNj8W6fcFtW1nps1+w5LGxlwZnxVsFmzTfcA
whGdi6vqe5PW8SOFIMy1DiS22CYTCndhnnYhDH3q8HmWMX3F+LQ1uribLZ3ylupxFHpQ7eBQj8xX
+WoLVucy1XSTz9H0ldIAGYPedSFQR8BUGCjp0As2n5nIqDfodok0xw5K6oqt9IEeab6uAPZfJXn3
kQcL/OM27/flXA8L5a3SZgIIw8BJvEjaz0bJ0yZwLbe5wl0MLzHSHyKXgoupMQmTsI9bq9JLd7mr
gVWf1R6aIJFBHrAAWSp6qKXW7w1VioOY2KOGPjJkZ7DGgE2lODkt22ye2N62kbQSO1f3T2PpJiQh
83PoMEzkNpG7G6RPipXZoa8dse4l/E0avJCsveDL8w1lrvpQ+3oxUxFmhkKM5p1Cla5VjP0xG2VN
17GMkptEjADrckmCas78jc188pGSW7il1Xki0FsHxNmbd1RYTIkVcghSpu2uWpPz4txZ8UHN/ifP
b4tDZENU82HOdNnwib5UFwh9omvd8bgBAnfwVBPtad6YG5ImNz21JooT5o1ZGKRSu96+J1pQbBWQ
u2hKz51otPshTu9GPtdjONoGd2N+Q2x83o7wU3k0JpDhqE81ztaeEcRYjEiUK7vvANWwP/1gZUxn
DB2f67mG3OEc57SdumuwbVEVGDw5FfiskYRqK8wJcod1wXiQ1pxFEIe+nB8ITPnay3CBfySQ/ucl
BLE46C58EOiXeW4FbqvrS3AUP3MG2Bt6yMxWpgEod9NnWCCp8eCpY/YZ2ZvQcaRNzLrYK4bM61sD
oHq8kaman00GMp6LSoxHl17/qavLZldP2tCu+8IdnSWm1B85aQ0s/XnJZ4DuBP21gNJQsGJ6mea8
TUSzN+zn0iMV+s5EvueSupu75Fgsk3HAegPX9YftRPb4nUFTDQgZGKJm8uotg/s6lQESEquiZHnN
apMPKJuQJ0KPjhgNDRlETJcYjcwaNh2FSepI0TmHGkE7e8ABCGnbMTmfVBS7T0p2hGNbQ9FkXBlT
x/mRJ5fYAn5R4cqbYi9dNy7p0DnDNDk1ekm0zWv6jgAekqU8zjRKeTUoUBESFFzRH/VvdVtz2nXV
znWyhc7uB5XnzzTgzY7MfFQLxtIgs2zAvaT3Xqzqc+pTXlj5zpSsKxQvzNyE41bRAN7PejzimMrG
XqzEpFzsLGpqn3Pf9zchAeyrIvWKJYA6Ti+zmVhbpiJ2JiNDkG3nlkMRTiWTn09C0EPMZUUJFRum
JBryYaMGt2JiHnbZAZFjLxzDO8BeEs/gH5dECBQfGD2MMW2ZmCzJ4matWBPcbl9YvOfA5EM6Vb7+
iYAMkweuLYoV3ygqoTxbMno+ktZgaLt0YjTVNtYtICe5tpy4uC3rBkmZk8UMbtnxNYRVCQqyaK+G
zrUPTuxJRnFMz75vctVlQWOX+c5CPxb4fGlHRlfRTeWlNb2PoRd/9NlzfwCB4J5CKy6x/U29e9UA
EnE2YaRH/nUhbHNtTO5LCwbseeLwSoHAtmAPcKo2RlscFNI4aBbgK15NafXDGoMV/h2m7niWGP51
Tp3ti4GnfU2dX39jPU2OyaCBJ6wtQMd91kyYsQs33Gp1ElNRFMySRZxI6XS05hncmBnYzgDtbnKz
ILMSfweRvAtsgqWn2e2HG46qw7khe8jc84DcyibvWMFNeJtqwAwro6qsrZ4wuLmSulRBbfQtHCpG
5cywrUFUxs7W6IX7btCBuUI+O9949Swf5EDDes16njL0qTOZVor8JdJFHnGwT/0jxuHwiGBQHIUM
a7KPdn0SdeTcm3M7rAcKMQdjwbFr8xLAdy0ZTMC12PtDJrTtkCIissKMpbkot4MD5y/NtfIwCvbi
0s+HxwqP5VYTKmhlDUEsIq6VpijC0kUWxiLRb7gBuVlcMs0NcOlrc+lwx4toDP22E0wX+1i2iMgY
N+Zev8jJCAkFwKFrNlCoy+KLxQw0LEKzGrVZ31bDO2CK2FvLRX3WG4sFbViEaJdD7X98NX97/r8A
9H5x/k+azxXlp/KHlrVz+anfz/6e8xsLmGFz8CfPd4El/HH2943fmDx2mDCnInCBrf8rx0JmxTMN
AEb8iUFHmS7Z72f/BUQEOF0wZGdRnqB08I/O/j/0bSyUTLZrUxm1EI8TqP45zULjKs6YS3VOnGsI
pxR0cm2dmMo8QUZet4pY/3cFkrtvjcP/IvZ9VyVl2/zPf//YTvz2ghRDMHbAXKabvLT/vuteZ7xr
acjCPpm24W2Yvk52gLfoqOYelzlPnr8RbP1Y2vj99Sz8PjwqTAgXPzf6UocjDaKek1vFzlvq8wJm
muqPjY2b+ddv7cdO3+Wl+Kr5rm065CjVfnpriumpqMt065QVg/0GnIEuTDsjnHLwOt+0pIifXBQ/
NzSWxvOvX/ov3uU31hWdWty4PxdwhpqVQ2jKOjUGdtzSk7qx4hhKdhM2+991aPUfwf2XN8oVyHgb
m3gPstZPb3SscupEY2IBxHZ4IaitNCSHVCAw61uXB21ppjI+AgcCvzypuG9eYMHlhLYBBK0FG/Z/
1M1dfiFqYZ5DIw8yJ5395Zv57qJKQdl3OXKkkzdwqAYySJNaaBn/8f/3WkTMAHxyCXPh/HRBAfcV
hGQn62Q2g37TWVrzztl6PHep8Xdpi+Vz/Ffr/dvbWhIrtu2CLhL2Esb47m0lrVQajQnr1IfxV6Lw
aJuNQvubfvufLx1oZo5BcIX/ZpX66csEtWe5rZFbp5nU6Sn1+mXW0eEEos9MLK5+fZ3qP/aJv70l
kxyOQXqOj/DnNIEXmjqOGN08pUYC/hlEFHb2UGPI7+Ka9urMfrOciZuUmAXh3Ra8Rx+a3wra/64R
7tuvQaEM8Bq3qkWv/8dPNmTqOQydzDqNQMCOZlZSuatDn9671nCF1j6zm1lmkG6d5o4pzMvNa7Pd
2LGCqP2vP5S/+gagtvqkTfmmmQ3+8ZfJct8ZCwapTw1NyjNRxmF1UdVbUvnBP38pfIkQWQlCmn9S
Po7SU5Vya/OU2Hy8vr84B4G8s9R7i7z81y/241LP8k3agSQHojaDl/vT5SthhOR1LbUjaWhcjRq6
jtfSzOXrPHjjXU9v1vuba3kBBX53xywvSZ7DFSa1dr5Xkko/fpQym4mVgOY8Co7iO4YH4L03qiHW
N2jjOWlIKrKfn8c7DjxMckXcUsXY4lfXSoISeJDr/bykNC8rSMsEYcMFYCSgPWJt1qnoEh349Ydk
Xx6x/7rLiZzhMiOTZlPKN+k4XJC+393lxBZTa+QAd2xyUZB1ptVXJY62jfQm65jTLCbUbzna6goy
QyonJ0DS4tzTeGfICt84vyNEd77IENzr+0yy6X00Mi5dQkn/j7tza25TWaLwX0ntd1TcLw97Vx3J
t9ixkzhOdpwXFbEVgYQAcZGAX3++EShbyI73SY0fqEPlKZJHMMz0dK/utZp9pa8VLC8kVw1Ku7Yl
JiBUMP114Fa3kU0TenXBn2VUmqEOwt/RykEnNacv1vcFsOsVzY+Ny2zBBI5pclB/QLNIyU5RlSKB
3QQKdQPedK1daDT7AKx2ApKZKy+A7hZl8C5Rxw8N+zyK1/yGy0zTwKH+sF4LxSOUb8gUg1ZqN6h1
sEJSU0vvazxthIKncG4ut/QQv8qL+So7qTMtDi6JTotHNB7W905KguIS/c/6Fmll8pt6oWzGDd0b
w29a7fHKnMawCdi2iPZ+QaOetVcsbX9JVzeSA2DSfq15+WO+awlpbzaWv6qX+kPaTPWLzdpZ32Y2
4rT0YYfsF87R2MP+woHceogzAABoZGVJDFyZletS0bBUJkZlMqPTcPqlRiX8fGoY8Jlz+BNKomt3
5EOZH48O7re0KW++6JTyPKaeyXva1Q5rVZY/LldzXVTK0Du1yacoCLt15n0p05pvQRQx3nrTmFFW
i1qjvpZ5M0FmYNyIUw6Sn0tfGTsyyNAE2UI0roSpUzsOK9sMbBTXV2DgziX07+xCWTh0NlivvHe0
p6pu6eFEp1OEnxX7hCBUu1mHqKMgeatavgPniaq9xSIF/kjcGoEJderYl6mwl8rGWSOeYW6oftEr
nZuhRkh0AKC1xaOdID7ACp7XdCtrXO0mUFZwFGuLDj/IJ7pkXZ3a5Lwh6y/qC2KDtbxZQOnJ6TZO
Q9aCqjuAzepDqomGegVovJB74VweF/AbjElqkKhuHEDGiRauLH+TrC3fDkoPeaY4Q/HYqrXs09xo
9IsGGrhzos9t81u82cR3Lmysayg80QlIeaKNFwrKLYSeanYZRgm10hG6jeiQVRVFzQ0MUjWf2ndR
1ITbsWpTZzN2kFu8camVhI0VQBtbLT0PLfwcSJ10Fi24m/puSQUifbiDNKUdOiSkmDUJAZOg/WOR
5pCbFtNyhaZSVvxwzYaOR7pT3ni2BfWYdvAUX5dLLNOkQV/6lCgVLlCh1OlXynmy/Cy3avuBwmhU
AiixfJfkajY/ow+rg4BVmdKBnPQ8KmhlcuORpoD+3OTBt7mhINSQFKDnBNPn67ieXml14azP3Xxr
36fhSpQton9CZXlyaZj076E1h9l8o7HyklhYbyY5kGZ24sIbRH15G39bkJ0qIL3Sh5ye7865cEZB
cKo1fRmzbKXQqyKgYg3n5Wzl0ssdwzQFU1WntyXo1dsYus/bRRbkZ7VV1jP4clsU30IFEdFk9TVc
bsxJVMfQTGNEIxdr1KOAD3z0R9kfYaOcTHVINuUm085WhPELaIk3otgI84/wFaJcGRxZQOYIWuRk
KVIe1jgD250n4s2n23d4ulTnGRp9imiMR6US/O4leTVvSgsJkqJQAvMJnPHgpElqUjerpPwMSwxe
3SbOz0ryVZM4UB8iFCO+elFIBz9Pq85yBdZ5GXEf3rRYfeRUahBzw7y/s831dpzOVd6oQ5PCd3Dv
4g9qUaYf6P3ColZsPDK/nhbajUL1TQ45nIjhNKEGYnFlV1OBZBlVsQaxwxrOMxWDlDSedlerDUtW
LTbel8wpkZVwS0CfU9FXii5atIrajIFuomaiW/S5mmpm9YHKEWXi1HThLUi9uCRLLPQpYOWTrs0i
MZpWpQjFhQUmCGuMYya4C0pFHJWjVbNCVaPR7japydYvAwuBvcqk/4qlLdP7NGXZCsxDpI+jOLrX
k/Ucfy6gL5VGfUYiSh/zdPUNnNBNf9TpxkTSyykAPZwiP40X5na2crf08rSWivU3nVkQKAq8/IJ6
LTDiuJqHZMy0RfA93xT+IrUAn0xkoSfTGvPxFT5eqXwKmxQigqsHwNxQJSc2DLvTYLtdo2BnN2e1
G6efaWQDS9VzzO1ncsqrW3ue/tAj1K8oBny/LPTiArvqRNSvZOWpWab647wI5o9NGG4/zUuHN8eO
pyXLZjlH1n3uwMTcBKFQlo1y59K2wjw5qbbw6iY5Xa+B0EpQsIvCq9Qrc53U1+sc8MxuqlAZZyvE
o8Y2b4GeGeAJX5QYAdXTSitQJMgy831DY6X3awQfblehu57QFYc0ygZ9AoBY43vi2Zurwk6B5ayp
HqI45xrhhBw9VNCy2XpjaicxFyigQ+V2zct6u/k+hbL3aVvMlx+1slSvM6D8b8utjb497S7J/C1i
yI7r2piji1iH19SJGZeKt/UQAdrMc18PaRC0Qk7/NA4tNJxsVZmOTZpNZdTc1OGZgjML+07TddrO
0NECDBsBwTsbPY6LTYzQbRoG9Cmqy+ZjQQObsbeZb+/LqFiTs8hzM7yswqqyJm6ioiDnTtHIurEr
dZuee0GZIwUVK+8WTpN8hreBHouyLFFxA+lVlxBk3O3NlhP+h7ZZ59dlmm7OKw7CK9o+rxBw8AIq
k1B1Mihoi+CPmxBBJimehQL339l8nOsbUOV4MaXIJsfk3S+rgm6JdWS9q0IdM0oVgFdM1ukm3p7o
CDtNScQm+nXh1Ej01d5ac0/dyDExiBrCeTqtGs88ZQ0jP52bb01zTZVSZDcXeemEtznyIp9Lrc6/
uFFtnm4quEVw7GgjSxU+FOMgEAm1hUN549aBST1tAljkaDGQMqFMfaps0KQwmaoPm4Y4BRFYJ5tY
yTR8r6tO9VnNtsq1FRZkikJjbZy5ipE54ziNrTMElSyUmPTQy89L1u6PaRRUf6eoiT1sranzuLUL
OrWo6M3nkzzSLCo0k8jJxlOXkt5GwP8nWdDU8OSL9IcVIPuSL1aIMjdhXlwadCdKKFZDDDmownU9
Np0smyw5nd8r0RblFdWeFqjC4LPPmxqNLBUuMgKdpVm4V8sSAS/kQDdfA7tOUEuaN4v3KpJ86nhK
Jvd9DNGxoFKlUj4GisFbowm8hgRJSvev8ktFBRaKGTt//f8GC+0e5MQv/NNdjdPHcpbVt7OcHZPv
ZVrFpzuA7g7pNFEI9btfenmgN4fVVQ9JGRfiDhDd7OGkugDIetjq7pZ2t/LSCJHPHZePsz//MDyU
bfEnYdsQFXMZf7yJEmq7248VDwqh5hq2CK13V/uDB1P0q0l4+fna2Xz5O70n8B9XlJ+z3LPwoTjE
ikF3XFCd/2UWjsbozQIMJg+CfvuQHvK5h7MAAk2fGpBJz2pnaXizsHtzcpOgjxwbCBtguX3Io6Ug
YHiT+FqHNtpeh9v+pf3w8mt+xaUAnVV2JZgjoFC4OhCbdhfwyOFKIOEgGN3g04TX4gKJYtYHtB/w
skUnBKmlYKojDWacaMHUPiUb7HAWHHo4ObRyAChvrwHuB4EqS02CbY4004QPqXdWgYc8nASA3pGO
UoqoOx3aIjCeYY7/4mh4ySgaOsIwZGOeXQSapolVoOvU5Q7t+UkstBuzxbN/GqenJ+OvH98c6dQU
Yfe7k49N1Xv94vFt0wJJIHPC1ZqeAVkCTVMF9U9qE+juyBKcXN04PhIxhC5JVd012tXBaTEsQ2hh
wSWfniJxdPVBwrXuSOQd99eARz9vCHs03GkN4dAmwSBDI70TaFZAhbxn2hyN4jo6E3EMKMjXTdts
N4LwIYe1FOg41JooCXPgjnhwyyLV1a7346WgWiMSEcJVHtzTc0hJbgRTG1HkoFmU1D379A6+IyTg
nTLIwN49yKO0K2BarHBh7I3OKzw6C2xvROUH5BNnuFGS50p7hSjDOKZNsGj+NPmH1tATXVJUtGbU
7vPBuQWua0gHCATEtGyx9f1SODoXHWuEnbRNQ+uM5RADBGm3wDBHZKQpYDkw+YdLgSY0I43yK2Q3
B+cWeZohGxoYHAZoJpH/P4oJHIrORDka9QHtUTm8wIhyIuk94OL70fYPnZZnTwPPHSFvAF6y3yOt
5RmSa8wh3r4aCY8A3qHJmWd6XZB85BG4yOlQk0J5UwcVDM4x0PHq2puSmAXcHtpAciy0S0GEQYeW
wHM4FESMQCV+ew3NPdIMIjhJ/0gTcQDHAmUz/ccHKRqRcBZOY3soDs4c4tE9kZT6XajARE3OoTpX
t1hOh28fv5BqTtG422hf/uBOQ3o0arJ7gMfH3iPqv48CjwIkGMFQlKlQooJraKtf1wjuJVc/xyHs
ZxBR83m4UICmFGAjZ9CdioNzDEkiPKGp//YmADRlBVCA2OGFR6vA9cATXTEJXRAxONRQN6lGllwL
pjGiSBwP2EDDaHf1LYKmqyMhFKd1nviAnAKwPlQA5PAyESgDBwnYtD0Pj5Bz8mmI5OE6kWPYXcMz
CCq4nuQsCP+YacD96798xx45yA6iVt3FyYNziRAFFMJcUpgpqKF4eACxYwtgkUbEZ8ZbarfG4KID
3VBFl1Kpx8cCII9BUmSPFR37BAJLIoAmv/RziwwLLoSW4cr6BIY6QqYDNISJeM4OehqJRhTjdHQg
d9fw1gJanrKzANMKeJwYyOmyBEfRAWqktkoBAgWVu1U3oNOA80uX3go6oLGHA/yLbDInAYchWUaC
p/0iGdZW0CHxywZHuMcuKwAx5G4rPDWLLA+qL0QNhrgG5x7q5HdknWRTZEkQKEK3rzV7R1vBI92M
Hi0pu/aXhrQVeHzemdypAGJoAJFj+tuXzN46jBQxlSNOH2ZICOIObRMQI0s+v0GGBK4pVRPt4z8p
MQJBsJC8gknVLo/BbQKjbYkutQoM1KfBRiHlPo+Z4R4bVBgBLHY1Ru2yG9BeEDws6SABlJhMGizT
5xMpQrifZNOO4Te4vYCFamMWCcyQtwz1mnTa85GyptlsBhp4OXBxxTU40IwiK/lIGefA8KCNU1G3
u479ZGuEPVDxpLtgaXAWgTarmixeYICPGoK8t18LR+eCA2rishTQ/mtnaYizIBi/UnbRdMgVIFVI
Rqk7Hp6ejgSN+Ab/RBPDOiPhiwoSu9wsAJPy/PA7O7twBB+AoBFWU47kDbXmiIyKdHKR4kuEHSyc
xedLstG7RIoBGHGwawFRA106clSJj6m86pzl3Rlw6C+SaUV23hUpyHbHDM5TwF0S3H2pHWGApqqg
ZYRhz54RrpglEozUYrazMDzrKGrKJWcBUBVBKTZ+lz44LkADRbDQQVBFNebuahffgLxGA5smOwsC
VtRorkiq5eeK7+0IdyS2C0I43VoYHLT8nBjw72ZZgJbhKAjCyvMRBDuC/ipQ5ZD93XtVAzspackp
6zUJf2HXKwJh49115DW1WRaBZXcpud/woP+HbfOTBTUJwuhxx38KZ/lzDKhffWFPCXn6ecf6efv4
5x+C3tT7ohCban/7H3rUX70K7h0T4+DDPTNj9zvdn3cP+PSne7+1f6r9f16Es8xHO77efVB3t3nj
r2BR/Sfyv/srv0dL2hFy/rmTP//o3eeBRfyXgfPl0biimlF63Cxskrg/8K5kXn7gpR/nfr6/RfEa
0SFk+cmOPPGj8EeSxWHvrtsib+mxkyjJ/Mdkf5firtuaYfmR43j2UIQPZdEbfFeSKzv4ySzyt342
Oxy5LXGUHrkj2r1JfryZJFG5+t6f9raGTvZX6LeQhY+999lxFmRHPp8l2bx/y5hEUfIlO/IFMx6G
+3F2y7utH5Id+O2jH/QWYFeZIj1uFIVxEvZ3ZFvuID10/Bj6R1akZWNKj5xs+8uCVm0ccbLDXj21
TW05pPTADFA+LOv9Le7WRZtKlh36XUKvmCfT3GYoZce+9sO4Zz26Ynn5cWHw+/Hj4XQAbb/GK7z2
89x/QJZgVhS9NY0QmUhXSt96+BCEc79Ps26TYPJDcxbQdri3srvUkvzYeR7yL017tonqLpG5eI3R
E7pk70cSy7srHJMemm6VRzakg9hlR76Zfc/8I++pK/GRH3rj988tYB8Bi8sPvH1z4a/SPAj7x3pX
mPEa41/OsnzWs1QdZfg1Br+eVeFD7xhjcEE3eI3B75NsuR9ptwRbFF566CQrgjcTP0s4KfubswW4
X+cHTvzl8d4nIH4Fl+R9EPZnvAUhZe/6/TLCI+lHNV3FuPTQ2Wx+rGSxKz2UHfjDLI5zGlL5R2FC
h0jKDn8bJI+zN2/zJ2dbC3LJDv8pKX+xEDss8XV+4OlCFMODn8oOf8fsz/J81nMpOgaq/NhVP6rs
0tGy4/6qhfqvm1v9BHRfCtxf6MMsO3JIZHO0vDt4UXYu/vY5d+I5LZz2a0FYWTINAq+SHvzfGn1J
zsvfLwmJy45dJ6jPzPeTsJuVtjzs5Vl5Dmn6KRbyFH/aK6E892d9cE184yGa+dlf/wUAAP//</cx:binary>
              </cx:geoCache>
            </cx:geography>
          </cx:layoutPr>
        </cx:series>
      </cx:plotAreaRegion>
    </cx:plotArea>
    <cx:legend pos="r" align="ctr" overlay="0">
      <cx:txPr>
        <a:bodyPr spcFirstLastPara="1" vertOverflow="ellipsis" horzOverflow="overflow" wrap="square" lIns="0" tIns="0" rIns="0" bIns="0" anchor="ctr" anchorCtr="1"/>
        <a:lstStyle/>
        <a:p>
          <a:pPr algn="ctr" rtl="0">
            <a:defRPr sz="1050"/>
          </a:pPr>
          <a:endParaRPr lang="en-US" sz="1050" b="0" i="0" u="none" strike="noStrike" baseline="0">
            <a:solidFill>
              <a:prstClr val="black">
                <a:lumMod val="65000"/>
                <a:lumOff val="35000"/>
              </a:prstClr>
            </a:solidFill>
            <a:latin typeface="Calibri" panose="020F0502020204030204"/>
          </a:endParaRPr>
        </a:p>
      </cx:txPr>
    </cx:legend>
  </cx:chart>
  <cx:fmtOvrs>
    <cx:fmtOvr idx="0">
      <cx:spPr>
        <a:solidFill>
          <a:schemeClr val="accent3">
            <a:lumMod val="50000"/>
          </a:schemeClr>
        </a:solidFill>
      </cx:spPr>
    </cx:fmtOvr>
    <cx:fmtOvr idx="1">
      <cx:spPr>
        <a:solidFill>
          <a:srgbClr val="31859C"/>
        </a:solidFill>
      </cx:spPr>
    </cx:fmtOvr>
    <cx:fmtOvr idx="2">
      <cx:spPr>
        <a:solidFill>
          <a:srgbClr val="73BED3"/>
        </a:solidFill>
      </cx:spPr>
    </cx:fmtOvr>
    <cx:fmtOvr idx="3">
      <cx:spPr>
        <a:solidFill>
          <a:srgbClr val="C5E5ED"/>
        </a:solidFill>
      </cx:spPr>
    </cx:fmtOvr>
    <cx:fmtOvr idx="4">
      <cx:spPr>
        <a:pattFill prst="ltUpDiag">
          <a:fgClr>
            <a:schemeClr val="accent3"/>
          </a:fgClr>
          <a:bgClr>
            <a:schemeClr val="bg1"/>
          </a:bgClr>
        </a:pattFill>
      </cx:spPr>
    </cx:fmtOvr>
  </cx:fmtOvrs>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'Slide #13'!$F$9:$F$60</cx:f>
        <cx:nf>'Slide #13'!$F$8</cx:nf>
        <cx:lvl ptCount="52" name="Range">
          <cx:pt idx="0">25% to 51%</cx:pt>
          <cx:pt idx="1">24% to &lt;25%</cx:pt>
          <cx:pt idx="2">21% to 23%</cx:pt>
          <cx:pt idx="3">16% to 20%</cx:pt>
          <cx:pt idx="4">16% to 20%</cx:pt>
          <cx:pt idx="5">25% to 51%</cx:pt>
          <cx:pt idx="6">21% to 23%</cx:pt>
          <cx:pt idx="7">16% to 20%</cx:pt>
          <cx:pt idx="8">25% to 51%</cx:pt>
          <cx:pt idx="9">25% to 51%</cx:pt>
          <cx:pt idx="10">16% to 20%</cx:pt>
          <cx:pt idx="11">24% to &lt;25%</cx:pt>
          <cx:pt idx="12">16% to 20%</cx:pt>
          <cx:pt idx="13">21% to 23%</cx:pt>
          <cx:pt idx="14">21% to 23%</cx:pt>
          <cx:pt idx="15">21% to 23%</cx:pt>
          <cx:pt idx="16">24% to &lt;25%</cx:pt>
          <cx:pt idx="17">Data Unavailable</cx:pt>
          <cx:pt idx="18">25% to 51%</cx:pt>
          <cx:pt idx="19">21% to 23%</cx:pt>
          <cx:pt idx="20">21% to 23%</cx:pt>
          <cx:pt idx="21">21% to 23%</cx:pt>
          <cx:pt idx="22">24% to &lt;25%</cx:pt>
          <cx:pt idx="23">21% to 23%</cx:pt>
          <cx:pt idx="24">25% to 51%</cx:pt>
          <cx:pt idx="25">25% to 51%</cx:pt>
          <cx:pt idx="26">16% to 20%</cx:pt>
          <cx:pt idx="27">21% to 23%</cx:pt>
          <cx:pt idx="28">25% to 51%</cx:pt>
          <cx:pt idx="29">16% to 20%</cx:pt>
          <cx:pt idx="30">24% to &lt;25%</cx:pt>
          <cx:pt idx="31">21% to 23%</cx:pt>
          <cx:pt idx="32">25% to 51%</cx:pt>
          <cx:pt idx="33">21% to 23%</cx:pt>
          <cx:pt idx="34">21% to 23%</cx:pt>
          <cx:pt idx="35">25% to 51%</cx:pt>
          <cx:pt idx="36">25% to 51%</cx:pt>
          <cx:pt idx="37">16% to 20%</cx:pt>
          <cx:pt idx="38">Data Unavailable</cx:pt>
          <cx:pt idx="39">25% to 51%</cx:pt>
          <cx:pt idx="40">25% to 51%</cx:pt>
          <cx:pt idx="41">25% to 51%</cx:pt>
          <cx:pt idx="42">25% to 51%</cx:pt>
          <cx:pt idx="43">25% to 51%</cx:pt>
          <cx:pt idx="44">16% to 20%</cx:pt>
          <cx:pt idx="45">16% to 20%</cx:pt>
          <cx:pt idx="46">21% to 23%</cx:pt>
          <cx:pt idx="47">16% to 20%</cx:pt>
          <cx:pt idx="48">25% to 51%</cx:pt>
          <cx:pt idx="49">25% to 51%</cx:pt>
          <cx:pt idx="50">25% to 51%</cx:pt>
          <cx:pt idx="51">25% to 51%</cx:pt>
        </cx:lvl>
      </cx:strDim>
      <cx:strDim type="cat">
        <cx:f>'Slide #13'!$E$9:$E$60</cx:f>
        <cx:nf>'Slide #13'!$E$8</cx:nf>
        <cx:lvl ptCount="52" name="State">
          <cx:pt idx="0">Alabama</cx:pt>
          <cx:pt idx="1">Florida</cx:pt>
          <cx:pt idx="2">Hawaii</cx:pt>
          <cx:pt idx="3">Alaska</cx:pt>
          <cx:pt idx="4">Arizona</cx:pt>
          <cx:pt idx="5">Arkansas</cx:pt>
          <cx:pt idx="6">California</cx:pt>
          <cx:pt idx="7">Colorado</cx:pt>
          <cx:pt idx="8">Connecticut</cx:pt>
          <cx:pt idx="9">Delaware</cx:pt>
          <cx:pt idx="10">District of Columbia</cx:pt>
          <cx:pt idx="11">Georgia</cx:pt>
          <cx:pt idx="12">Idaho</cx:pt>
          <cx:pt idx="13">Illinois</cx:pt>
          <cx:pt idx="14">Indiana</cx:pt>
          <cx:pt idx="15">Iowa</cx:pt>
          <cx:pt idx="16">Kansas</cx:pt>
          <cx:pt idx="17">Kentucky</cx:pt>
          <cx:pt idx="18">Louisiana</cx:pt>
          <cx:pt idx="19">Maine</cx:pt>
          <cx:pt idx="20">Maryland</cx:pt>
          <cx:pt idx="21">Massachusetts</cx:pt>
          <cx:pt idx="22">Michigan</cx:pt>
          <cx:pt idx="23">Minnesota</cx:pt>
          <cx:pt idx="24">Mississippi</cx:pt>
          <cx:pt idx="25">Missouri</cx:pt>
          <cx:pt idx="26">Montana</cx:pt>
          <cx:pt idx="27">Nebraska</cx:pt>
          <cx:pt idx="28">Nevada</cx:pt>
          <cx:pt idx="29">New Hampshire</cx:pt>
          <cx:pt idx="30">New Jersey</cx:pt>
          <cx:pt idx="31">New Mexico</cx:pt>
          <cx:pt idx="32">New York</cx:pt>
          <cx:pt idx="33">North Carolina</cx:pt>
          <cx:pt idx="34">North Dakota</cx:pt>
          <cx:pt idx="35">Ohio</cx:pt>
          <cx:pt idx="36">Oklahoma</cx:pt>
          <cx:pt idx="37">Oregon</cx:pt>
          <cx:pt idx="38">Pennsylvania</cx:pt>
          <cx:pt idx="39">Rhode Island</cx:pt>
          <cx:pt idx="40">South Carolina</cx:pt>
          <cx:pt idx="41">South Dakota</cx:pt>
          <cx:pt idx="42">Tennessee</cx:pt>
          <cx:pt idx="43">Texas</cx:pt>
          <cx:pt idx="44">Utah</cx:pt>
          <cx:pt idx="45">Vermont</cx:pt>
          <cx:pt idx="46">Virginia</cx:pt>
          <cx:pt idx="47">Washington</cx:pt>
          <cx:pt idx="48">West Virginia</cx:pt>
          <cx:pt idx="49">Wisconsin</cx:pt>
          <cx:pt idx="50">Wyoming</cx:pt>
          <cx:pt idx="51">Puerto Rico</cx:pt>
        </cx:lvl>
      </cx:strDim>
    </cx:data>
  </cx:chartData>
  <cx:chart>
    <cx:plotArea>
      <cx:plotAreaRegion>
        <cx:series layoutId="regionMap" uniqueId="{73A323EE-6F1C-453E-A499-CF7A068E9C6C}">
          <cx:dataId val="0"/>
          <cx:layoutPr>
            <cx:geography cultureLanguage="en-US" cultureRegion="US" attribution="Powered by Bing">
              <cx:geoCache provider="{E9337A44-BEBE-4D9F-B70C-5C5E7DAFC167}">
                <cx:binary>7H1pb9vIsvZfCfL50tP7cnDPBaZJSZb32E6c5AuhsT3c1+b+628pthObo0x8ML4vIOBVAgSO1GKx
H1bVU0uX//t2+Ndter+p3w1Zmtt/3Q7/fh82Tfmv336zt+F9trEHWXRbF7b4szm4LbLfij//jG7v
f7urN32UB78RhNlvt+Gmbu6H9//z3/BtwX1xUtxumqjIP7T39Xh5b9u0sX/z3s633m3usij3ItvU
0W2D//3eLdKi3twV79/d503UjNdjef/v9y8+9f7db/Pv+st136UgWtPewVqqDrRWnCNG0LcXfv8u
LfLg8W0HI37AmVRU0KeLnm0yWPgaUb4Jsrm7q++thXv59u/zlS8EhzfO37+7Ldq82W5YAHv37/cf
86i5v3t31Wyae/v+XWQL9+EDbrGV/uPVt9v97eWW/89/z/4DNmD2P89Qme/Wr976Cyi/p5s/Ntnm
aXveABNyIIVgRCD9gAls/XNMlDhQDFFKENEPr6drP0DzCoF2I/N94QyY30/2EpglKEt094bAEHXA
NeeYUD1DhBwwJSkjin5H7EFDHxB5hSS7Efm+cIbIcj8RObvv3x3d1/Z+fHpi/7m2MHSAqUaaU/yw
9+QlNpIdCKk4GOlHZWFP137A5nUy7Ybn+doZQmdHe6kzp9FtGAWb/GmP3gAfdqAkk1qqRwDUS3wU
P5AUaan14/vi6doP+LxGot3o/Fg5w+Z0vZfYHG76TRQ97c4/RwbrA4GRkojClj93MJiD0ydySwnY
Eyl4bs5+LchuQJ7WzeA43E84LkPgIO/WNt3kd28HCsMHgiiiuXo0VzN1kfiAY6WQYPzhAzNe9lqp
diP0cvUMp8v9xOn3OpqK/A1pAGUHRFNCFGYPEMiZ+mDAcIuP4GKX+rxCoN3ofF84A+b3r3tpz36v
k01uN8Dr3yyaAV8D4Qyi+FE5ZsqjgadRDeaNqweuwJ+u/cicXyHRz6B5upc5Npf7iU26sckb6oxg
B5gxJhFBDzoDLOylyyEHRGrFBNYzTH4pyU8QeVw3x+N4L/FwN2n0Z1Hn0RtiQuUB4UwIIF4P2oBn
mHwjCJJIzB6p2UtkXifTbnSer50h5P6+lwh59ynws/r+aY/+OT+j+gABPROEPloz0IznOiP5ARNK
MIofucLMmr1Got3o/Fg5w8Zb7CU2bpHn97dNdNs2bwcPMDUuOeaU8p3qIyGNQxWwBDLD5ZXS7Ibm
xeIZOu71XqJzfQ/oWHv/lqrDIUUG2THQjwd3MyMCkEKjjBIm2ANDQzMW/SqRdgP0bOkMnuuzvYTn
rKib8J27qYs0elMaDUEm1VRyiP6/vWY0WuoDrDhVQjxiNEsMvF6u3UDN18/QOnP3Eq3TyNqiraO3
s3NQIqBCAmNmuxNsW1ItJRQInkLWGU6vkWg3Qj9WzrA53c9KwVMl513x5zuon7TZH29K56CUg6BU
g+mMW0t5gLAgWtBHYwjvP0/n/Kdi7QZr97fMgPP2U6nO7rvNWxYSgNlRLhj7bvpm7gljcSA42D4J
mZ7tC5j5c8R+Lc9ujJ7WzVA5+7SXpm51X9TBm2oQORAMGBvTj5ZuFhApegAxLJUMPaYPZqzhFQLt
xuX7whkwq/0MhdZ3m/ANa9SMHYDlQpI8haF/0RYo8XBgEgrNmPYvBdkNx+OyGRhrby+1ZJ0CbSsi
+2RB/nlcuq24ARYMugZ2k2sgbkxt+cCPuPW59XqNRD8B5vu9zLHZz3roOr+LNm/KqfXBtowmoR76
+HqZMoC4BwJSqB7ox5h1RgVeIdBPkHm6kzkw+xnzrIt+84YKQw6QZIJL9lBO20abzxM5mh5s4YBi
3OP7Mwb9K2l+Asm3e5jjsZ8e5fitCwUKGjaYJFrKb/xqS7BeIAIxj0KgKE+pN4hNn5uwX8uzG5On
dTNUjq/20rUcw5a0t8n4tDf/3LVAShoKz9vEzMzHQ5cAUQAWY+LBsM0M12tE+Qkk329iDsqXvQTl
ZiygaTB4O0wYgRZBLYj4SVENIwCNQ3UHbNgDNk/XfiiqvUKg3ch8XzgD5mY/gTlPUqDFb9ooCBk0
RUElHp35X6wYAIO2LWkSumu+vV4i8xqJdkPzY+UMm/P9LK+dFG1k35iKoQOtII4UUNF82vwXLgZD
rRoraCN41JqZRXuVSLvRebZ0Bs/Jfrr/6/vhTdsEMBTOqGIK747zNaRnoL0WyMFjgy04o+fe/5fi
7IblcdkMkuvPe+lmTjdR/oYFG8ahILNtmnlGuJ5ri9AHBAvMgEc/KNNMW34pzm5IHpfNIDld7CUk
F3DUoCneXUa3v0y+/B+2wz+UVbxNUjRvGUJJSL0JiiC7vdOagiKDTm+7sn5Y2+cq+1qpdj8mL1fP
npYzby+fltNNPb5t6+L2LMmWvXP9MpiS4kAiDC1z+lF3Z2nT10iyG5cfK2eYnO4nJudh9EvVfXnW
5e/O9kCejkGvG2X6McidpR0UNCggDWm6n+jMr6TZjcnDqhke54d7qiPWbm7D1t43jX3iAP88yoWI
CksCdQRofP/2mmUfoMdXIA4nfNQs7XC6eaU8u6GZLZ9hdLqf3PCqaP9v2hMolFPBZJEnkjjXHgT8
HSpBGD96nFnS7vVy7QZrvn6G1pW7nxpV5M2bZrwZFLehAwtrqMp9e81gwghOOTA4syW2ZfHnlOD0
16LsRub7whkkp9f7CUm0bb96W7a2ba/SGHqtHwulMwOnoRtYQ2IC6NoMk9fI8hNUfiyd47KfNYht
98v2b1lGT5v0z10PBZ9PoKn0e2luxtUUaAsXBI4DP54Hnlm1Vwr1M4ie3dEcpKu9VJ6z+z/qt+2U
37aVQss1lfKx7W12nhGSE5BW2mYmdp9heI1Eu+H5sXKGzdl+xsPb05mHm6y0YfSWbdmMHgjFIav3
1Pc78zjbE1oAHoEa7INHmtm4V4v1M5Re3NUcqv0k2jf3tnn3KYJ2nrc94aDA9xOouz6dDZ75IYXg
BCSVcHz4MREIUD6nCK8WazdUs+UzqG72s+tq+/ie3g+vSDK9PlKFE3XAsykcNPnRjv08+4eROICT
qoCTAgSfI/Q6aXbD83ztDJuz0730RjcbsHV50BRveX4bMm8YUy7VYxFp1qaNCYLyH/TNPfUHzxB6
nUy7EXq+dobQze97idD2mftS1MnTU/zPGd22PEs1Ydt5ILsCIDglBHwOgcN6zL7NGN1rJNqNzo+V
M2zO9rNAewHnUOyYdps39UGQhVMaDtk9srVvvbzPbRt0Zyuq1LYT5SGzPSs2vVaq3Ri9XD3D6WI/
dei8vg/e1MJBpgeOmUDH4mNvySwmerBwkOihM9P2a0F2g/K0bgbH+X4eFX5IVL15wQcoAQWbBVT6
QS3mbgcKPoQiyDKIWV7ntfLsxubl6hlCV/tZVvh0X2eQ7HpDn8OgoZET+DOPfaCDHjqFtACu9u01
a8h+hSS7Yfm+cIbIp/3MuX1sNuHbwbE9TgLlBIg5HxuBZikDSFFvZyARQsTM+f9Kjt1gPKyaIfFx
P5H4Pwg6oesKE6Xh0Nx3h/7C4UNQCmyA0aeBSHMdeUUYvBuXH/cyw+bTfjr6m8jeFrmN3jKagaMi
YJo4heF6D6+XtWrIf0L7KQx507snub1KpN3oPFs6g+dmvRexzO3fzmZ8iMof4pkXn/xPJ1JqaFqE
cBPOWe2MZyD/CY3ZcNz0qZuAPRnSh3bT2cjIn4u1G6XZ8hd38v9oHuXPm3O+V/u9TbNZfBsB+mxc
5d+/++12YTDpbOm75xv04rl82tb1HYwJFZoAAfs+WnT7JY8rdzb5Pltzv7HNv9/DIFHgDJwSyGpD
OIqh/v3+XQ9Zv+1b4J4Qh+EvFOpFADvYw3x75vzf76ErDDJzBMg5g/MT0KsAsZHd1nvhLWivhIMu
kLf71uAKUxa+j169KNIRAoTv2/H487u8zS6KKG8srH7/rnz41FZSaJKFcvu2XAWGG074QWYX3r/d
XEIuBT6M/8tvexxxv+rP2uwusKkXpn88240dF4DN+tsLgB9+foF6oGlWDnABFQsTqsy0ehN1Z5F2
w+zu7y/FYSdfXgvmg8E0REKhBse3XdkvrzVii1OeMnwa83REcWkyB5i0GI1WJKn4VxsPgboNC181
aIVKYp0JTivzMcqPEEVVkN0VVaFkcB60LITJfSu/DtBqVHl7HymkouykrZl12DES5bROrY79+lrF
aDwWzCn867FqljGJ+JFtYnwRV0UcmTH2q7xxSU4Co2jNG0M64fTW9B3VjcfTrAqTq0qToKtdwfJO
Fh4IkTUmEiOxJm/JUY3L6OM4pO1x6letdKduTPtl1kUpzY5lw2OPD2I6Uzjh/VenQMIkTpBFRjWk
doHPMnrOHFlOx3GjQ+eqR07E8gXtAl87pdskcTP4K5nWkV19Q+RRTx/Rf3jcbotyrKMgfBz2+/3H
/7kuMvj7bQ7tj//czgr+8RPMK3wYMvy3n4KzoluVs/MPbaX5/l0gzKN0W0198cNfzMZPDMPDzOKf
vPk6q0EYPFfPHt6/WI3nHUZbRXxc8GgyIDsPxwqgiEIAHLwd8PndZCgY9IUlxpCVBNMEbaGgT082
Ax9oiE2gFxADIYaDbhCiPNqM7SQD6IXCYGTgNIMENflPbAbeGoVnRgNmWm77tzmHYh2YHzhP9FLP
/N4JujDnfN0NqPQ9Ek/JZZiW/hFnrHPpyO2NpvG0LGFA3RL3g3+k0qb8oi0aPvJclV+YiO0Norm9
CQZEFs928vGZe27SwDTOpSPbc34gIKHQhL61Es9Mmm5V7eNes3XcsWLDQzZcVCjMT3I+OJGponRc
6RJ1ri2LhJm/vzZEH7Orgy3nMB9vOwFPbkcUbaV7dnU/JGkp2qha+4H/Oat86rZ9G+nTRNeF8ETJ
5QmUqXMB2yTk8cB09BHHdfR1mPLpTra26rxyGulRkAZ2kYg2XTVp3SaLuirEBxmqcnSHVvK132fN
CS5puWSoZGaqW9/EQ6axyzqbnYdkRKUrcYddpKpqND2W0mvbKRuNakOnMrQRg+liQb4EKk9MYePQ
TFYVx9KyaQEzUdrLMLf5shjBKBmnoSpZBpXWoav9MHZpxNCNU9fOQiXyuh2mOnXZVCWBkaLMz2o2
BAsndPrO1AXtDkcn893EmaiJp6YdzST7rjKBL0K3DPPQzcgwfs5jlXHjWI1PeB/7nqjH5kb1vrQm
QmmPDMLh0BkAQBwqmozLPkzFatAkch1GwKaCB64udevEH5CNIuzFQYW+pGAQvSKXqPZUOOhF39I6
WnZ0UKOJQJUuB18Fg/GrSqRmYmFzjdsiBGsi+3atlU4DLyd5czlErQpdTHvrg23GaJnhxFcm95uE
loaLEjsLFkz0OB9q1JsgiEhvklC3Jq4nBrDGDjvkHSGOSZmoTc/5ZxmPahFykV8keT0sbVCR2rQ8
nAyrmzg3ARrwEsVxvaybnl+MKXFWE1HBXRWSbpmgaKmbrvNAU/VaEJldTmTsqGmKNj6aYhV7ijdy
E8qmPJwyNC10WjaHY1QX07IhTTAZGZNRuFXHhsbtqtyuFLiuY99RwxEc8vA/0Zi0h6oP+9Kkkof3
rEfdOS7wwE2Uy+wehqkmhSFTRU3FozwzGgcVeL1u4tQIWYvYA927CgMnpmdtErW8NLGfif4K11k0
lKaSedG5PvWrwI0HP8dGlU1yl8ehHynT1PGKoKK/S5Iuw6ZLwqwLTZmXHTq1la6jDTjBtDzUecfI
ubW1fzS1E12niMbdZzFEgT4ZOSk2k0Ob1vV1O9SgFZXT3OZ+G6derZsqdEVTsGjRtHXuLIAdjKfd
iPPRtUg2eNF2zhRdjbQYx8Oxq0jrOn6e+abI6yzw6jYMyq9M93UKXjfnudEjz2s36BN0OFVBCK6g
yU/qsI9Kr0K02NhC0jWGHmV41AdUrMfEJpdYgtEMhhDuP5mi/DyeWnlG2qLSrkM0XK3e3tsY+vyq
9ifcLypufWvCjtmbJhIxM3XUgfRDIKfDqhimw6joyy/W58WXviPaGs27svPCHhR5YVE7OKZFQ/sH
iusWncZRzdGZ9nvauiUpi01tU8290kmn5TdTruHOQ5fFLVk0sQI7mjhNdzZEZPqUWupEhZv0dErs
avCJn04eeAI8bnjb1qg8Ul2E4J8kgLlV8ByNOGCxKfDUd5/zYEgjaxyH55t2bIC0jPVkj4t6EmeV
xSBxV3SFs+zbJooNc+pyVSmSno952A1GFBFQJIvj4UMbBeScFQUoVuSr9LzmaZW5eSAK7qmx69ZD
IRtiUNeE2Unm1DIGkzj18OxmJVvnGKvujFX1EJuJcr/1clvLr06X96OBzUm0mwZTjr1CiRGZNhxV
bcJK9l8K7BRnoRh15ikRF8aHBMg6IANZJL0t/rC4+UiHXqw7rWO+wo3uP7QipannJMzvVipUFTMY
uGVnSKF9l/HYX+IWJach7fwKdmbMT8K0r69J0g7CyLDlt7zLRWw6isNl0SeLmBTAZFPMhxOWxsWx
H3bhSSun2pqmUul6qFTJF2qo8TF10matCZmkgQfIuU7Az0xwy3r0mK7SwuAqk8QV3Fpl2oKQ2IyN
zMdV3tMRrF8n4toDOx64POBsOfhg8G1G7c3/J44//8UVD5HolgdiBpzqGeX4C3F8Mdjj2YqnYHMb
UTKY8AZTKiCyEewHc4TIE+oGMCAWxsMJ9TzW3E5b3LbsEOjugbGYQA6feCO0ZEHKSAuIRCExxGFg
9n/CG+Gc+UtyBLEuxFEgFkS8MFoTDpq/JEcJhvCFS1+cAStz1oGfD9VxLseRLByFRy4DM5AsofnR
gLRIr6ao5PoPTOR9WEz8ismEchcX9BpY33CTSCc65lQOjUmJSn1wCwLiSz1ZXXgOncbm0klJUJkw
6PvqI8or3zH5Q9CUaIh1ui6N4zNJQl2ZvkrVMrJhvs78kboybis3A0Pl5VnKPLAOfBlGmJBFrNsP
Samb2sSo909SWpYntiXNahRddUR03d9NOP3KskbdMWC8X9K+kBBsRuXXOksQ6Hcm1oLaDa1jDPer
wjE2ktTh8TSGwyEqC7YEoJyzPHb8wZOyW4bQHFL7bv0QI8qyxVm35DZtWkOiPj53wpDcdCMof0tL
D4NXdW0UosvR5sVl01a51zXoJuWR/jjwYTwf8oGuSqJvhkGJRYdGcL9d9oHFTnXI2pqc1VlWr1tF
fRfFUXSSdUW/5iKMTrWTbsBh8nbrghe8FMlxlSV6lRZO94dNpL8efU6XSY7T+yyN6gVwEHwPEbuq
XGXr4hCo2n3bknqh+2j4DPO+e+A4URyYqlSBW2Wp+koIsF0ugY0OqrjJouymcuDSeVVOBoV998Vv
HL6gNC8WLImky0uZ5Ub2eWdNmnUcGxrp7EpOAxPGR2G53j6RH6vOiiUwmig0fpsmh5K0wFNCKRuQ
vpNe7nQdXaGOitEr06FvjUhwcMkSnFyMo53O/T5Ebjix6iSkxNky0oHDVWixgAo3W7E4rUdIONDo
qhc2PeFZOZ6Eo6CnRJN4KUK/v+jrql7m1g63jWJpbjCijdsmTvmntjZuTdAzvMpk3J/Ukx8dDjy3
J42vpsIMog/uILRw3LQs+WGImzwwY1vKY1zqsDBRI9FZn4NrErWeUlPnBOVuJTptAmXbT3QY295U
dCTLhCYVxBBIRh4Jwm7ZhYQDM88ccMkZ0cddloETbErW5sAIi3qp++EkqkAoWYnyyE6j/RjUEqhe
l5Dwz6KdioVSqT6UUSJOau7ciYkjQ8Mwjo3jB8LQ2umJGaYgc+k2YJEx0jdRNyamq+Vx6efRRaZU
uEwDjv7oBE6XJMLiNqn86WgagPC5ogvFqq8dbmrc9J91weiFk/jSgxjMX7ZNoQM3T/rxuOgd1rhK
+cWREklfepnvhIuxJdMFpEGKxVTp3BViyL1moGRtSVJfpojzlUr79hMPefEhivIQfL6fOEbqIDp2
SjoanmmVuUrDLYkCOoIMSbV1M9lXEHl14wJPXbwaGn9cRL2aPnZDBbFVX+FlCCk4L9QjQNIw/zRU
eX0hROVhX9XXUeKIS03bwzqn03nfot4tBnnEW1BrE6dkWEd+1gP9FsVFnBFngXtsByDIarxKbFqe
ZrYj14RU8dcI4cpzROKbtq/7tRqj0F/nkMO6GuKKuLqwLh1KdJpJZ4Hyov8QANk5GeMydsF4ojPb
AtwFh0gszyIKRqHSXkB7tJ4qfId7Ls5KVuVrgjuyzmwrIHKymTvkJUm2IK9q4oeeH5XXkGcafTMS
2lxNOhzvM1SW7uRI4M5xxj7IsQKOV+Ow86CvBwhFxJOVbIfSi3ww5IhMzXEUtsPHPEVsWZV54ArV
iVM05I4pCjBEOgh7z0+0+kILFB6OZZ+6zpDqRc2a0fFiy8UXcILTIXQFOfc4rhwz9CF1R8HaP2Mf
2BrjUXFpK4HdkmUQK1VoE0xZsKhwmnqk6ICVddap3dKvwi9kCpqTOksvbVG0R6EWuUvrujwmadBc
TDkvlv2gpguEI31uwzqpTNP6EwSCol5lrIhcAoGmZxPVea0M2X0w5t2il8Ntm4adm4DNTI2f9KFb
C+6chA6rTFHy/qYcdOQyXE6XQvXaa2ghvkD8CbpBRelNHGgdjpLhNA9bBwxW0EM8GbGvSdrlRskq
OsN+nq8mVOBNnwXMG5rpo9+CSSf9SCAMFWVmkAPhBMTJg1eiSa0znV5OCK+BPSCja4rFIkEjAJwT
rj0ZdR/6MglunIFnbtxm1owiDy/i1I65caqg/4QCUR1pWsmjQIWlAgvq60Owm45rG3RipUMvp6m9
aOGXcJkqRelxCxvmcnj2ruORZEd+sY0rRLTKNc5PxBSEEH87lwmQa3fo60IZSv3AZXmgDqNBtMtA
NenC0jaDJId/EidlsiqEbdc+iiEwn1Dk9WXG1qBQ4bLNimgVNG1syJBWi0H52UnAazDfvd9vwgiV
K6dD4njqrLzFMk3/qG3pnHFbf7A041eTYh/RyOxZov3qpO+pXNeNM61UK1uIxmT30WZhe8RFtomn
uFmHsQyWVRIVq64dk8N2SqUwgxPYo4j47YJFAbu0QV5cTBVPPAWeqzNx/AEHJfni9Hl/osErh4Zi
v7vBUeQcplPHT7Iyio8gxbwsaFy5kEA8TwT7NDg9M0hl6SLKqW9k0KXXWgXlqm1UdV6qBruDLekS
Vf69SgIwgUEYrpTVpelDmx7aIp1OQsb645InwedO28hI2xWQikorD5Jd05+8Sq/DLM9dksTyKvFB
hAYnjQvyjUbE9LQDq7ooQ/zVt8wxWcHC87gsTtLeGU8HMZyMPmYf0yrJj6qYsgWEct0qqkO9jIbE
/1q347BiQ1R/HZxcmEC3elF0pFvLPm6XqbBfewx2RaMMLwNIKiUsyBZpG26clo9ePVJkpIqnI61H
IyGoOR6aY1lAj7RhRQaRXVoEbqhQ4YZIph9jR+RXQKqS47xS4Oo59qWJ+kTF50XR4JWWQXmWBmyZ
CVqu1IDq056y3MsH7qzCmGVLFJLgRMY5mB0St4eBH0ccLH4sLipeDuuQpXg5qLb2xjjmbs/6rxDM
xm4ha16ueog8z8texm7Ca3xUTHW+5KofNq2C0NXYagKSkljBTZIGVW7EWDGPF9Nwmydh+VWMnYuA
5m6yQPseCPJn1mbVMs5yXbhj7tTr0SLlZnHiHAZTnQhXVkkWG8yS/LQcSOLShIlF30HpARJnwZ3f
1MRj+dSDSxN1Y7hGw2WSxOfAe90GUm/LnohpifwSPGjv46MJ7IALTrj0QpjjeehTB/25PXpjGugy
NG3TF14hmmCBo6w2QD3qhU2TD1xOCTUWjcOx71vkVjmJ1wig/lpgGxySwfcXMm9La4LRJke1ba0b
hI71qj5tGWSKfPm5ClGtIT6WkH+a0AdZgkMy/RjEZ7hv8O1QyvR8GgYwCB1JXeonZOnnU5rjKzVA
wsf3/E6FxW3UZp1gJstTnV3LIUwSduRzFSXHzaB0cd2PHexa0dwNEH8bnQNThiyewBMNTIpl5+Z9
zD2uo0R6YxjkntP4cWO6YBzuS1GGdz2k6g1wBP4Z1hRfnaD3lyPpyrU/+kNtcKcGD1kVHbWdqk6r
Ej5dWFF8oaB5kNmsl3BFB5LGuvLaYCSrSPKyMEE55He1j/BpEQ0KMn54Ag2GIsCZbMX1FIaQT6u5
uGNpCUnKSU7lsc91v+CTri/rDJJ0scjqIycrsw+oD0NPQFYrMEXYt4csbdTWGowesD7iFQwoDORU
s20iMzkUdcoWMuXkGOWWHdWoBgoA5eyFSsPB42LMqJEOXA8lZfFxiDp2Y6EcNRg45pVJSNE4xFQo
TVwEO3fZU8XdKG3GLz33z4NYwbaiVA9XQ68Dr4uDyHebdkKnYxkQN26s9WqaDpWxkPptjR+U6lyB
F4YcyFC169hi4Mi2zLOjIYvj6wDKDV8aoJ4QM9nubMyn4Crjk12q7Wb7WRivHN1A9MVJFp45ftfX
kM0buoVoS7QeY1td+X6GGi8q4KPtpPk6sXV+2QS6NkGFq091WOPPuFTV57wIPvmZRCeMlH1kphw5
h5SUZWtyjUrTduhY6qy86sLB5p7vl7k8bYeQfcjDagMpmjQx5TQEoXFCNLmqR+D2oylgPWyIL2Ac
0ZjexKiMP6q491fw+5Nw4I4tJisIhZqPSd32d52DKWTtWHBss6D0QKJ8GdcxKOFQ55OpRcNHA6EH
cJ0qqojnh7z/A7LICBi/wy0k6IfxopIqCb1cp9FlHWhgYtVUV1AfgISfVQ5eEDnpdZ+waB1OU3zC
wy5aZ1B0Oks5RA5yEPAwIeePVBXTxzBgPjcCC7g5OoLRQDwZbxIwFQSe/B65Uyync2csJi9tS3/V
kC69zLc8iU7wXEG2vIE8FAqOfJJEbgnM140iXRzmsY/dGMKyAuLPLZHFvD7hFMh1lCO+tWDBQo9V
L0N47OKs+lw0vcrOcRJbukhHAcFYhcELmK6woXLbUFhI1ENKZLqDLBvqL7B24kMBs6zgCztnvGny
oRyup96Jwb86DQS8zUWLLJVk0bbw+0NKo2k99MewJbVSyyKoQijsWFy0ifmvDAoxIWuc4WwKhpXv
yOo6TbPh07P0z45qF56Vu75V8BFMHIVjCgiyO3xWYC+roY9TivuzwLHcczQJDSYdIJKtHaU8P/hK
MrrqYnJEE750WL3kIV4o6Z+W7bSA47ELuNWVnv6XvTNrjltH2vQvYgRJgNttsaq0y4ssfbZvGJZ9
mjsJgOD66+ehpZ4+1umxZ+7nRHQrLJVEEksi812S1bHW5Qv/++Jv+S8394YofLm3XfUgwwiJsf+G
KGw9KAU38+d7pcx9pMgVs0vI/9+PwH+7yM9X7ICs0iz37QAEsNcUvdN8X/ruYf9f6DTnLurPPy/z
/7ns/6pc+g8kiS7kb/PxD0DyjWzoze+9wpJhCDUtBI1A/8Nav2hgkMPsokH8TWhPXsHHVz4bO6Hg
DbwInujcur9K5JXM9ui2Inx48QTkD/s7+px/k/WvS/J3AhjxK2G7w53I3BPccCh00Nn4bwjbBva1
8+Y6+AtwyJJ1+kpCe6SumsrtKQhGVX8jVw2Gc6fXYZVH6y9BsaToPdznvDOyc9LeX+roOimCdTzW
idPpyzlpm+GuAQQifejrJVDPQW2rBWAyDJtKpDmYkfdXtPTr+JETNGq+IW1R2XfRCh3e52GplTi0
XjlwK1IFBkbXc+3cHfMmMLU69HPQtrce5TS3nLett96wzbvqXw5pO7/ztyn9L/v4V9yW9kIuezfB
67T7ORiuN/s48tqSYFnEf2Vz31X60raykZcNAc5El9uQ23JOAWt5k1PjZpQ3L1vv/xhGflL2/xEc
cH1es7A3xxSoq2FWkzeU/laJeEBeVf6oPOCrMrW9CERxIOI4ujoTgXNjj6awueQclaQh3ftZinXw
U09u4SyubQiXDcnda2G8e95BqPnZ78doj7N/u0eCL7KjmCW0+432Zfkrtr0UpeMXRgB/Udm4/jHf
ojzS5yaWluKkMzYMv9aBm1k0kf9bbvbnudmvKxM6uvoBb0WOOXp+va4a1z7qHRH/yFfWXHiYXNUM
nwuZ+UCEc1WO5bsu463f9lAU8DnhHxQPWETePHZEOzmaxyeSfjrsoV8vnwdT6bhLIX44URNpkQaz
Gwbf2EiOveq3MmruSwe++G5HHUdQK9eluMHM1zAovx+If94JJQbvteGFHT/7l7whF4qoyJpqdc0P
Gc5sufPqhZtXnwMzj4M8lXEmQ8pMhoA0MkRT/rV318kkp6nsXTX/YVZ+PZRk5CLEkdAp8d5UALfA
m1mxYelWa91l37MEkMhc9FpBLJycrB2SFUmZQfdy/P3z70TRr1NBXba/24eNStv4f7ArOWd4kCjr
PGMLj1rncrEkYsWhXfqC14uPcyU3mZbtsPrqgGhCMBBB6RbjQ6vCak07xzPdQ9IWremOOuiN/xGJ
WTc8//42f81X4Lc8zCvSpTPJrm0Su4nl7wKZcQb5JLlcnhdjDYvAHWuX+XGXWQRAdUZMzgOoot43
DYXk/qVU+fiH+fnHYPGmCZSVcGS78lIS2n69jVj7g12puJ47ElhieEX02ubDtLp2DW5EFhD3h3zk
vYltFXREVKNa4wWXsVM5U33QBdF2j/xrwW915dZMN3Kh9mn/EFb2twD+Mqt02UFQ7+82BlZVuPcH
/vt4LWLuVNJt4nnI/NBpT1RDqhnf682WqktnvWpuzonaiZ/1oKv9eozrbUXmp1R2NSSmqfK03TZU
im2BFDHbC5Mwg3gIXKf5GLYJ4CcoZbIQEn2nQvlw7W5Jw1+ty2zW+g/b1IOC/OWBUKDhC4RUxFvL
2wve5muszE5P3aS+RkEfAI4ol5dY60OWjUliUm8DJgT+WF+iJ4U/Pxt/hhMFaM6PFiQMoT6Ps/jz
HpJvozjdckhGgsRDRbrv3TfLol7qoc2KXn1Vhl2kTwLkVt75XiHWGzGMK8ORZFOzPbXFsq4RSgAz
g6IQ8OfwY663zLk0ray2J+OMQ3gfl0g6nXSRU9skF/UY7NPTDyJhCa1TFEwflanq7WlrYCtqSr5m
P7RKRp8J6ruk4JsC3eX2FLcL/ALap2rly7C5uY2PKhjEcA7Bz/mteslLEgz98/Kgf846H+J+qfgT
PckDd1463Z4bWBW09bdlCOHUzslkvOlBin4D5jZ1Zg4UKcZvUyfP2uUylxyuX7q4y+TT5E4eiyyK
c/IMMvueFOX3seFt1GT0I3r2onKXUYjs8c1hIrK1y71ENV83rx3Mzga7EXDQ3Fd9cyVGPRMofn/F
t9EIfZJ0fY9zmxoF5eSbKw7GHYq5FfMXsY37YpxHuYc/f4hqDm8o3SD8mlViYxHO/miH/C4isLBO
f38bezr7y6YQEfYxahesZS6Kyv3F1H/f5ZuYRu0kYfvUyq61PxVcgfNXrwtNNCrqofNOJov68v00
xDkRR0FV5Sfwb3/qwfujGdzNQnajEI7Dh0WYBnXbMHvh9NHGjlumOtiW/oZF5BYw1xKq5iCz0Ns3
e+GyDvupILu4yqra7jt/omHpO3xVsDngUUYs0x9Kw7dxDZ0k5T6+LH+vCZADvDmu6zArulkP0eM0
di5JbGCMTxI7bfu65W2pUkJzzgvLdqnhFBAL2p+ZrROqfUmLsZr97CFbwn1J+7rcWnNZKl/sIVJv
g+uddTOpobzYgrVm1yGY3HNqb41bdicaMLbRHybxTWSLyYBijk2iGjNI97Q3oVqLrt36qvMfY1sI
9pZV+X4D1hHjvnV/7mMc6yv3lhXLvsWJlXtIMUpz0DiFRxqPtG7/Vq+RhX1rkiqSl+UM9qUPep37
8D7TC58qC7E/4pq34XCunciIs4rNJIZ05bzgcf/waG8qAB4t4fVavsdWcQPEJW8ezS41lMjYr48i
n/ZIZQ3k8set2cr+u3Xj2u/QCfV6e4p8mPQaIrz3mJAlbJt8PW1t6NkcJZkzzo9kqYbhAP4WrD4x
bUSTrnQSlpic0ScS3UbC5mUJoEZYs2QkXLC0mcu/qLE8hgJGi6GwNiocmwbNWLElCnh2/vUyPnso
3F/z+7tM+80e5RW9UJJk2kFM2en+I9X15k2Ga6idT1Mb9USHl/TWL+JlAlKPfXDgP4WFN8fRfklJ
tx30zDQ5CMmafg0LbtWTtaol+jSMsBXf7Eq7xvKCs5/xkZWSfXBCjd0vwwFN2cqAN1PWkbIQ9Bil
2SyNfR+FQ5xV58zKmGDAhpw+Gmx7nACtw8a3S8dB9TptuZ6hAQ5LE3fsFXbRPh15vewT4VRwvlDJ
a5VMH92+7bmToK45m+rQ7nXq70cb88mvMZGH3w8BgoSHWOifFRXp4OAggF0/Fego0PfYEaFtms1u
Vt2H/ibNetKFCSEaEbQlCEaMAd+8dptRIE9VZDvOjclbR+6QbyRSPfdL/t0tG/dyzkYZHmu0p80P
lBub+dj2IOPfZrQ78zs5ee6yHWPonUClmvxxGM/zHCARNLrIlv4QthBRt8I1XnLsOoPqulrsaBCF
LrHeqkPRTSig03ypJzbDtJkZkHJxgkpW58T3RvkQgn7LPEXfiz78QiVz4WXkb1lur2wRkZml0dbM
20ZZy1JUV0u9ZuNBD6oKzxP8lDgGrbNsn9AG+OXTKJs8OwppfS9dqU97OLncDskxQYRcp3nQ5Che
hMVa4s7bTZZ0rnuBmqDwz8CGceGeVN238nENprx2HpPeXZZPCxoJe+cMtnM+cmJE44/AhKF53KIJ
3vKg+t4rhg/JsjX1RVaCbpw3tBFtf0jqfuf2I5ScOn722iruEK+oflqOLJVV/5VAEQED182MdvPS
Zp0O4iN1QICcO2udOrxPvMip6wtoan9oir/QTQjLKC+Iyoy8g1KZWNKbB0VbfMDyaEP31HVSqehq
TND4NLvav9b5qZpyO0+30Ax5WZ4z2c5j8DHrfKGvEM0WeXxmrYQCEH7aXI71Bk5mRjTjyFDbY5GZ
rVqv5nxAgnQxly2nTVonsyTATgox8+feGdFKXrE4ZidLZ0Ha4t2PiqwrgQwT8RK+a/wIePydffmm
U5YNP8PyJbnc1g9SP28j/p/pugoNdMelB+cURelaBfUYXSxd5bUNIDV4NJxA4JQ8Ti4CDpVvS7bi
HUuroEiC/N06q1lF75E4VHNzRivn+OqqHtcknt5B0CL/OiDf3zGJyNigqJ+iPMuc7UbKZmCknFUT
su+I2roIbhyRmai59Updes37qpqrODvNFYEgP/UlvaoxKyGD4pbWyWnwcLh5sZb66Kq6MvGxsy6K
3s9+7ndcr62aJHkc81hrZA5RxMj6MR6JcEq9sNj/CPdPynLQOtlzegkLtRcGhdeJ8FwV8z5iorE1
X0DurfPQoZIiTsnJ5nGUJrPtWQBbR75xYRPT8jn18qiFDTaGT1cR/3GWDBlXawqPIrPzyn16PCVR
QP2P1yz7OHcyqcCSnNExTIXT1TGaDa0paPTZlCWZVjojVYx0WsZFMDrMoBz1+IRYfyw7xssptv6i
GDfpLXdxFe23XDLTansIWVlcQfAj/Zw5y77AQgNgP10Hq8P34CL3oZkmj49yxMZ65h4mfMI84+vz
GCOEfgZwK/hesKg+fKgDmSUilXMCAHRQUeExFq+rJ0MMyZ+MKmd/uMyuPwdjZNWY9DXHTYIt2P8l
hqC+E25pnIfXoXZePv7vQX75HEiBX99Fvmq5Aa9zium5LkNVmgukBysPrX00W80h90Veug8U4Hmf
HIKXieq3ybLUqLxHkyO6TpALHry6mNbwXdKOPaM0+W3DR3wFxmZQXIkMDRsylD3pzdsAgWXaRLmr
n5OXEewVO4i49vJMhV9So6Wq78LZu1wRzPBr7svUviyPMKsbxieUJb+BzrDZH34J14J1mntmv0wh
i5BvrgiDouJxwyw32mueVOzD+7KQtnEduUsecv8rXmkGfg9vr2B1DbbYb/1lQJ1thnvFZSh6GZ0c
N+jq6mqjc9uiLvIdRHJPczn27OmkynfkY5iZ33KKfP3shXnH8oHzbPeHNxPJ7rsBLHv/g/60f5FT
HvOl6dx9O7RbsN9/NyLvmB/HBm13eUYsw98ttPBycVkPa+TZG/GyVspqSGx08TrkSTUZbmcpRc0f
4QTouXilyppzfvL0FrqPZG4VQiaFf6IrU3fAQGjSoCp6SiaLAcxeNQAGQDZMUzFeRf1u7zqOnK98
r17HsIrPNcnisl6LZGiW/tLK3m3btEkk2s1DNuTAhl7ijXy+sHrgC0lj0Ny3CIeb+7Wdwe0Cd/aA
ivABxM39VNsMUGA2FVf3iryfnsIuW6gCsnXb1z5OsBCQeBHaJ8LEpmjG+NTA2PIRtCZZMlwFCUfV
8sUNl4p4kzd9X9eXr3ByZZvCVOexaKh3v6P/oR/VpaoKhuNC/NwzuDUbBmzI5jrbnkQR97N91ALP
THhpXx59SXL446NQy1bzRHU+D8EpRGtFlLNG7sPnLWpfNeBV+xJ/wU/jAVOFe/BGf39eW5Y+X1DK
aD6vS9BH51A2G7gyzZzrLjkAWaxheyeUZ/hEuHp7DTsF48C6egFZNi9oDIrJTpvMR4CtN/7G9gK9
ZZTloIY6kDUQZQZ7H35tW2qnLrUNwERw09bhvp+snEtA+LyOLaFShNnKmTesRJrqTK23D95Yih0q
8Me4Bouvmi7n17G88JRf8F8tmXM9Z4Mx5T3ukh2kxLBE+InqTIT2gwTGWrPTklXOWpzDWQXNAK3t
0BHnEAEChV9ljqgYcwRnNZO/OXLjqcKu3Y+NNsj25WZ847H4Xkaysj1ItCjdUkzX8xa0WfSh3sbZ
eTAk06AKm9JJ+JV4y/pyZrUxApV092eAsXcI/pSXO0rVlOSrZNZJi73ma5ishfae5dKEzT2yTqSP
Z+n3g3X+NZe4UrITJ5rA6DM04N9OGqMdMU8gknNtP7m5rvI8zYJVFMtHJIGe0D+SqcRihG8HubR7
YepxancH0DbUT5scfdkfRk4HTHDW83pyyigKktEbWeVtlfjpxDedCPZ3hplajq9P8jKXWqFLC1L6
5mPGO2U/w03TTHv8S9Z8jyZk//vmLYd2/0T3E73PKn//XuC5Dp9Y83X/YCbGgE9Que/cRtlkiq2c
ky1m95tdPXWq2Kj7rkT5wE9elyw5JZEIm8H+oxcIfg+nTp6aZTUigrc2bvx+LKIcX87sdgD2ct2y
xL+adbfv8tzZdjhwgCfiiyQts1d6c1nf0oV/uAe33O+8LmEav75eKDAJR5pmqTgPLxVbV1ZbVB+q
To3yQ/0SsOoXoFHTgZbV4DR6ByEHExopj23e6j7D7hOOzsNYBopntjMs3oSUL9/TODymXCOamv22
xp8bzulrzpFDFoz7Jlf+TjMeu3nZ12SUbQgbDkExdG17KqqG3Xh+GRBw4D3o1XG4p1gS3Ux1U/ii
ieI/AF9vCnqwnN3swdspCG4oMd7CyoWFQwCv9h8KPFPcdZTnC7th7gmzGpUAN9FMAC/FYUL8zb3/
obr7tbbbL487hfd30XGE19u8xVnNuPSY4COgqpfQWIEBcxfUAeyk31/qDYDObnJpqMG1gKz4/3Av
6//myJ3jWscZqeS/14hbL32fapVJ+S5K4KyIyGGxT+pYVsxwL41kyl6D4+/v5VcIgY4ErJ/Y4/3W
IXQ469z/9V6ySfjAt1X+QFd3wlgZeHs+jtcqEqetJ3X+0zj/84L0SwY4COPEB1xM3uCKdWFcr2nd
7KNeOg6KvObEv4rWmjD3urN//4DeDtv9hwbdnxDsFqMPng6f1hdvgcylqWTe2Sb8+Box5mLbQXuM
EGsQnBc5xNO5UtlmPoyzWKtjO3Z7PBeG0OAMm+Q8+sMd/brSuSNKqf2FYyKiKQQQ3RugcU1cZ45W
oT82L5tqJq9jjy9jnRHXS8yJTEEhx5WdmQgOB1ILp9hvpFJCjxsuCCr7c9CKHl/DQmhZU0K95uPs
j8y7L1dBPZnOL3yWegmzv3+It9PIxElX0EaEbpaILt+yrJy72vqLM90XQ71Hpu1nIqSGoBs/rE48
Sl4T/H8PdQUQILw6wGUi9//CMHwzZtFCNoJAbLx/PfYQqOnq4PZE1h4rapn/P0FrgQvk7yH/YmPg
D5P/CAcCUamHNau6fzmWSJL32Yjqhn3RDXo/MH7/gDtw9rdlyoKAfpLsQLooSBDNN3jmvG5LabYA
HxB62TpIo7aNxNfQsGH+tAX/eSmmLobBiyWVfvQ21LWZ365jHuaXL6nIFICOsI583fLl90/1KsX4
24OBFXKpBIGMy2tW4vhtXHddeJmoLIYLs/luMZz8YNnVCCON78f+X8PWwaGn/ZCDrSaHNtuoFg82
yK3X3nBaI8FB2FsrkJ9bX4I9uO/bLMjz/hJZHZzwfbaUtbfgGPOhnL4MWreUQabyZadPbTNuvk3d
3g0H3LAmAGq7FQuGvfB98sLn1Zg5HPEO/7Snl7sa/1GCZGacwtIDE6mQalxSaERle2ycSjEVrwlK
5PBrxaF+SSvI0GMOi/BnGHspNerZJXTPResTuikN9zRgnnxsTZe9jz3pvvNHPkCKFWKsFgNKVtLH
l9xGQY6y210VexsGhMG23nbA/5t05TFEUIwz69+Qh+bYLA6viczPDApmbWZ8Nx3vh3ikJ5Alaos6
9E8q7rlkW1NVTNcubEWZp83S8qqAC/D8pmoeBWlvIu7D1WKMvqpC19nBgGEy4KzrSx2WzOsg9LGo
xxbYFQQmgmU4VIWN+yx1xj6f3fag6bMa+O8TnahoPuWaza0/BWsybf0n+Iad0SIHxAB639sBEuFT
qUCbc9yFEjnBuTDa86q09Ug6/7VSeg4xPoZl9r9iKV5tfA9slqkPHRbmGgdkNzgulTCBg6YBtDOC
Sz91/crcHufF37DBuQ7IxJSSmnlBnK5yzebbOhnsgBq1qeaSajqJDbwoNsXhQrqNnZ9Dt61XPESS
hLs7tBjMzOcO5MUZD/EL5fYaizR8eB7exi1xuzp3tIDAkv+aZwF873ni2tn90HlZGs3PbLCLmpqS
zSQoYhTGMzekn4AZ8j7iNvy6RkVeO1PyiSDexw+qw+p4bktMzthH8/mBJkG02VlLNLilnMRl6Yrt
qjXLdAmS0X+k0YGfLklQ3EelbZC2y8l8yljUlzIPehpTSL94roxqPuduiS438bD9xI2wFxS7QEp+
F9zEyv3a12zHblbhbbj3C4hkUTC7rmPOVbTIU9WX47utaqx7Iiu3p3h1BW0HhrD9XqjxwfekujHS
yW/aabCnYACCRvuSX079mOBCm2ME84WG11flj3LQ2bEpFD5C2XXHIEv0dbz57XnNOljgTgWSPx2v
Ha7/LjrP/MmrmHrs2Sz9eIHuIfuhk7q5qBev2Q5rUuGQrdz+QUmw+UMDRIOtX/T547xs8beG1giU
8mP7aY798uT61r2WblKUSJAdcSuB6c7GDryvpYqyD4CHWIQKK5IfHlQP9YynvI+TXxXlWeFwOHlD
az8OkwRwIBQch3UZr8VgsBQG7RynWUSPkvhzSeOD9QoFwvh98GXlnfpRWcqcssXhN4kg/iu2QdQe
ncwx122CHOEoPVt9WCaBLQmu/iYYrKfTDMvAN7ca1O0SSfdmCL19hWbBzqHm03y9kM7euVE9XYF+
O9dlLQr/GBP9cM7NojtsW+wVlM3K+TIrPf+lHWdJ8Thu37B99j6KAoV8cNsGVi59dJoDiikzYr6Z
6+U6HHONOp4WUPerFxGIKanSaRaNuMaI2Khrs+Aq9dXo39BMajmA9D4F8/rdHbPsXnpsn2kY7RFo
0S0POXbK6BisvTjJyHb3qpDmy6oWcjIXejsfDmONBqJOozKnU4czCvkNZro/CL/pLnqAgoPvtvbD
4nX1h6FYbZ3W1uaPulj1Z7Mg1T7oZVzSzNvF+RX3B+Mag7mx8ZZiS+USz+8TfyiatMMy+a1qcfVC
8rRPXV/qg1KT9wF3Z3ylfINA27jZtSw7+W2IcRBV4P0TtIMcuWhm8fE6mop0zG/xS2Mda7w6+WYc
kppjTH5WHYJq0O/DOazpyqXDME3KLbq0Xl+8R6eDtmMuzKPfdwqH1uJdVGoKvxmRPc7UyY+bbrf4
QiuJF1S3+V8rA3JR2GgcT6SB64M1SUBXDqlhbOscvXxBj4kwqelPQR7qHfJoSB6TzibP+C7Fp8pk
/fO0TdtfIwv8SJcv/04iLLhwOSmOetH2gfzSOQT4mG8dM9RfN7fvLkSDvSrtgJPvi9WVnGULEQlX
dgweFNThJS8Oz1I1dNVFHYzmEW2X4P4n/9pzO3GuMJp/AZfT75OuMJfe2iQPeLu3m3yosMBFhFzK
4La876Rrr80o5/fdQE8zxOzyu6gngoOvV+xTa8vmAdN659FG5WYx0XxVzovowW3i7iILW3mkPEZh
CeyRXG2OyW6zrDAfcBkUjzHQyRe9xZZuE0V+yWaL7jbPsWiYwvLcJFlwC8ONh8HiQDzG29oJ1jue
qC13+vc1EPz7fOmVTlGGuGczV/qLsqPMKa637dYkcrxBqFSDDrT9p1xsSUvMbpeTiOr40oPzSye1
yXfxlAuQeeP8cDIfDRqNYeRGH7q1Xch1j9EIpB3f1oGYIntyaWXf0FggUdnt7Kj8PShLc+/ItXtq
rPnG7+QAvaX3NLRkMNUYVfdLUiG/DJRXXie98r+ODt310qaYsbFM0fhY+tOkLzBxC5kmhRfdyKw3
8RlLW5dct3R2OsLjyu0wwXcf42TDNkOvpGQ6tCLr7nsHvv9mdXTEWIfubM2tRvTenD3aesxXndTt
O7FI50PUJaVKw8UU/alIlPmIm2ZqT1C+a3HTlnVfHh3TBYgQs8xzLqJpGLaP9Lijkc3Fnnq4x0Qv
fdPXjFo/5/V1TU1OcycvInNJg3bMpjvQkgpD8ejln+Zo69e0d5vwFrle5h1njxTxxlKI26egpPoz
xBGjLA0EDm7eISu6nGyIy9lf3K76tIk1w66wLtpNxmufYOdexRJG4EI3a2eOxTQE40Pi5DUNW/y8
wYFjMBzjJHIkhqFSoJo5+PjtPvSrhx1zptCsaHqnffd2TqoFw6IBx7+LGsLpEYHcRi+orbyufFum
9Eqrr62zLkP1rlmdMKE/1dR27tIewWnaeldpKT9o31krq9ge17AKGx+AfejZDzH0Zjp6OFdP0sPO
e4s5jyaHbQfMm252wbkn2hXiJxqr+rIrZdCfcojCu7oEJj1WS7lcilx68TGM3QKTFL1VvKs6Nwo6
cgyiFf8V7HdofXvvBMkSYenL5HCg5ZIAigOze/KUY35MCamJMAqbWN9nnjjRnc0f/ZQUrnD6FG4e
KdpM55jw4+rIHveaHjGINymR1PKBnn6AvPaEIKTpB1Gohm5WuJxolVW3kRcVJ+UvfRDcec4Ujo+Q
uW12WelYfsun6eu2FfljjisxT1RAsxg9tw8z2o5TFmfmwuXwcAkSoYH+irabZvWbeyPKkbYDJkkV
TR3UIUKmSa/GNmgfTNeER2No2TjGpSS+Trb9bvNsO0d9A42XL9hWas6V1FuGWR83Dhv5PhkK8RAh
IDLHcgLrYT2wYA7o4eYfXq/qD4rOVnQ9iqL8dui7/mHUA+7Eccmn7ArUOI8OTrskV21f6aPf6eZM
74Hgoatd75TYor+ps8C58+tF3vgK0rLPcS/WCWXR0fczXquABfhiW3y/OeBPadqjm0x6OCkv7O/R
D872SpkZ8+owu0tKi7QqleEwKXpl0Z4g7RFEjldDyMOdVkDuhy0z5Y8M3ltfVPBrR8OmnA/bWpt7
TnkO/zKsm2NZkV9wC9lHTp3yPEZJmI6dKp6qMve+grwtZ0Q7yUXvJu05UlH13qlck05tWHx2u/ax
qVCC5RRu58jPqi/97Nv+EIgeD6KbmevRF9lyyGiIFOPUG7FHKp+Hzl0Q7nKZUopd8a6iLLmeaCH6
vS5E9LXOcu9z7Yn5doK5PQZK91cCyPgJ8N3H45xsNPwSlavvwiwT5K0Ex30Ryu+y3ovhtWv3U3vx
h+d+osnUqQlLiFDA5D68orUWXaYGUy4WrmnrAQvxBnspvkAXi6xTVsEdtkf/uSgKW9OggXugiQIt
89Kav5sCf7EmilUFV204+tHRFgg5DblWnV+3qrf/o6jairRWQrhfOXgxBSZOPE+Xjq3Do6V922Wp
A/9x1w2cvW2qx0O5OupdECzVMzZOxfFA5Xnuxww1VJ8F4hbqztyoFVHJweSkNLfLMKrn2rdLmQ7A
jNOhnBq6gdiVvcKmpE4bFSjmjwnWajrAyE2nrprENSB1jmSqpInG5S4b/YuWrlN2bqPC3siV+u3g
kI7YI/1BaY7i6BbNr4tf/MkOTfMlUtOS1oMYjo3raPd+nCPvAXYtTlAFkcMdQksnvYuZpOqa6NfN
p0XTvoNULiH1RMVB0wRRzJ6TjtmuxFtbN1AnoyYcBihSWESpLHBVyno651MIldLW+PRI0sxpL2Pp
77bqEt9xILps+9wNY1e/83tvHo5UFTid6bQR9ptKjTfmtGd0XL/q5LuQdgXxofZ0Kb41yEYdGpLQ
mI7+WBBm9eLe1UUf9klKtb3QV2zcCjpTpBEHLpbwAv4KL/WImluux25as7a+WePMF246jBRg6n0z
gQ6Jw4LMOxnPZlS6/Jzntezz48xWgUbBjSM6c5gWmi/ac06u1l2NNFxo/zXoYZmCE8bhsu1OgYZr
e8hcH+7lQiGUsh2edOm41ftqVDXzQH/YoaT3AG02ZtibxfD4f7VOErmM41B16zFRxRJ8DmCZiocX
sNZRO+Fgm2SHRn0vW9QNnYF36h69wM6DsA+36AdmS3cJL9BVb+w37Q1J+WVUdF0oDl0M0OVQ2WbV
HHJEEI7t01gAKMS3loRyuXerhKYG6ZgPo64vNtgtZosjr+qrZxGP3dTSotaOa3cjRh5vO5Q9Koth
bxAm2uxB2ECV4SlEqFqKa3cc9dqjQyotOQ61Q67PSsV0XECm1x9rVEh3PmIuUneVEDHXpCSJiuUF
7WvadVWgsBNIapkiqRqbWZ7ybpFlc1IzipsE7KDr/xd757UcN5Z22SdCB3DgLwdAejKZpOhvEJSD
9+4AT/8vUNXTMtXS1Fz/0R0d6qiiwETCfGbvtZ2rhdLP2YRKboVswcbQxWqrGY2LPXledAMSSVs8
1s6QPyioa8DtVpjPPGPg3tmgNik+q2VGlYX6HfjEprI6Nw7GFp2K9BbRsHxcrGF+V9kf3SQaLwxL
xz1z4OSqUqF5ZsIarlNtnotNrReItUaXRXCt5B9SV072oaGEsz29rGfDk+WUlbu2V1ExSqeGdYSE
OvtcL2qY8Wg1wPpZvEcH6B7LfNclyiQpEJR8QwVKhximtWnuWsvoiyAsHPlRWUI5154WQZa5c7Ik
M4OJcNBPLZyX1uvSkdagXJSRbgS4VLyhnGi7/RCb2fg5UuQ6caGiFqW/ZHG0xac1hsq2GDQHcY5Y
yTihCkFvY8xqt9fAFL7kIzTlzrdDEVU+A8XEpEO15+5cOJY6BEI1h/4Z6QOyCa+tUdn5aDqakQJJ
E+iKGG6dIzrvwjMa6vBrycJNepOe2Rs7s/IjMAxs2wivMVegrasLpBtiHrrAKU2YXLbSxxBMZr4Y
W0aKh0G42Td13qT+wMDs44JggWsjdG8HRa34nEu9tbRaXma+7MBwQ8fdpGgrviiIlxgepnV0pfAY
7l5pLqf41k6Ldq26dJHsqWCsY2vYZvKRR6Q+7/TRSO+qSQ+vkUlGn6NW48w70yKRqwGQgtK4JNKr
E3V6cKQ5XOA/xnwEbGxsh+2i4mlqF5gVMtO90xgf2oGbQq/RGFpAJUEb8zTpBj5CM+uMfWmkKfLE
1vzQhFEFmrNUn6220zzXRocYt/mCQr9bZg/L0XzGUymANw3diKkrLxHIu8nojgeQM6jTunJBDhqF
E6Cgyc1XaQTdsI9hGvgTGyL2rPiIky6IRn3k0QuYlSlMX9vIC/WoaygKyrm71od6uIqENjqBaka1
vUUIUd9P0u5RHfclnxI1gP1qtLETeQUF+E2jrBVv5xhO6VFTz8k7/wU5Cr7iOOCFnqK8YlxyWQom
AN5i1TWAmRGBXaCrRQKbSfIzkYmcDtlIUQejXn+dQLJtRNhJf+rN+cXmaTHC9ijbOsib0bnrzBYM
GkQws6EhSJgCFaK61vNQnIDlZDYyoXAuvFYL3ZOixOLjnCfZUSp1d0Grl8IfcsQbrpihZM9gu7Of
mF0KInQykjkYpjkFKtY6fbgZ4sTJef7CITilmpjBn1iT+aiEcS3PTK4gWyDkgK6b14X2krgoHrwC
Ica5QmGibuzJnGkKXIGroQlVs9gUWhrfQ0hoJ5/3JlUd9XkQ623zzs2xbiYdSghzlyo8O3mhPzeo
LCJvHHIYEUX13PZV5ZGJx+wRRSVCqWjkks/bl0iZ1IjaSiq+QuVx3Q7YezrmLq9lNCiHNuWmDtok
s296wFnH3gSTSUeeXTEXsPdKqDqPTIwTm8sgsj7WYtE30lC7u7GdBRiEqgfIMMIpoFpTC6QzJSMe
u+ucfafHpRUsrkLhVCSu3JXm6uvHLZsELcOtoOVSN/xGN6Hf6K52KucqRhs4ac9xOMtnN+w1r+4G
FeukmW0KkH5fkRWrgWEa/YNDub/TjFD7WKFAf1b5kZWfyolD8v+M58a5liz5dzWAT8hxwxsC5f5S
DyrUGKevVI37YLm4kQKwstWMYsf7oC1pMzo9gJZ4YoqmXE2NaJ9Shh2BI2lUGqD6iydjrXpUnNz4
kMa6UfgGU/1DXZcaqzCUlpmuf5oHpv/tJquZB7UfeUFlxRiwA8fF9ExHWxX1XWt0lWHe9Gnc8JTv
yEVDm9Q2+J8RCUjYWA27BhaO1Y0xI6WZd5PAqyECIFeyjw/qEBfpckDIPfcPYSInIKClUWX7dGXF
G35otGqvBM5oGlPLwytDzcJOC31E6mqJpQYI77SFstFR58SHCdOq8gBzhymmZwlpbg2jnJxXqyx7
HipNneUy5zlmxnAVqPPQKQTKbEVAshoDjRVyZMp4VFUzXmhuGmTshokUNK6rL2qjzHYXsNBEqLfp
6mnOYjaWSZShFqqjcBWRcw02rEGiNFrU5nbUnZ4WJtGl1baPFcTnMQ1YxDr0fViGEpme07Tqhiro
JtLMtI1a60PXfByyZdRmj7+lTmZ/qgxKMm+pY54M+xCbZOr6TKzXT2JYkermuziSo908DUq0CAAy
oZPxz9DC25Y8KX1Hw3xK5y7MLfh4rgN68Q/ruR8NIiz/MFC7eGVZciLTQ/jw4/q/VOk5Ulm7n9QU
F8lfW29hZSbrp1YvItSekzOW0GsKoxW2Z7c5RiQvZ4/S+b1eSvshfV90/f73+nG7zK9F5oiFXRVk
PMtDdkU//lqJOWNNihL7c1bVq7ep+Cb8gOyYcyEqFeuyPywqf9zJr0fExs3ZWL3DrHxXxMD3mgyG
hk6v4pf4Unw74vhNVaNDTmY13wFKGxDBjapUsHwkKcvKb1/F/9Ic/jZX8z9UBtIEuCj/rxTgF5zD
/8FFUnZv3fcZKN9+5t/ZBOSkY5dFh4hukrCnNYDgrzgTl4ghDWOnhUkG57Pp8q3+xXLQLbJt1igV
CB0CS4vNJcguec0z0XWiTjT+bbS8RKGsAIZ/gHPAc/7jZh/bFf9FKoHRGIHTLw7OlXBj1GKA+pY7
rBBMRBNt2Y+7BcvVEZyWuV+UCrtzNU3zZ3Zz9pWZGbS5jqZNdzD+kAF1tfKW2zkNpmm45wXp2b2V
MlbxrNqCwNAZ9jnOx+5uTsfkvuhMlmDDisOJLO21qkPkpamdHh1hbbAYNx/HLk33UnHaxEvSCfoT
Q4DlE0p5sDZAioQfykx8QFWRHXmblqfQ1vPdoHcUvH15XZng7d085AGcFvFRGzumvUmBaLZQLD0Q
SmQfUceyNQpzeVPVTr6rcwfseReNgHksKW6lMrgsJjP1WpsTptEIAEcYOHqzFbaW77RKRM+am7hn
TckumqTBCYV2T+VdBZpFWVg2DDY8FfvcV32eqSgLmPGONpbCb4u2Z7mvwbBO0WrgtKb4bPNk2Jm5
Wn9m/dVs9RZ/RZO0+a4cquyhMVILU19upLsa1OievTAqXWNibGbPmt9rYniqnCSkPomn275Klk/u
PJEO0A76bcRGcs+Etz1bOtRv0+LkoMhMtgzshhN9cPOx0AcZMJqwt/WYjztby/gYkZQe+LMcOT0s
0iYzhs+Kq3tgz2dfd8E5ltHBQJS/GbAHoTevyqAzw+siq1eMjnKglMwC3uTLE5vdZtc0o/k1oqKn
6+oTpt3GtENUHx4AShUXPMyL2MISyo4xrxNloy/pcGKVlD5Gc+K+2I2FSRHVPEM1SPg1pNB7NzSS
60W11OuJmAwgakxJn/BsdVfpoOYfjMqo4UmCYQBVXKl7U+YQzLNc12+X2U6uo8hYtrMNttBTase+
wzOv0YeB/w6STh/XdbJ6cVuulSrqrdBPFyP/NCDzOYcASfbsT/WT1df5rqgtxgeOnTw3+C/OZVSb
t5Riy17GM+MCZdRPYjJXTWcV3aDe7u7TRXd9ZA35oVCGQ12G66izNJ2zaGrxAsrRum4iIztgJKn3
aZrTDhaM/raTEZs3eT2dRAxdaayadq+oPYV2RIbgQJ3CUiADPFWH9hurpy9mA9IommsWInNhHqom
NLY2LNRgtkvxqBvZp3nS68hXIkO82E55X4368th19UwTWaq3VWxZJdUc2mOcZQw/V4TCOR41U/Mn
JL5vbL7Six1lDfWCrrufqA/iXTnyQ9GS5A9Oohb+qCvthia+OKURX+Kk68mBkA4rcBCwf7D1rmds
gqfa6zPtnrhqUPCTdayoXUt0bj7aFmDFSZ5mtxhI8zszzPfWPPVHK1zKA2UjJU4NPGrgYfkC1jY5
2GiVtwzRmsDuegaypUzv6k41viwMpQD5pbG/xOy9mRVkzwhP5INd1sptLYqKWIMakmcbZ2wYaYwv
ChETU241p6alG/Ndd2v2abELmUtfU5DmrFxuxzAcnxU4L1i1dO02VXENlJhCO58AjvFcqmP7Se/p
yUNDDZhn2zvmeHIz5tqgbHDZOc89UJoaeciSJ1SQc4WQeI5ulq7KdgoUUgj/s2n77SittTxD6RsB
xhjKpaMnrIbBCVx3fIiWmYyAPHPp89qIqbzSJZRqQ7GcKvrM67kM8V1oynMKwteBUUebkuSuDSm5
UX23JWAlV5Inhu8qYRA0YJWaNp5Is+pjjoj9FFaxe2syxjh0nSkLj1Vjf5v0SoYmpvRNmuo3C8nF
LlVN56IisOjhkOnqeXQq1QcdCmMZ94G1YWnrPrq8Nc4LWo2n1jHgZS/jq4tFc88bcfFpIcdzFxkJ
l9KUXnUpBFlAte5VMRjtpSce6hqSeEMnmeRsC4p6s9IQt5rLGHIRMZjtrtGfsqkQe6vnU7ahU21j
mYovAGaG6wnkx5uhN+vLhTXxcwx3+wEb4Jh7VpK5Wz11IxB2MaOuOZp8RQvji6ZBwWbCDLEyauQH
deDUl7G5BPPc15tOCufkrOVzIPMqvtEBUnOhaRO6KsNkSa8Oy26O9GFXMos/ZO5SP+QDuhgAlxtc
isslG3VjU4+QaDAFqwvjGqU02CnJrdVU41kbI3GEY5e90m9lwYRyzhs1XrcJt/gJzEW9Ry+IyzJr
Wvcls6wkKMpJfc7DNtzzZIoPYS+CWVjmZRlS5VONjvFYY3PfssnpbrSkzA+moWAIQCF+m8+T8xBN
cKI1tVE/wK1jHDjaLF5mNn5bPbbbczs3H0vmK5/UZeDxP7T9Qt8vjWgHfkMLFmSLHmlhJ7NUBdO1
kiUEOu+VwaR4WjkgrCiyRL2l0m1596dpdD+YFCJeOrDE9EuCvm6bqMn3Vcwt7QGpzDJv6VoGgnbo
NF+xh2WHMY+BlcpJuUpYKLKQLS7jWGb73hxemApHgEzX4YyDXfRj1lsv7Fbf1HD4aufLC5iHu1Kj
z8duVHO8pji0zHs2+GHvRRPVxzq27fuxzsRjlk7lJyhL8okckReaDUvhUk/mvs2OdcSnGI51QwoR
WHRLsqC/ptRiEMBsFHvmJhFVbzDuTeIriYmJCYkcnEvTN7P13Fnh1wEtrIMJeeKLQysk6q2C6MEP
K3WHY6pedgUd4nVSN0r1UvMApfZyR7wvYQYqFzP70VGyli4vFSxg9eykgUs+Dm1iv5iz2byqdhil
l1DG+cmOTa29Z+YXh7t8yfKlBHE7MfGFE2Cmn0n66ZQHswmluQE2HbKQUdh9Hxo70YNSUWcEKVW5
Ha3uqcNu4LUyygOc+UzCIuOJtmPaW0mNC7PohzP/pty6aPB9trzHpDWuBpcQHmRuFYhWFAePzP2V
PbXIQ7nE+SYGenDkDYLtSkkiREO55kelNp/HOGrOLd/mcenx0cTJ9LaabY6tayke2Nxhp5VyZny6
lltAJwaMkXp7SpJDFm7RbOM6rcJ+j3DM8FG1J7uOPZ8/h8ZtscRdAOs6OiwGFmK0P+GxLURy7FXk
MYCtWYlr9VUcWmyx0Zy/DrqV+0wu513SjAnTvc7dIMQJN22SV5spNGoJNiTjRRbWrP35mveDWguv
z0WxA2OlfjUGhhF+ndUsj0nY07XPlkMCw1OnDqXdfRoMqLPmQ9iwT+n9pMkT7HPvrcn/NnF/aOJY
QK4Akf/exd1/KVHKdV++fN/G/fVT/+7jSEbGaQPJ4Vs39u8eTv0XEEloJDD3eFnzv9/3cBb2hVXG
jEQb5Sad3797OONffMG0hDRwprOGWf6THo4Z14893FrGwnlDmK29x9X+PJCwcQMp8WSWB1ASnYY+
a73vR5Y+E8V7X2Cx8JCEiumqF/PsF10zB1pHqAWOZnsPACdBGhR2+M/oEs9dY1j3MlOzDVAu2rfI
6uC8tPqGfk0+Q0RpmmDWTf3N5R49iFrN/cE1J7+BnrWBOfyZrXp/AK0R7UxyMxFrZI2vhRmFF7uo
3TyqsKfxIFTeAkNpa8YMVPPSyXIvnatno26cN6YaxQG5AQzlxNoOCBEClemGP9JU3pDt4exL9Bj3
ItbHBLme0UcMfq3qOdaGZifInzp2Y86eKhKW9TF0EHF6smAR4hVtFF1XLTNBQhydK5ku6t0wQXMu
c/t2HDT3Wk0pHZ0iil7zGH2hyzZ2v9jDGGRJE3ohe85da4flfkp4pLT6fFvVFWRzEs+2lpIR1DaM
2k1pu8eozGBQy+yiOOSosBLKYKlM9LrrEmfIGoKpSPTbTI2hsno2DAytsjsM3aKg+Fq0o5HFyjHv
yA3JRLP4sZIuQYdg9LqxQLdtEPrCkZ2m4V5LamOD49G+gkBk7oxaK7aoXU3+1m65rUfRXduJEnrZ
IO4tWchPczZYG94ZDFLtrLtd2HZ6E8SIrTVUeOBqOd8ZSWp/HELJGmR+ZdnQ7bRaT/cDlcgOIFT4
ODpJtU3T0PoMsimbr4dZpNcRnCQvd2oZ+1L2xQbA+hjgvGbWzaBy2/DAD4C5iA1WK0HQRs+af27d
j+zxp6/RNLtbGg/p+E247ogxztwa80Q2CLELDzG+MDZH1fymMCrTodWb6jWmsfEErkcQxaHyJScu
9V8dOeA9REiOxJI5x1C1yhtdG6vrfNIewMjUPTpbo9k7NNe3smqUI7CE8UYUrXsymoSUv5peu/UT
3Iz2flB4R28RGC7oCxhUZ/4yyOlokdQIuQav9QKCjUVs7fhCI77MaypRrE7qFMUmNn1PGAPRIrkY
igCzzCh460R20IGIxNOwFBdFMfeu2WRejMv0urXEW5WD7r5qEGrEp1rLnyzwdPA2TJi4jqYc2IsD
K9zlvZ5mtje6U+l+WrCAJhsag+VmGWV36QbhFJ9c4PbLlVEykXD64cGspX5pSTNshw39+b0RdunG
bQdtE+VI6sjdEcQBhV1Ookts1Xc1rmBK2WQeoz01Y4b4kyVzBr5azcoe+LEF1uVYItrolKAwU+D6
PCg57wX6wW1opaXVbqooVF8WhvgYHWolOjezXdhPdAmigXIOnea2lO4Qfqau57WZLK7HXMCLNUOB
cTdUH7hyzcxzcLtDPWgNLfPlmCMkVns3/WizrFL2TjkSC2dWoPO9yhmGLBjh0CF3lPFgXE9R4T4W
yFjeMg0XFkbtWYtwPvcq/T67hQvBhcbn2dD7bCdCOVJMz41NBpCSuEAFtDB0N6WJBNxb8qhFriZV
7V6PFsh1dOURLp+pTpiUGxyxz0J06qTHFTEuyCRFHcdmq7qxnVlUFhzqJtb7ExgPUw2qalRQvUpm
/iT+WTeSQIAt2wj+r5oziWpNzjGKu3C+z9GAn1oKz9bLKtR5PhvBCb+tbl2XrtEcssTlvpdmGJhZ
Tp6LGHR7x0qZbtwenV3F4v5SivxqiRDPs80xqysZm/EphP+xxX2N7zI3sNStaU81AHXW0V6fWuLo
2O3OVMp0vVdTnl+RlWyQ7+vKljgc9QMawXRjiW5BVTQxkreUsjzb8VDdOaMNbshqxhfi2QTCPN09
UenqHtZNLUB+Eu3wQtM0kG9BA1GsvQRkvo+8o9ZJlWFtp7XjSN6bD7H2IdGihVtJTsWDuXYpxtqv
qGvnkq89TLV2M7kyq8cRgPKnZe11CFAIcExGBx6d4R40o/qc2VoSoEB1XjDo0zD1a++Url2UzQjq
2jAFrXEjs4AlTPqKj1Q7mmsHZtCK9WtPJt/bs16PNWIZ164tXfs3i5wbpC3urmO7DO6l6g+zNVKc
ghPfmWNBE5iibPcRBo3+tPaIzH1pF9u1c0zQPmxcobM3atG+T2uHKddeU6xdZ0ROzKVeO9Fx7UmN
tTsFQehs6y6jZdUYCvFopI/V31ta3Mn12+iI/lqzF+3LOIiKmQVdMFFi2t5aO2OFEJqNWLvleu2b
06RGmoQD8ZytXTXI/+aafq694EN1rxxbQ/0QlylaTQlISWdnn1Xm4psit9aEjVf0GMnVvPby4drV
o5F1+Us6i0pgbfqHtf+v1klAJ2OGAsk6HzDXSQH+y/bNYXjQdFYW6HLpb9v30YKxThkKt3NvV/v8
SVtnEGBUaKRlodIwV+ohVqOncJ1ZaGWhUjzYCBKVmYnG+3BDZcwh13nHFFfNtSxdUITv4xDe/k0g
FWIYDC1mXCK1/kFBxg9Lp4vo6Q1bbljHMqR8H7Y0+PBYQSP99MoIo1ZTgJy0PFRNWsRwRSW5SMet
MyC6DCoCPt6ERBAtjTglJ1RNeRIACERczUgMXMYHAsyciFceSdNRfN9Zc53c/m99//+SAgjwajXq
/vf6nsDsGI9l+X15/9cP/bu8F/8ywGrb0JpXgzdz8P+sadR/GVTILrsL9jjYVTFM/ztC2vmXxkqH
gECXwlt/X1D+VeITBWi5BDrYjqGhxmMl/k9KfO3HBSDPHV2DW8zrE48KMLKfbcKNZBTY5B0igNpg
Ne2PXEVy35pjsgtjtbQKms+5qMj00ZTpIZGlcZD1HNcsT1xefYQRlUKj+MJaJ/F5WMuMZQkodXqK
BEBUXvsl7y9kv+1fmeb/FUbNF/G9c1RgJzfWBsVWnW8J0z+uLp1umBhELe1Jj1R5p8XgPc0pZd8y
rhFsysxt8t1Xe/nm3fw+z5qu65dD0glptsE+C1DlLw5SBVhyvVr9TpblXlW9rRDaNQK45ZWJxI51
RUNyn0bS6os7Naj3/cEYwQa61oBG1IzQLxxCSmbSKUaycbySnc6yE+Q/X5wyYWtTlYO8oG3Q7nOh
9cvOCMvqRKgG8s0IBcQIoiekUmhaPDHrKKAkCXpCs3RSrFHe5XgfA6EtUJ8hD3bYZdZ8WBd1Lc5Q
O0yLAPoWhcrEC9/xLb4RohV7Qp+2YUc20Gwl4r7FV4KDGlQGDpwi2aGddEkP7Gvt3Dq4jn07SuYI
VI5LPaGtv7mK5L8N6NHEPWPgBGGi3fHZANQ0LwqriktkTfwaUgB52uimqF/EOGWLDy6tiW94dvMb
kdSrH9DIxPKhbQhdJh0cneU9NjOtOwmAPeK8ZJOtQFidrfpZ6EMZH3ue6m921OULXA6kuHfISMS9
ohPX9oSDVCqvuliFr0kn+X2AIsrqgLyNfd2IpWTxQ0vh0Hk98k8Z9fPbiXRd+culoYJDMprGl3DU
sJKgcqXuMtDLJahpS/MtnaLwcZgt9/FbQehOWltAgrFuY3YQi6/SCEebZGZS6KEa7MGAT4B298YC
Y2fDeSTd18QxwagYwsUUSLNvlg8zpR8md2EK7RQB/o2P2HLEvb2eHLdJMr4/ZCknF1mHFiR5r/AS
GcfpmljN5VbBuYDn7D9WhgZgWL/BisdNmLtoqz2IX5ON/kvkGyByUZCbjYYk9G+tDYs5VG9R2pvX
7/YGZaR/n8Y6v+h6Fr0JVFl7cJ8GknQEm29llI1Pta5CntMWLlmUv/Iykovi+HE6rRvSPMzmo5CW
KTdmZbuPrHm6/lYki2IF5mhz2RBByOmdEoKPbtRekl7ZmZFS5n4xgEzC2GjAkNKDlCtSfJpWq5CX
6LUxfZ1TBpov/LFIv9ZykndJQSGNPyRPVoOA+dYJPMc+E1/tHmQWX0+eKY3lsVvhu82mJS82lFb1
C2eGm4ssKW5KANIEBXUq+rRnspvlncMjvt0oi83TESAmfLMsV/ElioWsn1B27Z4tb4XBLRTyYuhm
s8ogiQLVy4FTb1cDR7EQ6yyext3mbqRMOS+MK9CeDqSfnUq2Q+09akZFeVQGe2mYqbRKe5kluWjb
fNZ5/EIbmN2HxMAudoc0B6wnAcrYItFPH5bR4AGxoBhDAtoj40E6g3UVNn/EiahVmJRh7uQSgVHI
3VM3CFD89ws5kwpfXKUgWguscb0pQCHxt2Ay5BmKuEncJ8MabYOEJLaeYVIO4iYNXR4UTsRS95PN
bJ7oZYf4UBRyHBNtVyr3zIra9BXp6xRhZBmi/jMy8j57YorcaXTy4WK2NxVRZqwdkJXSDtl5xFZP
ZBp/E9KC9Ng1Nt95n8M1Sqk25ZMzhE32xWTRiOya3jQKN4U6CnFT8P5ZWCwNrAMPcAUdHJAAVVRq
OkGYDdwcQq/gFEXqK4IzUkOTyDmXuuo+m+MQ+tWigY2J5ORrRTU8zNB7NlnfxQEXxmqwIgFPxyAX
6GGIEaJIxsnTdJJyg9guzL2CHGq6qgzmvslThGam2xo1YfLk+tS4eHnIVAjVHPWxM2vh64X6qtAR
eX1JLk+GR9pLYsIL91omoo95F9pfZER6XEmZfwPB44pBUjNvsryVt1ZlR6+mPpabgpcUDqpOv3Oa
sHzVEP5vkatGIbzKAv1xb7eo7GYcpDUMd5Lhs5x5f5Q/iLSzPVft+u2isMhURin9EuHwZiym+gak
NssAYxw2w2TntzzW69fUHeIPo5FfJluV6a5FWr2lqZL4H7FGgu1PPkSdlT9MhUHh3/ZleeXyAgvy
rFmOueJm0KgYBY4wTdnm2DaPvVGv7nnp1M8l0RxxkC5duWWvWz2xG15PLbpFz7FMsjAxbclzbUmd
fFpE8AwWu6/MLVoSiyATiyWNWKUKcTajzsb8yJJkJumMciDoWjGeGjSahIo2c+6TzlMd7FiC2jRZ
qIZVvSMwYQhaPuNzmrU1vFVoboeSBm/czIU9nBuyQj9gCLB2IFGIMMDjBn5VWZztPFvWWQGNduKB
Pe/VspwPk7J6LqEjbuauRTbFhMZvhjndx5Bd7wFKLZ9pwdMTCpzl1EIrzYPfVyi/FHMGIA3+A6MV
8gQanh9LIvSNupNiMz3Kvm73pB6wbZh0XkKGAgsyVUciybnL978/6k9cDQox4FbojAhaIAjG+DkU
xIBdgdfDdI/EltcviZHwYKh7QY3x++P8qI6jVOU4DJMJPzGFDp75J63aiMlk6NwIJ3K2Vhi22vLM
JhjqxQRQFv2h2Pu7g9kqc2+bAtlBK/jjqdS4h5WIIvBIIC0JiFVsHLqYTY2SgMj+/ef6tZAlKIM9
LrW4ClLmZw5/E7l2rUjVOhJ5jNADBdPORDDud8hlT51dOX+4Sv7meOwMBEMpRGO/cng0B4p7mRfs
vtBgPH57BZWxyhuDnGOqkS6ZOb2//4zr6fqOhsJ3x4dz1FXViB9N/NxmzMAD4IH2BNZZKBdwFGB1
pCwJeQOXRI2HCEP5KV8pRv6sKimvj9//Ar9epA7EKc6zar9HtPwE0qlKo1El5InjMCTtfpoU/SC1
qTr9fxzF1qD2WJop6Ex+vGpQu09lmHTWMeqxec9JmewY0U1/OJl/91loKBlms+nhxvvpKFavi8bE
I3d0sY4FFtkuvpDob37/Wf7mMkE5qKvwyfjybOenM5ZBlAFPUZlHgQ1yTQjlohjniVHGjED83AMr
WHa/P+Svzy+e6etdjqZR508/fbAyGaHC5pZxJNTJetYGJzouKvFP3pBXDEuhbAjP6hYukd8f99eb
HSqXi9CHT+uCFf/po7oCUdZSm+KYDdzdYcVzsrcwXCyp5fwB6PQ3H5GLAyctdmJyT35+WNr51HKo
QsCqiAu22lp1Wrq+fskNLphs7eDketX888/HutDRjDW4xPyZdjYyz9RjFn1HNEftviwMHS0Omioa
nT/e6e/a6R9vdZfphGkYBtA2x1R/OplV7LSOyvPkuLSdS1qnVphk+9lqfgfaGRtGmsclsSKUyUQJ
01VQa3XnsRklhlalM2guKvMtj0T3Gaq1TtW5lHl8cTILUdzvT8uvV/ia0wOliSfSGqe13mffAenK
xJwwjoZc4dgLdTSgSf2SSgyCxC0aXGqpS1n/+0Nqv967RONxV/F6ZlP7C0AsIhZakB/DJc6erSX9
WKd/6NlqfXZajVdmXIfr9Q7i/dwMefMyjuaiYeRz5V3TiQZpWDQsBGKgI9xBeMzjf3zX48JDrIvK
Ft49wPsfzwmwmHhBW2UeoW5QdKtm+qpFin4EnFkiI4PY9ocv4Zd7z0Lkwt3AKIdLlJX2jwdsEnYd
Sjsvx9EI4YuoKZuPuSm5TCU5ov+0hOBgzI2AHRM3xOvgp4OB1XGhfSL0kOhQL2mZuVcqUH6w3oR1
JX842C9f9XowAB1sDdc3nil+/GRFpmikv6ozmkKTxjJKeq4sbkS6xN9fVOJHOwOVkcXjci0eTD4c
fo6fLuRcj0nhhjhFBdHG3UWlhxt8xen67IGc9aU71enIJMSIDOcqhs0l6UhsvfWafH0NVo28i5OM
OYEy0Sz5nbbUL4vdtnuVjI8Xl6kXidWAU2nPm4zmGPzDfOnLyiWf8/ef5NeLwQSKbzIwdU0di/56
x353Rybl7NQr3uIolhmIFTLlUzFBfI/U+R9XXdg+uAYMyFqM9FCY/nioPgJ9NMq4JULX0g8OkRVg
DaoG8Q2QhZNRyj/OD9e313cPRoPXGtlR3Po25En1l2+pXApda1rTOFqNNL6s+Q8YHUP38X0gAm6U
qU6z5OZDJaX4w00mfr5EDI5s4S1BU4Lun0poVXp8d2aNPOwTYyKzHM1hViwBCy8r63aztQy68CcZ
Oh8tjfRlhE2d1p3dqOIO1Nso2YsejacnRDrfqUPBFHHJ1nlN09prY4EmbMEWynXUkoBCSC9//wUn
nMKis5oSVtDvxBAtc/TqFg4QkS/r5ZUrvAx2iN20+oihDeuksDp5MWHZDD5OdOZ+KC150SOKYqvt
RBOwc3KyEKWpWlbcYj9Kz63VKzuMydblG3KkssvMY4qNV+wbd4SxNCvyzjYHNr9GW1/1mWFr/s8I
kslJNAjeuYmddNBiDLje0PwPe+exXTeSNttXuS8ALZiEG94DHEtvREqaYJGiBG8TLvH0/4ZK9V+J
Uom3a9yDrtXdJRHngDCZ8UXsSO0e7Vsfp/oJ13hVc88YFFQEA5Nz42XqvBxRHHCdFfhzs4qhKs6T
61HN/HdXa5f66NRIlHu/A4F1cMBjgz5oF/7t0rrfF58jDonV0Laua9qGey2hBE19RS2nx5F63Y6N
u+pmPz/GnjYzN1/K5NoqgcKc5zHWwBtQAvxCTDKjDMSNsslv60XnfdEN4LLwWTrUh+umdx470KBv
3caQL7PU+RaTldnLF8upGGR3rbFKUVPBr3nWU/4iX91+goCEKAkMW8AfMTNxPnI2RxSNAW0uzXua
/ZyGvFyIDoJy1a8Ew71HIsHajlbETxychJTgAnjr2M4r0HWuoWTD3Vh4a/lQhZFwksKS5lU1jXZ/
uzL7ZZgDmElwSHs1HWTKxUapAX4/jmNHAisc+hHUf1M1U0hajgtmibmCqmpkI2G6U+qeizECw4Md
Yy0qmY0xvay7Ak3La7DA7Ek78N/N1EdljAd97u4NWgGLvZfaXGBV4jnmpZZ2vBu+rQPQ7Ln6lthB
akicGt0MuxMNZBFCiNeittXzV79fomsPd8T1XxIcLTh8GFDSxr0gXfaURkkSbeUgp+bw122Fh2QF
lHDPTK6V4UqyU6Q3gqnGvTEbSXpA7UWbN3vBY7xzbK4igDDszBKKTKmIk6tmbmVyeFZpPY27GW/J
9V+jGQMaDMCLdSHxzTjg1a54IuG6KrEd8jzcfLY/s6GjwH97/bmgDbrrBO2K/A3R44XMBTm/Xe3l
ujyjk47btGzoX0CCFJxYEY0CnpVvxumNrFo+iKGjneyawpS31cL0+9MAGpFcS+FSSnPr1f48XJCS
MNboTgWNoItS9QV7KZdsBrFQ3CijQQVOFGtji/tvckvex4wBEnK1yBVcK4JpDj4W0VvuIwvzHFuW
Te62YeyfjmAe6KxbSrR5rbCzU9GtLglVIEru1kG5hySRiehU6vqM1IZC3nsIZPip8KB8e3391wf5
hg+Sxdu61f3nOekRsR1wnPxxTvr9L/09J3XfkUIk88jm+dtck5/3txXSILNmO6yWEcZwCv5ghRSU
FusOK1ZQte46wXT/nxWSqmPHdSGv+n/F48z/ZE7KIurV29tD27IYvOp0vOLL9DnSjy/Q1OEqKgyZ
nObWQMGcGizHdqacM5R0TRKRMUS4ghbukFsJrvRQCaNAHz17JqjW1+2hAzIUBV5dOKdlcUW0LcZ6
hfhzWd6A6CjFnuSW0m5yik8eW5jrNuAvC0YRk0wHUqYpx/NiKnnsFESszM1Q4u7bYI5wcPjhmKJl
rluOi7H0YlNl7JcXoL3ddgR/n2CjqaOTlFEzgi7Q2mc/U+5nD1JC2JNY35L+xSICcaqnt8yzTZug
1iTMc9/EjiX90rmYhO5uynG4lYWp7RDwLWZqxahDF3KM9K7JMnUzJ3p/iZpa3pYZbpAtrcpaEmTe
isqrbD0mUJ81t4XdjPsVnbE1IJYd4gmRzWy69IxG+P2cMvTYJDUmQLuyHZ51Cf7Nnre/wZQsanei
d83HwgcTmlJUc2cwU9r6ifgUjwoCUK2ogVos63ows+441tREJ4Z5nTik3m1sZVtNpQ6+f41BlqtR
RFBNt7Y+YRArCkopmtlNPjt4d/bCra2gYz1xxrsRxhMWfIL37CUpmkzjC57m4nJKKqCf/bAM5/q0
bc0aKm/TlV+z0fF3Yy4UE6zUC+LOlbfsPz/bUUQALjKiwNESqLmSfxD2eOTxBgGVPFLQFDYUJwxg
Lu6uu6xD3Ldmfz6zWNtfp1Jvb5ocfKlpJU927Uy8mOazYoXsgBzMVmuiYMhH6Gis5/Ku6PIyqPJC
XpoWHtmeMxJEfn4D+BWM2ZwPAcK9fJ/PC+qbNOdLRd9A2My2uTVsPqnGSibUxyi+XzxXK/FftryO
WAn5/NgsI33VNMaZlbT6SenDS8Gf55UK/80d2bCHao78W5c48Y1nglCiFyKLNk28LJdCs3pqXim7
z/W53i/aUN0CvTTJSA79uZkLcaaAu+FaEjuDy/6inq3lI/NBO91qfZ+cBHPhsBE5vlvLGkXY5vm0
x2AU77R2OGNXJulSdC7GkfEReItqXdhjm/R4px+sCpr+hjnMGM7gFTZDRFWds/QPGpzZBAKflyp9
FwEFHP15I9vqg5qGjKF8d6X1xYOBrTT0C3FrtHqBItV8lo3rHsusfqA9gkkPUJOStPguT1k3B2UK
DJQyvaBaf1PqBegeleFGj+dv0B/F4IObUH50aKZRu5g8H/FpaGKUevGRh6G8Mglm7rDn1cwsY/uo
mLw8CEebgjkj2V9GnY7lFE0s005ulNgbOr8/4tFut4Nbdnt6oM1jJsk4pOd9CY6h7ZmjVlAmI5mi
uPobrRNlSPaTAB1mw10O1hgIRiZvvcgqbhrPjo8jrQgbteTMoH1nvinnYtlXPUm2pmm6/ZLPzoXo
xhNO8ekIaikiR2TI6WYS/QNIPu2gtcq+nPBFVdxgtGxN+l2VaaLww9bozAw3HWVd52g+l2XnPdct
TXqOs/j3mQWHSJis6BMyqNeY/NIrihqeKBcjUow4CcnAeHIaVo6bpNP7T7LjK+vkWsKOxcgZ1tNy
h32fS1qPC3BrotgWUF2vFY/dTTLzvCvqjgICFyfyMhAHInEXBePANZiqWX3y1UzSuEz19q7t5rtK
JywbkwZiZJkIfzP6xdBcxzgqjhaQJ7lvTOE2m8IedVA6GQO/fIzqTYoDLqzBGN/2mfu1qfUpiM3Z
2E2JVwwb26PYa6M5vbch0VxCkhZpiT89qAcb2nWTOhoT9WTZ4bwDCJy0M7c4i99iHh4SKmoNcVBj
9Q0Wlgy8W7T2c65llM7hQhuoEEom07kil1cPm4xGvEOOfXjBSdY5N8iMNdaxiFskn7j0jl0/2h8k
FUqnZCmV3DBvtZ97rv40wP0eJ4GhRa7APdK4twgH0H4jQ+9Otal7p1YBMMI4W0EVbTEpplZ8Rb9P
cUdLM5ybbtTcfZITGwj8ZUo+Np6Q29EU5cHAsvaEiII1t/Q64Dux6gW1ap2RgldscMUt0xAdx8bj
/rDGERTYvJCq5NH+FXyUTtmTMKeLHngmk3Kz1UPCOSS7F6OCmZrZVNyQ5VqGR5BR7VPb6elH3skx
dshyuJDWUl5FWBu/rnNA+D5FZN2SdBgfNWwCl6XuHl3DKb6UpeW82HQQMrhMrHZgYD8W29gXKebg
EVrhDNiF9YNi1dl5q9WZs7jBP+I9DKOyzwtHFi9A/zIWoYNp4glp0umGQI7zwHvE37Kvi3eDUiYM
QtdtosDIKVA6Em6bP+dp6gseRhhO/Lwar2e3hSpTqkS7TjNHNjhgy+4jbtH80iqaGImerLIbmH65
HH1QYi+ib/NbkFd3hSwmKo1J0R9zttAhdV/crPD22qultdookJP0cNTKNCL2hlB20YAF/GhPavpC
ALf9hHo37iotg/ypxX7sb+ZWaafOyMbryuZ5swH8rH0WupJXqqvA5FlIUIfBVcwiXRpwPvnxXOFr
XCLSyUZvTWGWZq2CrVRmj4SohNh4tdXfslhnI67NVnu5JqGP3HMpwoKpNwqE+dyuRWX+1nI7/SMm
hEhsq5QqkZAqOXs/FCK9BUWmYylVLsDegSE8VtJsz+M587ABjCUZStM9J+zbnnBrO+BeSNCqEdxV
sdowV3UgmGk33LY6MCMnMyF4J/ihN4ZsboxB9iTSbf+80MahJH9R9+HsZs2R8TMcm7Kouo95l/Xu
Jo0HaQRUQtcfcmU21bYXvsJtSivuF4cF1EWEwztEmn4WceK/d5OqfMKwUhOFXNFAPOKjEpRLXmvB
5Oc8EWHA68fU1d0LfxHup5GN66FJMPEGZmwvFL9aynp2py4566GPPkDMBCjlldYsUGtGtMfapB2I
0iIJNQvH0yGzEgW/LGpH0OuJ8QS8yiSZYQMRFVF/Y/s9LLKM8uePw8ICchvr08C1pEtQ8JVrvPit
2QIYLZ2YrEOdRR9Sv6/eKyK3cmdVyXw2yEHtxwzgU8g0ALuZa+XHLM6vyXcSbK/cy1iNYZ2UYwBn
cjuRIQgqIPw3TAvBI7qg8WPK+NIQ+7F55RSsDT2aWvatw8KCPeAonn0i/g6ZzCZ+qARMtJVSKUiD
asgSgSFTfe8XcXwpe3PZTuYCGQDw0n4Rdh8ujVXsBl0fzg0t2TpDV35JMhPgCZV07heHnTKlO7JK
SGD33fuY7fGzI+poN9ZEIjf8NhcZNJ0YLhJzRqJhmSXZiSIlgzOIM0Ffq8heGhik1aZb/9FoScGj
xZou6qhNHotoLu5T8Hd7PbWpKzei4bxroBdzgTveWd7ROBXrrBHLKYYIX2pyV3XtcPBSn/xpZcb5
B4mPumOXPI0JDCobPFaDNWnbRstytsrPp4mZ/TnfsKBFIk0/R0vaQ9Pv+0PZtDAi/VWbKegwNfPl
sUG7GgLDNLqn2Grda6tttS8GRYTH/+6S/3/cxIauo7r+8yb5/xZPz0/l00975G9/5e8tsnjHoo9J
iQOmxWCHijr+fYvsee8QLk2cH8i8DPbXkfDfxBf7nY6STiBQJ97gfNu4/p0W1N+ZJoQv7MdMBRl9
Gv/JFvnVuAPZni36+ikQmE2mxqv8/YPCnBksgKQlNBRfDQ98mqnlMPhC3v9wTn7jwn01Ivh2GDwJ
q/XZ0j0TSs1Ph1kMLI1EmbUDHUXGPWW5UOsG3bsqWUK/NY54NSBcj+UzB1stC6vb97Vozu8ikz5i
5kEZtX+lO914wVQB3v+Cv7FxSnIUf/5yyPGvZAbfRmXAPKAjj2A+0ddRzw9ncc4lrkyXfH2quoio
UVv353QQxBDeoarbgedP/oPu4ZbY6QPkwJCda6b2Dtjgat/aMcbScRTTZpiZIn8T+/x6RvdTfqc/
V3O60sqlvwdv6O+nhcF+6SgzoKixYglvlDdFXvj7Quv697h7qxMEDaLjEWT6SPUpeZXMpj4xrpK9
aqHOpbGk+7mX5Y1J9d8XOj2WhyQX3YPbxBf6oNItJrIKzZyq54Xn4wUDQGc1hVrDjSmH8utiLfXV
Yk3Ze1NPsw0Zm2Jnt0kFD5B3wlBX00Gv2Yy2S2vuPeJYm472dZLkAIwJqskz1+jrS2y9CCkQ4J50
homHwlmJ1J02HbB9uQT2Zz+Ck6OZ9WeJ//fcWcqZdoMlGTZ6O5Ef7zyx06XZfWQK5k95yFjIle3G
VVM8yY/YkWwlz5OqyXYuCcwqmCKu80BPah71ulVWz0PnMjqmWPcxQ5q49YGcJQHvSf8l82iK3tAo
6bI2MFWNBzFL5x3cD5ZxdHglz3lSeHZAuUJxRT7LAxkP2O3cBS9wpoDUPnhqKYI8SjsY12vXRLbQ
DkGO0r5KLeOW9IwOt4jhDHML0pcsyT/Sij7u6lnvd97oaPZmplL7pSvLZJ9UyWfVZU0Y4/o4i31v
gGK62Em5lZycBMPYRVuUsHUsU7th4Luc6wsNiBs5GzmA7lHXiKtmEbvOmqo/XsJH6CMCWFolt5ZK
83PGt8MLZsD+OTdUVmyXmP03u/bUP3EKJEXOzue2L4LJII9VFcwTCOW/6NY8bZxcnLEZnzd5Hr/3
JQjBNmLkD0UHaB1YcNiJU0XfKrFWmqVZpzX9WcYGFnBwH9MEpnvZE9aOiD/sfrKiwQoxjCnKFZz2
NsIieO4wGrXnaTI2HtYMLm3uHtSO8cLKBW06xvhlLvGY253WX+RmtTz3pEIRgRr7uaGK4wpNhqax
pe9vW7vXAqptbmmVTLeDvXzQhs66xAtsbk21yEvNXVht+DCFqsofgtjwx50qxU01lY+uFdXmIYWI
MgogB2OiPlcQQsxNxN6zDp2BnqJiwyDUzGBTZASE4zJnU2wOmDlV0TrLuTcVaj4WzLJVidDfEnyO
NFh6D7mc2CpgY2TaEHMiakJ3CuzVvfieEUIM9MYJT3mfbH0D4kJoQ62G4R/RKIbqrjsbv/eqaj+N
IHI+zJqgmdtVuQms2wOIhO9cU95OZjJtWeCUPTWtWKjj2zG31w7vJh3jS0wmA02itB1NuP+x0Vns
bjEWnPmRNtIPQkOr/dFsqIAg5FhFrL0mhlzmQzZMmr1rqe9xX1z2rsYm6SmZPuWqiYfuLi+pq4I9
6cv8o2Y3+Z0/klDo9IrHcF269mHUUWhckptrMaYZqc00ONbJnlmvbUjITuy3tcTf270FyNuM2nNj
nu2DWWpIm3OuAI2WCyZxM6nxIMh2/b/dyInulBqmz45ZAcGu2FfuwP5bx7qgNGkzCIjRObuOYyP1
6pTOmAX7cgCCUbYRMwu45fVZKwRrXxcP/c5wZA1IJyWG3Ph9UEndw4KrsAJp5EE/fTMFtSQC7xap
k562K22AvzpO5c1sieaLwLhxzgdJ411OB+lZo9jnhdQMF8m2U1N9pOjFvyrs1HkqsG8llHWPBvEO
t7zRJshZQU6FcRUw1uff2VpffqWAo3iw9H6+LnLSO7R+lPVdXCa4uCXLCIOHR+4M3Lffvar/nZW8
MSvBCbIajf55Gcg8sk/+T/iU1/1Pa8Hvf/H7YtAH5EeaTCcaZtmrh4Hw2PfFoKGLd7qgaBJ1y3P/
IgP+nSvzWQzqDEyEg7WHmCGrp79zZfY7HHA4t/hrtLaCHv6PFoPuq7ZP8hCCVJlluibVYsJ47TkT
vtdIZ3bN84XoW7zsU4m0E4XIRagX8kJj+7RtSpduF2YkIKHAYywfNdKfRkAj00Ey1zuP+Oxb1Wrl
LlZAtlysLBd1XB2SzhpOXkuaBR3ROauHimLZSjZBXcXaWZ+CpSAO4tzxNp3fZx6bUiBBmQZrgAYl
aMPs6qVUpDIWA6JBm1YbIP7WPmv9KOBzz8jy8SFPkwsHceVk0gm3SdroZlraK3bzIZZhfSPKxji0
khmkB4gCT4FzgoobRkNOw1fcvgy2MYVDRnqgHLssIIKrLiIoEdup18N51D8nmkPOqZAaFcAZLGd9
IdNbA0AkE7qnpat69NWYbWWTp+FSiG0xd1ddrijFjfP+qTN7a1e4pRc0NvqKVTocvzSg7qhWhH3l
+Qclh/TWjZM6LA1jOQAd8mGzguGdqHc6xH121dHJSUw2X7Y8LIzNQB5xI/TG2mKjt8I4Ze2ATjbD
hCvkKU/di8Two9Wdf0tZzrTtI3dPfp4MP6U/UUHZgvKZ2gsCeaEZ6XuqIIzATtSD3Y8qGPv1SzQ5
rRH0CYQFXYxBZ2vOljzJcyl9orpzeQLnm54xDYIGaM7benF3pO6anb20VDLk0HlSYCqb1nYOfuSf
ekK7gZeb7LiXSEOCT2nI0gd7K+EvbuAPzjtToFRpY6mOZp1k9yg1y1EalKe77kTj62zYO4hSKpSz
LkI0PpqDPHBTAxXXreUI3pLZp2ZuxFmreUecMMzfbUgeg+zQHot4n1gDcYqWeHtRkBnJ2vtaOg/e
vJxn5gS8eXTETkOh2hr6kuzdpnxa8NRlJAv2WR11wQQHaqv7KPit6X8Ri5aFPUUyIdfEfSHnDWtZ
YjVdzII1q3dDnCvUHoz9dF2hmRhUeUmC7kZvH1szMz4pQWg+7+TZrOXPC3IZIrBHDzTbsQP8qBJW
SuVttIJrIa1oWXHjBmvDIkBBE9YLiCe0YW50HzTaF8PcnaPQqeQYSAp79gbs5W1t+WLnQGzfRVb2
vjOd+KLSyZ5Y3nPsSx1nndsGduNo91gtSrm6QEToFml6C83W443n6JssT9S+Sf3ufsVyhMyD89uF
wGtIBdKF7BmfeBkpCiLqzm6hcDG0Td3dVjPc7d7U9OvU6ZatvuQl/XNeAluUcUQCtmJTu5lzNMwu
Coj3jAfTjI+9PZpnFCUOoQbE7T3mFc4i443QxPIQOLE/hfbENEG3a7pA7Ex/D8aJXmlKzrlz22XX
J+Cn/GFhRrfk1R21r+o6agb9ZPRyokvPcRKMcVqOgsQ2JIRPQv9LUeUsiGW+46MO5zRmWPxB7ZwZ
ebHnhUpDSf6cjrScZJVXHMeWXcrgjVroLpzPZpH2wU0KNtGW/nWmQS+cGZCcsExhSnX6O91Lj1RC
OKhCjKJFZ986ET1ik26tVVMopAsu6lCImdaF1v889MUtI43ryBiuiwEPBL1lxl6l2pdSLGpX0EPW
9S7dX/x56bL2cxTsK8oIdy7WzKDsZBOqCNVwxQrS8ZA+tdRdMgxZ7mRtEvRaXcSAPyi48IY+oHlZ
bc20NsOuarmkYqe7AGy8G0rzyW8t6P0ALBjISPsuMpMYUdDfDgrQFrcadq72y4hSvXEXFV3a3drM
VhjGKfIKwnWFORLUxy1GWUoTTn7pHRJLv6oL85PjQOiMRXaU9vzAUpW1W+r0AcE55wgYrrqHZojk
1k0MrhD3ErAJY5T2wRTD+zGGM1f03WXjmae07sqNXdfFRYEaXOnddZFE9HZaCX2Gbfu16yCjI8pH
G3sZ6r2g0SKMbJVtQZGAlMHgDTKjQ2q2Iv9QZJD4rYRhkuffK6EOdVEZZ4uTUbxkqnbXe5BsEJsJ
8y/LfUsnwbXMnXPElHkzaxT/5JPP/WzExa4bbGJdpY3BAH+L07fpGfPAIyYxzAHgMOGtMUMt4I+E
Sdk6H4t8/jBFwwB2xH2pB7q9EpaJu8Hsp/1czdourqK1b3f0CZmN13rsMiAUYv3g00XTyijobbMJ
yui2zhZIZFTEzW06bXigFWBOtMfBZ2dL2cCLlTb4kYphOHo4vHnWpNTNRJFz4PmbnhLkiH2s8ZSb
PM3G/8OExCtMa58yYNrF7mTtzKKxglk0xj52s8cJCPVx0bx71cszCXsQ4TT+aml0MxZVEe0omF82
onGMHc5JbwtDXj95DRa6morCDaO3aNfRwBBO7Jyt6pnpS9W/J5UUSarpMD/41QG6XyqagOi7V08P
fTRS4BNkFOex82q5+krvCs+uP9GJlSCNcpPVWWlL68CUPx1xEDYM299bw1RZDtVkqpNeDB+y5ukN
YXdpJkKC+LztW3wdrtMRLZ2rpTp11ihdPwAVTwwIk0aB442EZdMtXXfxbc343+X1G8trgyUsRut/
Xl7vmOqmLz+trL//nb9lVv0dP4KFNSqa+G43+ltmdd+xonVsn7CAgYUf9sL/yqwGK+vVC7muoXWs
Qqzxv6+sTfGOwBqGc08n+IHT4z8iNqz65o8uYszytsAvb9urbx6o1c8CYTzN+uI19cDLjUgtvgAf
SyCttv65GHA+bFy7q87ZsqVV6CdkWH44V2+rr5iH8ekjTDLUxZ39i/pK+9VCmfHc7yceKFtXlc7W
SM0C9G9aHv7FocDYoV7z1NFfF2h3VgZaobT7vTCQKcmTst6SYLiwkLX/4ltxKmFtIJ07eOl/PqeL
MefUBAlQmzywQI0ubbhGqIN+doe/hh//SK34eVtkfzuBa7BCQPXAiP1aJZ/HfsgLmxPopxEmAmXe
gNN2vgJpCnkeZ+xxeJKv0gGRbVH/5U/8x4NzDf547Xw/OCL9ehUDHnn1PXvyfpHV9D1VAsIBFD4n
24rKpjciTq8kbI7Ccgy3HNEHB0Of++ooEr1Hjm00QPYUDtsBs5I9ZXKtO26zpnwz07Ea7364Ib4d
joEHUwfaQUk/rF/6B8XcbqmqSgwAgLFysILk3RfXMr96MeEEoyjPWBk1b6j0v55G2zRJDRFQM0h3
OK+iA1ECuxU7+7BCiW20c7KaTPnq7Z+v/1fDh2/fyxQkITwXz6Ftraf5h+8F1ZNuX/IWeysdFbN0
7TzWmKwbJgXXLAPe+E6/O4s/Hu3VL41pE+3GWJcR2dHdIlS6eCx7htU5hiXf7zddnj//+Qu+ziR8
+4YIFIQRMGlyQb56lKmEMeeEUWhvJI64gqxePMS0JWOcX4Cc1jF27/bWHRXgvkLIF6fHadLY1mGI
u3o/Dv64HWZz2nST23yeZ0sDjoUxx4z69m4tP6dyMMZK0S5vPJheZ7jWz01VBrMZB32FrNarK86T
sQN+l9sonQD3Ea5GWtsgJY5bKrT1TSqpqm5YWISA9EBiwS/+pC/ufE3BV3Pp4qsJ4ib2rwzPit+4
we3fXJpMxRgccYfb/OfVR8v8wskXiuL2dNWs+yc7ZIhN16XnwAJpY/l+Ti1aWfFc4kqC1Xuaq6w7
lxF7M3xgPW0EdDjmQrKwo1ZoYxkNkkbl6eu4WZ3Fg9ldms6iHcGxMJQZ18IA126Clhbmh2FKtYee
3s/At9I26ITm7khGYayyOm8LAvLUszHd0Ks2BNhj8Y8U9lki8vfD5MlL/JKEHSxS9og7NHNp/VXN
bP/Qpu4K/6DciEROdK4nSn8EejHusa9r1M2rr7mybnvAEhhJYjDNTtJf8ZOr3Z+v1l9vEPK2LAy4
6ymPcd1XFyvlhPZgT+svXSaXWo5RIfX0o5HO98MSNdthoMb+XxyROCyjWZvM8uuoqE+pPaCAvN93
UURfGeKJEYNeFOdoSTBCfefDn4/363PbW8fExMINrHy/JPFkjEeB302/zxTNsybL9mNcT9bWMzsV
/vlQv16mRNVMx0SKJCyKjPLzsy3GQJVNY81b0BttQPKtcawndJR/cRSEUJYp5Dc5hz8fpdQjrewn
TqDmdDppN9fXDjjZvOs/H8ZYZ7I/v4H4NgQm4VC5hsvb7+fj5ClYVafx5X6ejTqEGp/t4KECqJVV
vQGG6bKk4MLXXSs+dd5jZ8b7WuTpW48lzAS/fAyWMMitgIMNQ7x6LbVtTY326Eq2n4UL/9UvdtGU
9TsxoYgGlljEEaq1v+30+ktRT+5t3mfszGx9vCiXhUFJXr8VrDZ/+5mAUmBcwF5AYP3nUxMLTaOZ
zZJ7Os+qo97ZW18f6NClEOMyomEhSKj7/ljY3MoFXKOrYS2QAg9s0tpVobRWxZfCmMdL8Ezhskyf
howiojbtmztVDaRZehJmhHSmU6VoBdf7twKjv/8C30wALOm5/1/N4yOj80uFnLBHHrvFyt3shknE
7xOeYgHO/yyMpKEjYTg9b6yuPKlkefJS9152jn8cGhyl7O5HBNXav0HNrO895uSLHVUny0v83dTE
KpzyTONd0bPHT2kIfOPqfBVc4G1Fp88P3+DV1YkowQcmY71XWhafosWvTr09V2Gm6WGfdjzkB2qe
s0w/WrVC6UM5f+M+tH57FWBAWVMccCde3+6e4lmi7EGuNcp4nwcG3s8sq65dIXHh+vpLXYzzI5OE
5LOEmwINmD2yie9qtVSPsdyZOrJ7R5hz7bWfcN2ZQxMkHHA/25hGRRYbX1RlGDwq3Ts8ZlsbNE3o
aD4kMDBJxmjr55ptFIelrp/cUb9zFAeKhTEEzeSDof7zOf916eY57AYFqRRGNL/MPgjsuiT7eCC0
WfFYRXsXE3WoLVSd1IttvbFO/M1jm2EOEEHW9fzg18wJCdSi6njo7Ju4+uqnHr5LA8wrrte3IrPe
rw8YjrSiEoRwsBm+upnxjAwkDW2upC6+p146fiQQSZStVOwmbJXTeaM7GmRkx3jLGPObt6+j4w1x
VzMOA6P1o/2wGO7jtKUcm/A5dtKPUe+tPthbXURfC7d/ZsvrvPGC+rb2fPVMZ7hm+th22XD/Et6m
6lfOacolyza8uh0s1j0K0VhVyRhY4/JFj8p7xFzCPaphcSO8NBhlTDqV1cq/uJhI5PNmsVywA68e
6ymRRzsZuX8nD6upvnqiRUKNqpbWMdOV7OufD/ebVzOlYha/ZuLkv0awQc7iN8C0ukfVmvdxQ1xl
GbzkjT3ib88vhAHBlcTpBX7/8y8UqGFcG6KRe/bIXeCRxKYqip5AMM/acZIWd+dIIa+m2oISBOYW
qAHFdh61s2Vx3npG/rop93DNsVrGIgey4vWsclJYOBJJHNoae31L5DPeyW65UCPW2rikbruRZbVP
3B6NMcdX/+cz/trztT6heS46nGzW7Z54vX7AA0IbNkLznvqu5Llxu3Xu1sX9lUwNu8RxXztOQM4L
P4KmfMxco9MWNhFuRnqbsnWTnPmDmi7GxMJ1bfb9wNgttuXLnz/nbx40HtMMkKM6fQU433/+lSUa
0RhCVO3emaNuN4Cb2+JrwO9A1O2NU/KbQ/k8P5lFu8hwnJ2fD8XcUDYEzNs92dryq8DKfbNUCRZz
zdH/xddiDWpjp1wltV+eamSJwVt6ot3bZtrdACdwdrVyo7OsW+fz/ys0Xv/19PgRIPqbhxhHQhZh
iUjV4+t9I+bjOKsHjsRYJw4jKJ13ZdxiGdIlifW5FNiYE/XG4+O3p5L9Na5RxxCQiX4+lXGsV72f
2O1emcYYlBigsGaWzGZ0ggh//n4wGvhhr56arDT0tX/ChSz7esXt0dk+ANTmEhGdDqWEHiPc1ImY
lpD6LGCOTifN0GFNXgStNU7ajp3jMG8XIsPlTenZ3FxkRxb/GElVPJgUxyVMkXJvCJuiYF7eY5x+
ou9Hu8hxsMldnKykdMnQGEc0X8kKXAd1PfRHm/jvBO9HnX0z/WCndJdtTU0y0PE8IY08mATlC4ED
bAejhhgh9XOJ+QGWZ1pi/kYsgQvKDiY5ww7IwJqq3i55L4vaUEeGOJDRk9QoGcfrjQEtZZ61vRzy
UV7aZTV4F6IfVHSDz7+odvxvbdqVE7T/GcsQQY6wykcRX4CpXst7mElmu8Fui7sRwhyFMZVWw5EF
4LZRcWd2QFzTh1KCUdnMg6izI005cRN4Qw1LROUrkbVsVNWdZyPbyTRwfCJCeymJDWA1sNUM9VNF
+hkW8khHdygb4lsloQYw8hRBPrk0rmGHiPo5WDxRd3eNnZLYqXuZqespcse7KhVdv1UMT9xbvS6Z
duAri4cji9j5f9g7k+XIkfRav8o17dGGGXCzq7sAYg6SQQZnbmBkZhIz4JgBf3p9YElX3b2QTHtt
yqrKMjlEBHw4/znf2TX+LNKdTTuRZC5DxC/sukzsq5YtaltEq/ynaybQ+6Zz/GeKd4twLkoClp1N
6xuNadI5lP7wgM67G0ZHvkbSLN6IGOnXvnKnICrBgWmrndBqxGUoll3VdLs58apr5CGi2km8zRV+
V9POp00ucvwiw3iyoFWFJgViWc4wn8hshB9jtnbAfn7b4DS3I/3a/Aytt3dpXtuS53H3mPrrgBOz
CrJKxOfOlvOX15O9twH5BWDvP1XjYjUjhhSMVAQR3X/BcbN1IZreO6JsmfNX6T0mf1ARwBTOdFUk
t9bE+8FtAe9bGr3MDL72jmY8pCnwH8bu0TESNgUEWT5wqOi8sGCXYBjuqQf6f494BUBEKnqWU5Vf
ctSlebLbUw4nZKP0vNnOjMyDDNBviMerPE9WsoFw799Hvn0ttWTeGpOf7JRqaUHT+mEDOd/cK46u
1ygu5Efld/pNlXj+Zukbl1xk3367WoNPrB/lxkew3nt17RzbQgAgxyt8tPTUPHYL0zdEipNpzDvy
GMYud5a3Uh+atyqNDp5jP6bD8gadj9GfLhDqhuitxA/Y8gSW/nEcPIqftCbaKEd7yoVPQjmy0o0b
1/5WzwhxFFPDpC8TRLO4N1zTVhvvm7ilbXygKm6yupt+iTwKwtYyO40mngbGgm/16YEoa3moSn/8
tjt6yZcU/1++yce0Vwu24oaQMFdzU28BiNakVjCSg5cNTD48ryXmqHnjNdwj2ExZJPC0Tu+S1/4O
gmWKPALS08+NIwbsZavVfU3bvfLP/EsN0ImXO/rLMQz5LcY/jMFydRMvxHPxFqvVZwxNdYdVFuux
ZvIz773VmzxDKJUHK6fSY0MYzhuDpTY8/0YjH0jFpIcJJCiW0dFOyLM6UZO6SQ9tyytFP0RVbJRf
jk8Jqv69WWTmE10neXqcMroyHJE2d8Zk+jumlxNk1wYxLiFQ/OXqEedJ9F259ZRenCWb7K+eaSa2
nCWuAcTCKb6Z5859tKGVfAvEfSzmcMG5fEejvlGLPz8zZyq/WwnbL1jKzvigHxm38iCdC5ZZkJCi
giqYdMu+58Ty5NMo+D52fB3YxHh8erM5KWjC4Q/CgsBC94oKxxgkg0W168eBT0JiieYtif3mV0Pw
dweytnkj3ZoesjbqiyMFrVgtFr17xUFFqtejVHYDdqnsN4PqeDgIrTthrtt0h7oE66H0WsehcWgZ
RELecisV7S7n3lQSjIEXEvRpPL400QQW1XdSww9EPEXwhHW7EWHJaJB+zaRYP4PadKJ/NHkkeUq+
1WsHc9fxcmovJMb4FaGvigQWuuJHdfPxZTTnYbqNoyi+pD60Nyzk6paWCf/GTsCySRy0e1tP8a71
pqMCTiLNyZVJcsmmTn4g3ZlbhDPnErc8qtsKYvRODXO+m+qZLnXP8+JLAdPawxZGqycPUcNDxbuL
CN+c8lLYFy9J5Fc7xu2DrVrjqUt5vdMsp5xzqZa9n/Ci4qpezhofzQfptPLLWW+YYeUqQtN5k6V7
Xtn0QFsjX1aDWG60dnOSBux1NXaSzKhs30Y4q2CVveZXvXJsyDsnvKxNVUanGDViP4i++y2mzrnY
qtFwFdQivsypg+90csty+a0yy8YbK83JsosAmEe03Bhsy6vtI6NcNPEb8rhVklWsUEPUkfHWjScJ
k/eSOnX0LN0EJ7Iz1B9uTA9EvzbUBaamIgPDIYdIoqHmNu79htyDHm1ibRjPa1HbAUzF/ExulXUx
jtKDJfnbUtfiyyDwXpNGdjiBVyApLrQ9Fsc2j8AU9cQGsk2aT9GJNgr+QDTCvovjqeiB28p6CBTP
OTJW1b1Su7l8+97Y/fZi2wmjaMFPARuTT/mQSFK/UGMe0zIZX+y6Hzw8e/yQBd04V79v5aeVJe6j
JhSQCVlNyWVxy8oIOrtq34pGzfe+2w0vOo51QNi83Zih/BsnM6JrA+LoaOTashOeh12CQ0ZysTte
NT9LFgwg2vKtqzqlHdR2qgDRPrqaZWYfG3pkblxr4ivWCoyQoc/PWEy732oabQ3OH5L4ViuT5dvD
qF2F0ZCQfEZv6egCIK0OxFeDzcRKTogtTDU3utoJV64AJE+zHMsRIxS/O58kpTUtS69r80ljzUou
mJJrIywhRdxrFh1ZTEwL3mugbcl4dK3ar0LR9d81MD1KNPUyo0xjar4pljZe7BhK0Dh1xh93zIYB
svrcPLBaqO/azGQb4ujGUd8SEv5j+oMiPQ+I/KBJycvispN3e33CChesGaEnZRbaVfQ6q5nnkhSQ
fvPQRzSeDI0p7/A3yveZipMHo/fjS+Q20PkEFapp51tE8BPY4QsO12Olxf1rk6bU4LakY1nj63zt
0F3IM3Oi9m65E0c7OUQ4gvASeOimvTUwELb8DwUQ9i4qZbwfi2I82G7JW8O2eWO1do63HTT/vWt3
cicru3tu5RjhWEu++7jmf3XE9TfRKK0vR8QOeGpITNKmWNq0ZnpWR8uFySGngImmvcn7luewt8rl
apTAkDiETBjCsujFLGKbQtf6sRf2LaSBlTKu43/qWwBGg8jucEme9CEZT1kpoQJhZrroUwke3MOr
71qK8bqearezq8lLtTjRI7iN+ijmdMDbl5bg0SuGjQ0BqaOT9qdxWaBv8Gze6vHU3lAmXZ3iBMQz
R32OgJA7cbPGn4Kyt2PuVeCu6tH6PRb2qUl1gyXN5x9W12wr11j9PvYZ8Lr9ynlbDxboE19iWudM
db9LUJaPTVR7TMsSDqTQ3JdXHwbGFZjltPNmeXAp0NoIrEMxWLL64E/qE/2vfM9LWn7Yc3iRiEHF
LPTccEJvob2GvoC8O+aaTmNTpOmXvLTljsoF51xGtGPblDg+8C8eonykPQ2NBjlqEvF16PgmgxN5
94MOjgxhmhZmD0Ai7eDui9v1xSFNvZc508s9cinxWp2jHLSChaBYOiW3eKChmhvmMbKU8ZXo0bQj
YavvewoiNn5KOmYaeRg7mfQBdQxiG0O0PnO4sF8z29lXzlzveJxYgGugbUHsNoIgrRDfYz6Yr/hh
jTtRCoVrobSfJDW48NwxhlLWtf5qHaQMfLoPC219O2fs5mbncS4M6P8BNjPP8o9i1ETWOCZU1mR8
DGhcilNC3xX96ZKCEfzVWRfOEmgJA4SAGl8zHDyXAz0ZtM+MRuoT1ReHnpJoYhK2dlMv1JAr3Xzt
U/ziPIq7dOW2BUz1OJDB8i5tJ3ou8ppjBjn2nCUwC6Tfp1dfb9UmB5197iD2hpGebBNnJbNbrXMp
JVbAMMGFx9CiUMdlqdcQoMa2UwKx4oEjJSfjObsUpKnroMkU4LGW/DutyUS9ZMAMbbwVUZ+9labt
7h0DAR5pDXgeRjEkjSHV5nsBnuBmQczmVueNuMfIxuQnAZf2ivv/1FJsdIjG1fHb5bcF7/K5q3AX
d3ZNVIgBT1BNXX+D7rvAlckOtF+IN8HMlHvOZ0utSFhCmglhzI1h5oE5wzHYG2/zYrfH2vS+DOX+
idq6+eDEWnwUMNNZtOht9QpH21njEG97bygfFpcTS0FOkKE32LMwxpuKQ1CfD6NJD9ZJs+oJgqCn
d97Byw3gYGCM6os2xRhEq8WrL8g3hHFMqgLoKiwKFqHawA5dlln1YDZ++UADLsCflNa5fZZM/e+i
M8ktdlnyu4kA54amxhdscAGc8IbWj4tt+tNby4mH9y3lklMC6WaX0GA6FtJnR4HO985uiXamwMCR
xUKQPNKqZD5xPuZmipnSPsX53P0uSWT8huyzIjAXsom5vSaLOtVHH3qXGQT1Wnb62sZJ2wHi+KAT
iku4HaWaCKWKut+EkoigmmoU3lblDsiFZmZh6BLcu1hp+7He2WJC0RjmhI9HYg4ccEBx148JqS+s
xHEdfTiGw98RcgYJ55EmdDZ2pfMxqiw8r5ux46fcZg52qU2FS8vjEkObXpCldtWdU+X03Bv1aqRf
YcKFGO84vPKVcVPSfmJPyI8b4CWLtteW9QjQMyGlf2IuxU2W6Ha1cduSQ2sRubxLmmKrC0GNRB9j
OyZ0hg1gaIModogNDQPflWYOoJUTEeOPv15MZ9TiIaDD00gpJaPsJPQMRR8a94l6D10rDi1Mljmm
0lUUsAy7enTwj1X7Is2Qe3AWgP2o8jk/SAMV6GI2DqyU3lHOeQH49kjBTy55C5m3EsJs1hiU56CH
tFLPs3OHi2Hcl2Q+k1sx9uP36KKNBoPpSKIcmpE85cto7quhql5LQ3gPuSfgXqzNDE9TIrvlMCPD
Rxd74Jc+mCMdCUjtNj91WkW8eZBFKo35X+0A9NFTnl20/2TZoMvwKo5az59XFeDilNtLGvDD0kbU
jd2fNMNYuhdD2zDAECvNAtq6OYeFzvMTTLydCtxtaZ+mFKc6XXw9JzonsWV2JHSMiEJhTZGxuKRg
73imuHCzCbN/UY6ikzKr/AFblalmVVyS0SLTsR4hC1oyegr4zOTZyHRzC55fPzGTBn9eDtZDGfvz
DV6m9EWpZHqeoDT9NQb7Xw/qf+NBNQ1nnXf8f2l489l//p8/P4iAu8/yz7/+y226Zufa9O+j/v/+
l/7DhEpQS4Bfx16EzRJN998dqML5m+cxgEOE53/+R6pL/5trUDOF7fSv5BbfnK/fJ//6L5aLLRUd
w+MPkCYGH/A/SXVhzPpHgRd2LVNYm0Ogz2HUcv552NhyA2tWGNCJllRyBkURuyMPyU8Xo3Tt8V2P
S+9Oc5z6mqJI3qmJBm3Wdd0ICcJmW9B5+mPW52rZtkAzLom/9j/S75jh3mn36IjWqV9rItlOiNQ4
/kx4tOZkQadsPnkgkKiXHIupvtHjtXOypn1SrjWU+Cb9PRfzZB9RFbwHDkZfZVxq0QZR1t2rNGmP
Oc7P26FbEJxUl2jUuiBPB+VECSbAMfc1pdWQG3tpcpihvCa0kgGbkWb2h7GqscHjjkc816aZQMFX
nitGyXnh38LGiiyKy/1+yx8g4DVSuJlHs3uZohml1MBspYdcibALkS055K2p/ZrqtuG6lIqLRQSE
Dals/8QzodQwIVh2jzA47MmptlcbZNaJQlZOkEuekfe1MvMPdb16mDm0CUms8xCklti9Q+lHsJRK
I0+MPBAYsgZmSnAKHlPzBs6suWbwoPZ54o/PCTbQR3QfdLRCU+3X2gj11mp5LojT2Jwi3BgAlapQ
/Aa/AhcP9Dcgo98eE0fkAIZWTEjzQwwx7ekV27PJK10VX8VKFxErZ4SgSPpLreyRVIeepmLnlLe9
PNF3r84yKsYQ8bvjZO0zE2jZ+JNAX3CY8aaCNuGgC+WEV2ngq63sE7OzivNieFHY1qXLL7qSUuhG
g96y4lNYRJP93ETFE10PyWvep+tYrJKWCZsRYa50uQRvoL3rSK4/qBZW4PzYrPwWJHlQLsMP1mUx
6GpL1o2oiBGUwmkFwBTKInvkiHn6Tn8IMRJ+GCpAAVJWZklFIskBNEUH7Q3eRIYdahkCk6TDrey1
7Mb8gdHkP2Aazg9AapyVVxP9oGvEENtfDYquDHLpuHtvpdzUFDYdlFTQZ8eVgsNF17hTpSMe6OJl
bweWg1Q3hgn4HLd17tJCjL+qla6jt2SNpx/kzthB37FXDo/6QfJkK52HGFn0pv0ge6IffI9YST4N
sIIhSFa+z/iD+hmX3HjvBep9GFcN2jwlwh/topshswXjM2+tFmbP0i/XDsSDf7CtfOqC1hf1ITWh
h4kf7FD0gyDCyWq9WKOenFES7K/BbTAZGkBd49BrFQyjuPI/spVrlP8gjgAeiyf0WsBHyw8Eyf4B
IsmVjeSvlCQcP+K5Te0vTYeg5MrWujUGd/njyBbAUmcYdbWN/Kh6Q7kFwVT84JiqlcxEJS+QpmXl
Nfkruan8gTj1DjwnID79RvbtA5kyYE9NyvPcrgSoZWVB+SsVqlz5UGolRRFWSTd2IoatWjlSOULt
yeHYG6ofzBRAiWxf/8CnWoaXobYSqbiVpldz1Jw98i3AKu0HXmV7rf5urkQrtbKtxh/MlfhBXnk9
9Kt4gYOV/yCxxErHan9AWdHKzALFAD6r+UFpqZWqFf0Atpg1yY/RW7Fb9krganRKc7hCwuWyV0JX
/QPr6lZu17ISvLJcJQK8yAr2wvkx7rSV9uWu3K9mJYAtdmXcWj9YsP4HEWY5sEmAMFjNJYFemG98
OIUbIlURZVsakDFDl49xTmrMz8VEwXCb0gCXN0QJvZMtl55Rf1U8iKQrNmOcRkfCfjH8aiajOJuf
4soZ9sQrgX+TgxipEkxbJt8UZYWiH6Eb6bP6raxxLoGbus2mtoZyq9fJSPoJCMSFHuViHM42qISq
D+12kumr0uABHhbPrnL9zV9yl8k5Uz2j79+GYemySzRHWmACUr0YGX1ryijaq1sW+hXjQHzPsjjv
PT9XxzGeXhyicdeGvMd1MLrIDCCXRC8T6vebBbeaUmyvmk4JPPAXv3KhOHQTj5Wfyupe56h9LzxG
o11cOmGf5jaodVKSNdE+jvUM/QODLS+cyyW9G0wxMFzzmmxjMc+4y4TOj+vmMAE70K1BB0WdR12Y
oMnazr2hzs+9EM4wbx2niqiB4+ryaPute8xQJp/iQfOhSY1R8sdSeO3QooZy32tNfbPohO1ELeWj
4jN+jPnFf8m0UcdpaR28xM2wm6NGfQC0musQwVYdYoM5XGYvZjBjvt82fTTQmOawHg2poc4MTrxj
kiZ1WE7ZfVMMVLA1pnWJiBLbwUKR5XUCxlWj6N5yGWbUUCm4dQszzfuYwNV+fT2f2no2oNsqLFy4
iQlot9olz8fR2prm5Dwwj0p+w7tj3jNrlHS3zSz5Pnq/nBblLQ/c0Ka9WIQ4jnDbXtqoLu9HwxkP
PE943qgXAFonPap0wWVQyKaWBU9cht4TkqVpHpgfl4zsMkvA3fEMZIFUP2SY0S8DMIpb5Yn52LEx
Mgsxp7tK+L90hkm/jM4y68CB5POWDkXyoU9RfuxqTe5pf9B82s9Yavj4JWzSGJud0NJ1b5eOWX4f
iXr6gCjKGLM33HfSZv7FXKpy28NZhVooCjPdq2ly1LZtTbN+rBbxxgWKMdaY+Imk76zB/aFXvpkQ
sZzEewrag0uW6Jp7hu9pd4AA0GhgUd3cCcvMaPQb0+1T9jFhVNDGIIOkMmTj55WvTbU8tk28mYXl
L3DpXG8nMUeHCaV9UZjF04MyzDo7M3/sysPQa8mbIy0n/TRdHvGQukXd2bZwhmKaFt25Ue6tAXRj
7Pe4+1N9OPGRNdv8BDLW1bpPuGXvnH3n1zzXql/ZOJtA7AbvyWhieSKn/wQxbtmWVlMevYa4vzdA
80N3u7qFemcB/LbT5DPr3XdvmIYvis84QZCOpY3UGd5x/2YH1/OL+wYn0WSX2g1vDmD4VubHCjz/
t6UcKG29hCcbTA3A0SAd0uLQ1kv/YDkTyethsBMIfq2I4ycfYNy2VKZ6SBTnnaDHllBqf1kq/vcK
9d9eoeDw/9dXqIp57j8jMojj8Lf+8w5FcRUhPWdN5f0DL014fzPxJKOSuFh/DK5Y/3mZEn+zUOJR
1chnkfH5e0SGBaNcWI6gJwpP7Rr/+3//9x/CV90//fffu4GQu/7JLkOgmVotLm1UEFmGTqTwH705
VkJ4r0feOVc6s5gG+B5w381sVOC/emOWW24sfU0qYkRLp1/csMiY99afGYN3F5SKuKtk97qduVYI
5AErU69oALb9YiD+QeLtjK/YN+PncmaOlMau8zoSc7sFIdrfr1ezaJfWGc9HnWjebcw0xw65vAi5
17IkP7QshWcvm9WhnFls29760iY7Ws46+pcPQNjsb8ZM2NWzlUeDd9OpRulk390JMKaNkPQ7Uwsj
ILObadtFURKZ3KmlA1ydd2DbWt3C/20N7yggU4IzBkUaX0/KZKhpS6zWiDvOI7ADEvWWWdX5VhZR
+mwkHPLwfFcqbFNg20fbxevmIV8+uvaAL8Hrk705Z78Lmn62KctzCDobuthIUeg+M9OnJbdQbjla
Zgf+iHXLeTAqN/1spYe+srgTtuSxtr2hfc65PQe+npXAjTuP6olKWNuGCzrgZkZQG6oPG4eTm9Zd
Db1wbiE34LZgzTKOgxANPWJKRC+q9L1H6TnRU9svpn9kZm1pm6yTTnFmO1zhQOCx30bQnVt4zl6Y
E0DhNZBj0AByO7miLs49xkC2rHLiHubi46E5dJnO/dDHfqjFMtmSd1fXpoptmJc4JqkTMwgn93CB
sDFMhyWbVLXxMGMniJZNtvPJaB/sujTfpLIYmqtOU0+i8IoVSzUxCrM13S9eUo401XPsM1vWtwPi
0wyosy9E1+1pW+WKdExipyqDMoM7ZHzGHas971yBguUUYlt2dmgytL/D9D5tZx0ziCsq40gb5tUH
B7bS26FZ5PWUhchb0NrqBqiVu0bOBpwIQaE0i03YMactbuMx5KKNGqp5T/nsbErHPMKGunUWH1oW
1gYvre9saHErFIIgBONmL8eA5ebdMxRSKEqIBi3fZhdzUEJlWN4NfVI7SkmjXTQujwAwOi6FSbJV
bpPdNMChjtLBcoDzzDwJDXpC3hndttMwkpU2+XbUwnqHNzc9a8WijnrDo2m6hfksFvMDSJgdNiBL
sefADLP7DDJb5fX9ybEsWAXp9NXiNzhxmYnPjesNSBOlvm3lsqeQF3OSHHY2sjcbYrNJS43bWKMh
qTBtT8I4Sf4ARnnzZnqcBX2mATcrxRm+BbSh28AoxLDEN8xygBCki8SOrh4Zj3SBUYN7GU0H3nSb
Gff89Nk5cwBnUWXcyyNIxOEPysKy8ROLF4eH7dCsw39PWuBpVH+om+ZYTc5jYxXX3E9vlBHRdDMg
SpjqKXXZ34HfnbCpXTuRHqk+Mje+vmzjjFc/Bnvhj/Zz1zR7f5lvM1ObA+EMUPEoINiOkYJiE9kv
67QwmKqy2xglMRCb6a9ZTe6GArnhMdWqW78xDK4ELpOU3mERTHHdrROVrJzppsXgzKDBtB8YR1KX
O7dV6AlIWlSsdUbF++HuzY6jN0gwmKpt8YsTI0AeUxcnl+XyBNGNPhwgJ3eJ6LPD4OOq4qkwHuKk
eRizbrsisH1VV3czt73PYl3N8iGCAe5nnXaW0rSvqdm4p1r2Scgbxjh0luLda5I3XesoSDHn76Qv
jUPsdZQepQz0XcNfQocq5BPsRGvbsaw/9BYYAjB64phn3jVy24cJl/KOZQLLUaZNXsiQtX9lXRk2
JiPZMZBWn90hU4xh05N+0nmjdnrdDHTkOgmNArPgyK1fFaC7jZ2V711MppSS38syl1jrODTNmWRe
UnXXzoXYrKH9R4Oe7TIrt/jxavszsdM70hnsDgjoc26IfZr1T1BP3J1ZquhxymFIMMwPuRxkz56W
PTsxiHWYyZ+dEm9ubB7NAdaONAa5K4sC5JI57WiwWG8Ee2HSFeBnjX1nGnGD8b39VTmLs3Va1R30
3nySEeOlAIXA32C7Gc8O+sVdYlhXmBQ3RZe8cL/DzVVAiUFvwUi0OlXEB9MXypzxXOTrWio1/97v
rH2XZvN15q0rAznGTcgy6n/kUWy8FY7vbloLNkSswfswvfHWW8bt2HBihcjOZLMxud5mftCMXJeo
V6iTMF8KnyD5oI5J3R96mZ3GNMr3faGnYSw0UEWjtmMzK0IVCS/wJ5v7R20P9i/MOqQY+1rz7xal
2w9JiSeEIrbmtmBIGC4Yf7Yyc7CIM6cIJ3O4mVPoGNVUPBv2eKiimrGHYmPNKBIw2/6R1MAd+cny
F/iJg/CXtwzBcjvy+1BFXueh7XjpeVws7CelsSNV4Jth7DjqbnbsYgzo25D4pxLj7KROvFsg3wTd
EFvvlI7IK4H6vKJBABvz1ue8znXDqu5jbQSzUbeJG/bsa4DOuXbXTrZBwJYYYeVwYxJ0pzfepA4J
h2QQWdpzok3r9kzhRL22Evg0Buie+UL9e3XRYzkyKV8KmwHxorLhSn+Af4QCqE7zaD3bsy6/tJbJ
0wHL20BLs4czEB6JMbWBbZNpOrDPmtuxF7+Qe+6NxEvDnpnptXOq+6nSNCqptAeQ6sMln9PXDmlr
N8xufeK68up3dvE0p/nJ1Ix+SxXiuDGrovlgebUPE3ruZ6aMdjs5UYsLTeMSX4/J3l29yr4vmXRx
1QzTbnznytBtsQ1pt/E45S/Q/yaoY53/7Q5OjAVYmkx8rOKz9r3l0ZswAgDrf7dy0rWlX3ovnqdS
5EtXD00PjlUVE8+dUe32wsOHZllzjSi1PkS8YRmUfCtHOoANmgl+vLjtym0JjLrNvxZd865CVOMr
MX3IU0Nyh7rrQEBny0YYM8rQT1usCwq2dSD1tjh3StUHLDQ2Z4QqvjXMgsE7iALN8dbkq6ivfmmC
qTL9ZHjQuDkdlOc2r5oSh7pf5ieSMVR5oOim8P/z9Kbq+99N7v9idS52YEvFhlao4Rnb/9mtLMFV
lMSpg9FiG0mXDQLPw6Y3LeROyAPYUuvMpLvdwo9nOg2wHAwKNNcsN6U9icNUG1iIkuZXEZcrfr1I
jXspR+ORBbKbt9ZgFRTR9FNSoI2SLaN5J2fz6rTqvQE8fI7dxdkVnAVf9AnxLqz9gjGtRjz5sUws
44uKNojtaQUtR/WwxSJuhBpFnFua9PKdKVgsFeMTDsDjyRsUxDJ4QcxqIcqsYA80aXywp4QAdsnJ
gxQbyMyEiahB0+G5HRhy5OUYPwpaUlrjloNWWFbjSyvU0TWn3xTjunsC5l+gSJqg7OW8HaJ4rbyv
zUDNpKrZKPe8cycnwzUs6MfaFHWdBbM9fIwYiRkT4jGrJGEmpyDwSQMEe2BeHxK7ksESSUL/vlEc
LOrL0Siy8VTRbhOBN83A9j6nIB32hYRPniZlfc560JWMUR8XleyKsWmvLbyfvW58cbfm0ETL+jYr
o2c8gAwaGjojNNtCKsSM1Dlt4I90IrTuQldQQziv4rOH36gLyKAZYa1VMkztceMXCKNQXRy6i1xk
r2YMfJUnH5Pob1wO+Tvd52UuhXye66reglOADZ/ig2amsMkMv9xwXcGO0Ws4CWMPrwCj0GNd21cx
Ubvkxtavohqea4l3UHPVQ19yVzHRsnYQZ+2wlejCNtMJCzfkrYbjedcqzXyB9ERLRlGWzzMEZCYi
eFXmRbODzEDBt2oa5xNqmgMzq+nrK9Vz2ch5V3ec61IMCL/z1tgYmH4fVMonfS5cHElkL93Zj549
o7hpksG+azFahENTfXMABtufdFsDGlOYaAiY+Fguc9Lh7C6G8rm1s5Q8wxDvGrsSjKI48GCpcHBG
Z8VtHrPALBPWeIGmfef60ZfetfFGUOCyT6Z8fmB4oe1EB3+RATonH0OKiy6zu2pehjtTR8irm4mp
frs2senLnZmJk2b4eqhcrPze2s1BKmS6YXD4u+bOURjau+mrz1gy0zC64YarLvUSGV5VfDSRn49b
pWn7IvlGlhwCw8WETnRaHpq8vW9S61zNCUtk0vjhMKb6TkquuKPZWnurH/dm7Rh04GXnFYbAWUE/
6bn/7HiJFVip+gTc8isa4i8CEnx+auth6G89XKHorD1+hyr+wN4KYBqUFdoXThbLu1HCf4Oss2mF
qPd4EOrAjAE2RBESrlbpxo1ty4ds4oSmdZke9jiL0yD3Y/0uj2pwaEq7Z7Qx+lhKZsW2kEGgNdkN
GtIPMtktvt8dWz7BH0uLApujV1rRRFWLZeKTnOwC+kLilO8FqKl6m5ItuWPbIogw11bBIa9uvY2Z
tNXD1K8TSW1uQh1L8T5LcdSH0mz1JKzzXr6bJFhICIwOFx3ZPE/DSpgb8Utyss6Pgp4JUg6VvZOL
is+TPri7thqellbFeGjFBSh0dl+lmvHtpN1wVknqnqTltwezWPLTUEfLziF+8AT5tt74rfnJPT67
zSubS36sX5SKGQx1dXxjEeoJB8N0bmGo0KZBRGZv0UKzyUZuTIy11soYQgctVrfIgjk8Vpa9iWf6
/MoGf0za9fEGfUPD+6JfYnvwQ1dmSL/0tFxc8OQHr1i+/HKgO8b0Pr244BXjYHtbgd87tNlypCAC
FXwa74yy5mjRJR77sfgQq2URXd3aZLhsA006FUchTGB4eDl0C9Rfnp2YmBsf13KihQi3Vz+bIc2s
2S6p9eLI2fFIY1cWFkU57liuHMB7xcJb71TbIl/NS9SRLRojgkyz91yHUV2sGd97LgSnaVvPb9mu
2YmI18i7pRPnqgPMKPPMhp0JHQyFOdRgzweY+Jrzv7F3Xrt1K2mbviI2WMwEBnOwkpaiZVmWwwmh
ZOZULIbi1f9Pyd7TltyQpw/mbIBG7+0teS2yWPzqC28I9WBvkPnNj0Ppia2USK+VarDPAcCps6F1
f/TreKljsE+mvgBufiWI7nucZerrQvIYUR3E0LrE3Kuq5i3dcrEJ2lwB6I6s89krrnOndoCe1Jdp
EN61EexlcmyoJkaHekBIsxH2STrT86iUTz2DrudhLHM+KhoxY8vV89p2H4NWXWpcQTfSTNlTd0+n
gVoLeuO2tmoa2PjJ4X5Jy8YdEFBfiMq+nRyztpJApjqfxEWfzbyp2xG1j409KmKkL+SOJPBhCouH
PPRPIetdL6pdTvNBM3Xu+3NC9B10hObgQSaj3GIn4x26VdMAPlTk9tUqRvTjl5lWysrB6ykXzJC4
0YV1GhUM8aag3PY92FOKnbX50nsWrZN5niO06cQtsfPG0TD12dtqXwYz1VeEkZOkJFQAdtYVUjtd
gZ1IciY/cIqBJDYPjYL0X6QWDzLyT/q5R7YPcanPkfCuwzXGN6YTDqMd+6AGHySXlEWwJVm2dkHF
jJgip7itmdZEor8aVue8jIJ7Vzh4bd4rAe5TRT8kwGNK3Vwj5LQW26HGVqtAPb/oit3aTz+YZ5ZA
hcrvWY/Mdu8BgBs6a1tiVkdjJaJfshZxumsa+gEZTlPI5yXfi7a4lhkBejuMMliMElX4oR4n58wi
r+82S4o9G/DRYTf1WvJLnOTdVGJ8ZHcgbYelkchxwtXvcUesxTlTVGx0MEmCqFCNBzo56RlHlo8L
jQh7Tmjdjxf4VMsTb3CqGOAzsMS86rFVJaopXMOEhAcLxhfgohkiqFsL9PNwqCOUWw+gFma5dTHu
bc8D6gRN+HDGnOFULHogiKyRj+2aZP6l7YsRndEHeHhhqS4SxiJ0Lf7f9OxPnluDBhr+lxkGPJJc
EOcy9b9f/5GG8q9ZgQERvfrD/gVQ9HF8lvrmeRgr/urPXrT5zf/bH/6CJf2lGy9cUEjvdeOP9/N9
/grO9Ouv/GrFCx/vEhuMCpihf/rt/6hVB/a/wL16tO4j6s0XhY1fuCbHoUsvaI7DQ4cn7kTwtn/h
mkT0rxiAlFH9srEcoZfz37Ti/dewJrSoIYsatw9I2NBzvciQaH+TF7BB6Kz0wZ1Pw9AZBsZaIw89
Ca5zu1aAIzsPukyWV/KxC2EwZVlp3Thxr08aUAzdtspxcECsF/4TBhbzziKJUpT6e3+Zum+DbfM5
8N4glBr9e+Lx0iEND4j1tM3g7oye4+xf+DOI2y7XWQxd6oWR0zoaYdzCXTEOpquYCWt8blbgOmRg
s/fBQoH+w9JUebXJBjXfx2mn70M30/kuzVg2rAEmcCyylPTwKrs/40DqHkYnK+5p8OprRupiBxZX
f+PwlwA7UoA9LvZNz5NMaZ51yNqnSL3R8QogNljMOZneOp8xVVvLvwguvHDs/00dfnkEhlrOU7Vt
VBeMyevvj6BePa+wEnhmq3TjU99FxLlzFgk5Df+ScuM6PRGFMyq+bsPOuWhmh1ujDsETJS9tHJ2y
Qu9D0KCn8QpdYE387MqBLPuE37n1pen94SbT1rL386K4HH2FREWUqequqpLoJM2wORkHt/0QRfKz
YiZ79Lv5gv6lgx2AcxJmOHn0Qf/w20vyHwjhL6axr24a11SzgZGvsz3vD1mLDuZ7mthd84k2fPJN
mKeftq34KhxvubZCW56OhSuxl5zBloF8ge5vqfUwMOi5XMbFfuhKY+oc45v+IW288mxuXVR1Nf/W
I2X17HStOE8tZ/6QjYG4cNN+ufaj5C71FgcFwry6K/He3gYl/ix5M6NxYElsOWGD7DQy9fvVrtnT
rrKnc3t1n5pgvJilI45qTPwjuBgDkKWQzBdd7hd/dvZ2F2dgjr9VXVyc0XyZH4EAYNNME/Oxk4l7
GupKMlgC1oEt9rTtpvGgEB6+4aUsr8IJQEM1II1Uuk+M3gvIN4kMMAUvQABHHjIQeRIt4y7HH9uI
Pccn9iqdrZNDtQkb6B9Lw1PaqCYvLinWgdSjNPtF06J6jqqe1nBDzYZWiR/3R6DZ4tBkw3AEIp6f
V0rZlwlk3GugVtOlX/bcnOOOVb3vs7U4krQjT7F6qXNj5Wr5MCjBgjpAkHPO0ePsm3fTKtePNZSj
L142UKIDe6dokDEayMty9f7eeROzkJCMGIUjNsrUL+ZZxma4+FvMclCNSNIptG5Q/KVmjcfmxAIX
cgcmj5w6HOMtY1H2Dni0R6ifkLLVgIMeSjzZU9G1y1WHhu1Zr+z+S9h7dAmyCte8qPu6wEXe9WNQ
U7DyKeUkfdjFkwtKm2d/0SbwMWwFM3Lw02Wv69a5WWxZevjlcKuaU/aSVmK+JVzpw8SY1QTUtjyj
GlFi7yuaZIz+6XYXy7RcybJdP75sW4zxqIzzQF/K3hcXwBeTH20V2V8jqx6+xLR5vjTAGa/yIZeU
CODfsp0LDO+hscuTvpXkWeNCO2vjjiNEbr2W4b6MsuhDZPet3r+//C+yK/9+dc3yk2oZuZ0gcIDD
hkbs4bfln3sx4LgiocjJjqGtQjBjo2VvfSrWmDsA12Bvg36wbgud487m0/rvLhlCZMtJZJO4Yly5
sDIOac4ZqVZ3X04BJPwYmmDKtEAm3yBhcjM2Cehpn4/W4b+/Ac8cryKAz4xq2Zv90zCDldhMhjdV
sKr9UojlqsdA8tAHCVUEmsnrIeln4oUTEGIaWhn7IGq6ezux/XMxBwlkQUm1janRPaWeuAhmSDmZ
A3nt0FdRcov9LLD4rEmpct6/9pfz+M3ieyFeY4hdgoZmGPtm8WsgYas3+zf4pEJVnHG2/sFuTqKj
hO17J9Z8vSyWYflQgSw5UTB1GJqCWTmNMKg5Q78AxfbYkaeVbyYOYW/dqqCG4DR7Kt/Kfmw+rNGQ
X4QO9z/XgG42aL0PPyaOCR4RwEMsbMZTHBsiKPcUttcj1O4GnaeQSrxgfr04cF4VvNQv+CoWRyuC
FseExwGWGAaHanBTsvhs+QbIaT2hQk1Ogb9SAgEdi7bKcZZnkQ7EK4cRgNHkcsR+dbv44LblA5S8
45C5Tb9xy647rbwp+Qb0U8Lv4NR4efWS2EqfJM460x5bJS6vKZOzdZHODQbFGnp5QTM1dvrsye6G
9VDYWfKNnTc9e1VtIohZGsbjZ6gIr5eebdCwXk3k64xemHbq8tbuHPoFHkaMX4EiProtlCFw4ctp
OTsD9SnNFbptzgXcF6y3w2q5KgRWUH/ZCCSJPOlXOyF2PXIGtIr8l3TwTdpArK7HoZz6m6wSCvwY
ZD1sm01sruYF0RP0QrZhlnAD8H/TA6lYdw9ugaYbnNJyD/buNLP6EO/XooIzWFEw6trOy+0EeauG
wdscMFA1r6sI7Qc929Vnwr96cGZveh5zmhi7OPDrEH47I+CThnTscmqUv69DW7MPPOMRXrkVvmaV
AAIOkw3HjCi1lp1eu/AU1vZn6EGCDlqG5MnWAt8Fzxj3LV4sWPMj1trw1AmRJThkMA7tcRErcnS8
tfQ/cpNymucK2Ud9GSDO0HGc9G5x8nUfu/qL6DoM21pQ9FxPBtCt4IWIU4/NWjiM5gOkyB/Rnap3
cprKsxamyHGlk2FtGL/2J2uPG9Klg+0wHKexzO44B/K7gY5itUHmHDuANgeJOkQgqLEA6IP0CJTE
EFNcogHUpy57soDOYas7mwQHqN8ZlkccVUPNaA2Qb7oBZq/2aBPXNreLsCa+zIYkxjCQf0/UyGug
M8RztlEweB5YbNHcpqkaThP4/IwkROE+ZG6CcGAqgq48xyPcpD+x/gi7sLXwIOvth7oCcb1VfY3I
BZHd3lrNKi5SUF1ABdsSrvbctud0+UEsYvHnfhXtimqitsf1Y9HECQ1KkDA3ktzyiD9TDKaMqcgP
JyijU8jD1p4WLB2WKEgAikMonPfeNAEbHIKcaRuydJtZWuzCvCfLpIKWOxWjerjxuwQ3AXetfgD6
u1FtX+Vbn7QVlxb4rNuKju1VGNbZtVOH85bDIGZlYr1+fImo/x9n9rfKFiHu386eP5g6eHIO5f3v
PB3clfgb/9S1TvyvOES+C9lU10ZqlMLyZ11L2fovz7PRQkLsyRB2qF1/lbWh+BfSBfx6SKH5Ug3/
n7LW50c+as9Gr9RovaEi/09V/6uceA9h9iJO+e/gaC5HQCtChZA2vEfC8kb7CSapruvR9p4zqJPF
D5z9EtfezZROPS48qnD0XQHtVh0G7VZ4WA/a9x+R2e2aC9GipEGryTLUNtMjxLmQ1wDCGuYNZbZ8
lnZtFdjjYcSwBps8Wag1t5M79dDI8ILAeoEaFjLlBxGGZtqe2p01f86oHOS+wipRRcx0YwASSEPY
fnTiDmne41WIsWEs2feLFSWHBpxFl2/1gAOHtf3tQf6H4usFXff76nBsuI4IUKQMGLw5b1cHmx6B
wtHqP3fDPMWQp1M8V0qwX65bXkKSj/nKReRN/aMHwa5vIWvFXJqDbx3304g5XT6/f0lvkkovgF6F
SirQwwjxZpoabx4YIXmpW8YyT6Ky/fKy8/K0PFu9sR9ySrMgx2cJN2QyCiZBHUjzsqCTALbI7try
vl0GjSZGOMJOPsNacYDIjOTYCqaoWngUe6Wwkr/LZJBQBwcr0fpqXUvBryEUAVp5Y6fDiKDS+zf1
WlAQmWwWmeYK8p+gjIM/ZIxhGC45furNs41IXfDJZ7TQ3tRV0q7X738Rb9RvqYD5IkR+jTizj3I2
grNv0JQaxzsI6Uvy5PK0gUoCFsQhHtISb/jihoX3YR5a3802OvArS5Fkp+F0g+9h8zcNRdMu+m1n
mStB3hgAhM+wK0BLmZ//VhugjKnteCmCJ+b7MrjyaYgr4Gy1RX/sDHfMFeTL+/duNsbrbySYeDgY
sAmh+YXO6290oM+XXe47T3gkDbn37DDDy7JTfIrYC2nbm9uudMCs/i910BvxQrPqwGEdyiDfYelp
3rz+Zmabopyhfz8NlUcedMzjpPlcOYqXeavCNEm7D0u8JnZ90eayCey9P2XlelcMYQeYrK6IHPT5
wV/SKi/Q//S22dTA6itRqIn0EbVdj3z3/dX6Y0v6bhD5ArlFQf8F6b/X12wB4wjbKmTsO/agu3e9
7qyp3EzRmjC4/G+/i40fmP+hw2uEHl9/lwsyXqKpOTwuQC1ouBewpaabhO4VW+L9r/pjE/goP8MZ
pYUpEKd/G9BEXEYOZu3NIxbqksWVVlwWPyahLf9rC2eudXcIvbfqbyrP4s/1ZGhM8zSyaUw5MFFf
32NiCRvihW89IOQlnHUbhz7Sqdswgpppb4VL0VEdeU3K8F4j2AdUpZdSxiBbrMWZbpH9mGFlZdGy
qoe0QUgI9/jAQbmv1t4Q7f6ySm+qR1M2BiEtZR58bMxM3m5ZP507WY+yfQB74fAqFpFW6/UQ4Nq0
wgGx8aQHD9INwZVFWsn+GBrP4zBo0DMkWMall+pHnmVd/GBozcpw/HnlioiRQJzvx88A7CUd0cVf
xjT4irQ6AhAApBg64HcIVoWn00gVcAw3qE7xRLI6MSHaGrKML3T0UkUfIYer5Ru6bwDYN0gJJKyF
UxQuQd5ec+CpmNv1Pju2z+Z8uYZ/W6BcOI+CYY6L3dF6zYaOfdTYGt44ueLjNMMKLeKGbBaS7ddy
aLui2Y/BUq13q3LD6XaSfTDdDAX/ZaZ2L3gnNlkWtDwzh1qOr67dLIcKUbidRVDBHbjlZlq7KCiv
dNYEjU/qXjj8ZiDyhF/Jg5Bk/8RH41V9VHNYc5jpfikIwQOgBTTUijTmq618jvl13KDNt1mp7oIr
Ny7z/htAJn86Jt7U55eV10T6ZBZMmc4ZaunxbKQTyl4CNmHeZYTvhD6PpgFQA914movoDkaJQxBB
s0cNTHEBupTl8dcN+EBYuNUG1EhQ7GxkWFhQ327YfsOSmoBZUcpZdAGHJOAfedhpZIawZSzkP5/R
d70l926OLBbQVgfrh4WqZvVZg9HNNV+9dBmBWLst95T+XFWvLGdWzo86KpzjzGS0PGsqOSKEJrLY
fKNrhWRtuksClqVDCYzbMwg0tksLlbP44ZZIewz7IsGP74aisw1DMJqu2S4dSiy8U1MTx+ya1JEV
z8wFKsffwgIgCQ8qVWXknllgmPVjXy8Ta9guU8H3g7JCPuZTVNkBa7KGIAjm0wT/5xII44okETN8
sbj8TNMsMjdRxAao1bvMYGHyWXR6M0S6J6LAXkLV42Za2jNciXSZrdb7NHJ7dzqLh8njU5A/8ngV
6HVH/AmJJBzlNhKPDS5Jc/f8x3lEVafYeXGGy/02QOdMP+qoL9kpLlwm7zjhF8/lFXUembwNbboy
vxq8iP2fj4zbgZ7BxOSyGAuaNe4nxvc/xmUeWc41gkWEMS8poHcs1AIb+pDagdmiJrWebruo4f97
HBB5gcNCERtIHVeyDG/Oec+11GaaumbAKu+L3pXmlYaTwYdKGwMjJHwG8kbDLhLudBvmpcMqZIwy
UJ2YFvRF6kv4oYIP7GlhcX24fANm3YJDyyX4ozJehX9cIryD5K6wb5F0zeNpx0wtNJEpq7JiPQQ2
9tUlYyD3oEqdepDZshW9kXRCZe7a13ph+0cDWsT4WtaYSDccfXMboJPmTyVTJVtVPW3LpHDzD63I
cqS2yNXNE24wobFxS+VdniwG7zYiNJtF9qpFpadCK2Y+L5Mh5BoTC6fXxx5F7Na/b4BaczM4G6Em
+CnGFNlrrijv4wUwh517c7UnEBNu9spNC93jjDJiN7MZydsXZgRQ07IjGGwwkrhgloTZ4HGl144e
AMFWc89xsZSw+zfYnGRZelG22SjCK7Uw2WXz5IUJKaGadQ+dBMIDf7JRt2YPITXZl+l5u7YrP+ud
aZRQrH2XUDn0SGICLUbCxm02i22JkQn8HDiE3AI2NE8J3ySHs6DVkLqDbdzTV3IRbCpjdi5yLYma
DrbqZn6TEqbnZ0omJi4xqjLm86owGWEGWovw1HnIYUHlyCyiw8Qq8i4IRw1sKBB1rm5Pefq9ZgIC
zd87RrDOufBssUa+2hOg47oD4ZLjCDRAyClfJz7SavvIq8whq9QIO3OzBD7dEA5lqYkPOsosD6qs
lh1qVrr2vWPXK5w891EroUWC2DfZio23jX6sI1pQl7/qEKK+WZy57d02PiklURX1qKxACpFpFSKj
AOAjN92hntgke88ek/5T0i/cfN5y+Ov9pOeQKw4LPF5gQ9RZyItdjCvp9BFlKrOCv7Z1naNYQ5Dx
WpeNu+aLSZyD1jLhfrAiDi1GDOjv791QxhKai65S8AKhlea8uV6U+DTl50yAsGFQ0xS7IUaBwAL0
IHTw3QI4LT/Z9VLdxsxXCvaQ7HPkFhvADIegncbusas5Y84lQhLeZcKVulgMg/T+DuM3WGG5NG31
5KGCL2/qNqjl/QxxeP6wxhaerFhEKCy6YQ52yFDRRDJGOSBAh/EAgTOarmSfJYjjBLVdM0qqOFZp
DyvsBXuekSTIL1G/ohPUTBJwVbpAfCVJXeWsq43HIM2JN520tPoGWnL0PgWV0h7OCb2HPOaGprVG
ha+LuX80TnWSqlOVcZJV23Ct5nVFYK9abWxcHQj/5/if0+MKVHk527boDmgYpSBESdDW27SgCcjB
F6jwbMAMHWddDx2xLXLlcYtUBL24eGehI4WzEPohSLf7VXoMHVftEGWc1/Mkbmz7RMwicw5JB79N
bRQmjoyIEte3rjtQR95ntABRdDqxu1CDIolbe1luFzhZ6tIaVGPdeJY3rHc4GwPiRPA/kJ/XcEpx
WKlUEMoOdI8Pp2djT5gz7mJocOUJ/p7FclhbL6rbTVy2LqRYFAeGPqKJXkTNE9MKrBl38Cd0/xwX
PpMjVMa6NmTyN/gKubSEyXGE87DtV8FJUltlcAWrD52MkynoSGuz5yyCMoZJZxuhjNaCVlJ6RQ/Y
Va6VXkmHmymuf2XfNuKFgbiZ07pF/mtGjJVjqatdRMY+Y5DRdd6uS2YJhaO17ZQcRU+hTzaW2DMv
jFy0yTUbSxZkUNJdJnOsxAQSXu4eGBNnLQc4r0Pm0SnFvhaZKEJJbulEJIcCa1Ik4rixbo7O1z61
SEnB1EwcPX5WF5wyqgEDsZ7oEIJSchj91mR/6DWZyiGkf8/Vam+qq/hk7Os8+OqDWeNSRGeFZYzH
p6LX0CGrSpj0h4HMHl4Aq3TiOT5ZML1zk0XHegZoe15EaB3N54k1J1hJubjB2tD5ERl1j7HnVKRE
DXMrYko91jY3Sl4CUmHr+7U0AbGuQMlBu0IcdIalHisWqGuQzq+2GIMvXKlMM4ACGEas+Hx/Yg7Z
8zOkZJjBUW+2Ce/S4LdQok+GuDBxsvTCil9xChFzRU0CTUjex/i/8CtxMhFtHAUe6mGe+wYxKAch
tYu0LSaORdV1JpdqutCkLPCFzBqptgmU+DFag8YTfK7ENFaIUwBmBGffIQ0DVcuWPstPDNcmRXpp
9wRDbU6pXyeYJ1rWsQRzSEQL4tlcvXATi4XscLsFqarzmqKjGi0WljBTmCsYBytj+/yzEhD2GWaP
HR19+kNNxie2NRMvlB5Fw4h8Q0JktmKO8A81S70k/tdKCnpPPx8jB6YQd5R/o7qN+gSBhQOqNWYO
NQ5TKORVk5bTnEEpLewkBuMY+kV5zLoghTfpkY5Ot2vomCxWrJ1pPkkJpDc77ezGJBW2KnJS8NnR
piaOgp7NUtOvQ+Uqn20ZwlICsEbi7ACvIwK2nZT+0UYPZIquV5XBkr8IktDmevTqmffABZPKrU4l
SeYtDEvzivR1bxpeDQJGwz6ZPJOoiYrSOO+F2WBuMjKgO+mdsCLPBoZqTtdsmlIOzRENP/7kuh1Z
YODiRHOcVGD2Y1IVaOdCuE8ptZMV8TK95b+b3zaaQ+v1XEUhx6XIuC5nm2WhSQ3x50QEdyfczlzt
z9cD8QSeS4W8GA9VDgS+GgitO6Xfp2hOc3n0RVgiyFb37AXEkjU5QXHwJPgCQBONEzeX9SwAKO7S
aojEeMYH1C5J7dwiEb8d8UDnu5pVcgt2N+WmBwOKq0Arv6XkS8M4l/eTHHOXKVE5dorgotF2u/Bm
gb70BlFr9lltO6YILDqfis0Wi3kggxeTXlJ48pyVRvvm3J0d6qcgjPUynSyO25f3UyYWFgUdRJP5
DKmNHsx+aCPJ3eYovpAY/KqIoxUJ0OmwYF1A9dWkPXhvfIIFjWNtWdbyiCBhv17b1mTbaDShYBnt
mMymg3WMgs4db4O1ckcLjKtg/aH3maI7DCKThclFmCI/jKVJ5NOuZX8kQ2Jc1VVNQxcSTQRtZZvL
yW/IUWK/Xe9YdRNxV9FT8572IbK7g6kf2E4B0nJ8EJJGJlR2xOTgCNHXuO814cLWP4J0yihVyog8
6uer10yVSa0qq0bmZaN7MFU9nu/TYDZGM5u2mJW42mxJ4AczDChvAdfCgsCEBUkQW4qFnAXaduWR
ajntLhFzQJBz1XORniRZs4wfA4gFA5OpBSoH+krUFBxslkd+gFb2ROgMkMLkY2IP7YYYZY3GZKIO
Nn/Emfln1biUiDRkp30xCYIUCf8YAPacic77OJ1MFfizsKiS1Vx0uy4zkj68ZRq9QgUnAwjQFKGj
uqNIstn9M7oRPNJcjObSxwZ11Xq/ZGOi1B7pT6+8DGGAml9cNTsK+QgTsBSP0cpgGQ7o5m4AIwwr
kwEG4OU9cHJToeufkSNeBpPo1gJYcvmX3trbli49o4hWZ+wy0Al9JNBet7iQT4xmjD7nhwXuNq/T
lFkV7ooMDHsQq8Moud+/fOXbrpr5SspTz7TzQJq87enqrsF4UQXqwQ9mM735uTUqpI45ut7vif35
VWDQDIbIDIwYTb1pUjpZ2q3wANuH3EtMfGoDz51ICgnWxK73v+ulG/h7r1rQpg6F6zshemt/TqUG
G5TSXJXuw+LWI4XMmBlh1K2vvIzXEJFNwVkIqYSgAd3cB+k1TlUf4bemHOpuuhBmshFT8prY8zMy
/5p9NDI1JUIT+gNnAhy0mT+9f/l/LBWDd5vEFuQV5bhjm5//1ttfZFIbdrx/r3KxcB0cUKYs5HCl
hHr/q/7Ycy79bhyQAyZBDsSQN0+FNAplFxKo+zhDdV8fE0juM+CW0LwiQZLOf91yb0cocGWwZ3MA
NNEfdxznzTdKhtNRyqzgvkOgm09XCy/b9ZgT2W9SB31SvUti8n2SCc2fnysnRNqNaIeG9fv3/naZ
mZr6WHCbqSqvG9qFr5d5btQyIYTsfqcnQemos4wuVdRA0PubtdjbVTZmrtwtMEy+jebYm+Z1SWII
IKAQ38emDctLNLfMAZUXVGrHKXNM1vj+rb22AWJAgwkPbWeGvCiJEFXe7CBVQBqPEFb6jkiw6SfD
MzdhjqCoea6J7KsFMH6e6izehqWfcTK+fwEvRkO/v4GkWq5jTI9CtEe4def14lIlgpbpwuZ7n9k6
bfbMstZyT9cji4sXqcT1ekKdiDMP81sTv381xS0fOwwXKT0Altnp/HNx6sI3LR5a/5q3uAV0SLWw
VkDFXPIIxOuHXeQqK0I6UZSKaB3OvjksJz22U7vLEpsXHxgZM/Rip0I8NR7FLBdkLqAUNMU+Ipl3
1GnOaDlad21pmdxqmAaTdlnSwbXmhTvPMws62IK34eCaI77rZMdlhT8b9AOpPVGzhBZuejiResn4
HGGS5aQAX0vXZsCsg/ZYWkg6k860gE05z5qStuz7y//Hhgs9nMYCP4QW5P65tUcqi8yyV/0NyReX
nDXtlCmB4lWZDOBXy/r9rzRvy6sHTqjFaZUZTQQWIDRg/t+DFjMnnF2GaIaFHJgeI0K+QXlp3I1L
68oebK4AJap4pIhaRGKSQquqzdW8fxlv79x1UeEhchrFfN65l/H3b7ET77Bm5llm38qW9ucZCrqq
/uyAGJMXzqD+ApB9G0HQsfJDl05RgJ4P1II3mxzobIqK5jB8n/quWO/8IjTboiggYvwNhua8eaX5
dGB7XmQHIZM317XfZAfpvNhV1UzOZ2SN7WiX0L5USIzQRqXSzYuZ0wG7lrXmHyENG/blghfZHamw
LyF90dalBUPJY+b3oKoq8lABIJ4MO0+pUDKcrPVj1haZaWstlmkDRAr6VnY6RYFpEyNHxm9P+Mpw
c1bpcxalqWUmRWKqTbymICiX/hQNlFxXyA/YqXf5/sN9s96sAR7ers176oXun4Ng309VXAfj8nms
C3MyJy2jCmgOMz7Td+9/1RsZWp4mAcwPAwAXKDgRR9/s57nt6KkKL7nFrerlu+DPB1fAAE2qPxLq
CUE/Z++IIZlKEFye6ZL++pOcYCLlFAg2i+t7oelnUgt2RDqnHmBwnFplMVorxthdhjdF3tXlfKJd
OF7uHlcuymNA36Ys+TX4Y1pkhkgWvju8O2tkr/xsamvzwFe/4Fusl0l8+LM1MQk6oGpn+Zl5ktCF
U/5yOBH4252SuWks/xqh8UaydwtmHpx7Cc7mfKAW9UwL5P0ljV4/PsR78DVxjAZV7HMWgm9+HSJ6
7mCK7C55rCY3/FrIBl80h/HoEYRb59Hjz9Qh9Zb4XEd5lUCITppj7ZTVHQqO9vQiQc3QNHU3saWj
YRNkqv+cUL8O19UyIDmE6KxzzOPiY82o7XHqvAG5GmllesssJ/gw+Ul7ngGMvuREyhCAgplZ7iDa
ul9W5sjTWSJRidp04N+8HV3D8s5aLUVxUMES3sLiuvY4lcqDV1kuIh1y2qlO93tm4tUdOpPeWYVy
HsOfTtHOa8uZEZ4S1XdwAEiLLynIvHHtbbFzOxneOpzP912GNP0G+kFGCyM1akdF09zO6FXd5a4L
yz+yLRTTLfp238oxHp5QY5SfMOAYSIuS8VgsYwFp0tPdtmFetEDJjXNrMxpdgAqauppRo4GDUhRf
RkDmdM2TEZ+aWba3iFzQEvOEhamdZXlbO7A/ekrbD45Ww3cRrt7nbPQxT16C+rwMh3zv5To/f39H
/LEhSL8MOo1MhXnQH+Cx0R/itvRk/dTDDuzQ0+jKBe80AR7s/S96wSX8+3Ri61FPAeQmHYoF59Tb
2moBT4xwTZY9ibllKyH1RbcKM2WR75asCm8ap05u8iFBOwWNrbjbuaitVCdT7mNWVinQUGDYgg8y
kPFZA5j3M8cQ1GzabequrjnTHdXUOJorgRjQVDQ/kD+PLhq6lh8nRztQCyjf0EQSNtryZfrBrY2I
gxXWAU2NkhGVmGP6TTLWT0WbKjrsozyI1Lfv7UW525W66r9KEV5W5GX1SdM8rCLfQpmwTCrD3k+b
J94VzCGcpCn3QdViAxZIO/j8/vq/Tg5+flkISNGkWOTPb7PBZPVIq2XcPGEwWoPPWuxb0dDb3tR1
eTl5Llb3S9rWHxnPhuVfcuE3IDy+3KQBpEFsAIR3nLcpgbDCYfEivT55o9llWe5mkMSL6risyz0u
i9U314qX3eikDD2Q/wyO8M79Zvf+Evgmur3aghAMTVUHGBDgWPDW2hg5UiTuaBg/pSODA9ppqBws
kR/Gu4EpCYK1Xr0cw1otIwLgXc20p62PLX2ry6kzCuhVmFofVpF6RxcbLeYTCZYIOf30rSyty1w3
4YV2oQu6tXtLD7T60FrsTthN/aK3q1oYuxTtkGzDLg5vSBtxG5i9/IcOivzKRSb8pKRTfMyx8vlQ
+wpTqTYZxgeNEtZn23fKj1aDPBXSEcJQk9WMBwNs09u5irNii3IoN5AtAqtElTICQLQJ9bCQM/GT
51vRRZ5p74ugq51gzIcE81/eb3MYv11bj+5CyCEFTtYxgea3rA+HAsZrdpg89bnnX1moFN51uas1
1PPGxpbOuGy8/zjFa1YAuwpyiEHdgkdygeC9tYsW4KQlahvFMzxo74y2GWYVCUoC5zQqiwODCGjl
rp/Kp861UbhLF3WR57H90Zpi9/CXa/kPW4tMFEwvkCwn/KNz5DrM2splLp+jgAp0E2Nf9gCOQDOX
QuKSrD18WocxOQ0a60FPxYw8dTB1f/Ng/09LEhmQKy848tVUn6+fAlicoR7WsHpO6gAGSDBg+RXg
yoY6exWog41ryW2PEMRBB1my7+Jk+ZZFcuqO2bCK27+syX/YEmhs0r1kcwKMi9/k5lAg0LJayuI5
De3gUx+I4capLAvnL44xjpjxaqzQNei8pj5FigcZnCbkTEBFYbnOwywC8gpv8QJjKPcH2Oze30R9
Xn56/yqDP58cRQLBF5U4WFLiLYxTzrU/RCkPKV0YDdFxwZ6lxVJr2vW19je97ZT0puoWC3Tl0+Xd
oSnns15pvqPDFWNm3eKKBmkjCL/mqppM057hR2MN2WUZIMXbu+5yFYxZepr+D3tntlw1knXhV/lf
QISG1HSrozPaPnjGcKMwBmueh0zp6f9PQHWDiy6i77suKioKmzNIyty591rfIr1L4Gj0TRn0s2ES
tgIBfgw6w6s3XrnYzV7jht5l+aBdYQvEUUYTSrv8dhlx/FGIZGTn7QA0DC2ZOml+Ca4F8YJmAROC
vFNUiIEkFtmJcfWjPdFUoIrs7wZTVcekLCygly5CJ9YQBn0bh37tteWnFcNyJJ7E1CgmgoND4AMk
Ere5kg0ASMwfjYMi2jNrgyhYV3Z7HbTbh6Gr06exkgNAXpMwox7Mz59alsbfti3XQcFp84ijmeZQ
+eaGnspoLv1WjF/perfxA7ub3UNohzEz9vp0Np0pZ6bUL0TeeJ1dvyZkAOXBEpmN3Ftu3T/afhFf
6q7MH0xCAJiQsAvsuqwreBgAFW4E8Mcf7/p/Pov7uSHY5PlLmVaE2nFIeRl+dk3gzqLX+J8TUTbP
Rfpad1X6i9fi+2/95bUwxDuDozxD67VBCYD3L68FmlLxjlAScnZxOdBcWF1iP8wWwnynQ9ld22yG
jw5idWj8YAhY5jsgmwikPEz/Ft2Y/4oh8GaBtXW6ejTPOY/Ss7To8KzNj5+2uYFE2aYdR3WupOVv
sTsR7VNbGSVT7srpxtHs+YTjlUpO1/Ph41CL6SEXRKPh56naDz99e9ffd9df4MK/diS+vRtaLdSO
2EjYfJ11h/zp3VAkrcGjI89BS3JETDwyOU9uDXpTTWBJWAsESOyp4eDTlR5rRpt1eLFgb7piA+y8
+uIPA3l1VMJgJYvCeKDBR5ge2vnoK4piIn//+R1/KwP+XSZ8f8cUXjTF6Ntgbn5zABXruu7483C2
qMRiSClL8TCt3IDd4AJFoV+oDCI23ciDicg+QRyKbu3LqQNi0KFq/pKonrAHyjMisDB+TcFQJhwn
3M7OCZ2jeXLNMe1U9uQOhC4Qgsc+aS/yQkLsRYrgXKWgy8r9P3+qv18GOm86yzZddRTZb2sfd9Zi
qTVFf66GyH+sY+YvAcNsbo2mIu+Scb5/10RG8fTPL/trow1tM6Ya+nzwq7kX+df6tn66+rauYtH0
cXWuvMU4G3kynismgKkXJY///Eq/rsLfX8nXKd+YTxCZ9Rbb0FT4rMHl1mcPSsxzS6xNsY8GbwYl
1CRbvR2JeLP0mV0sQwhV/umm+XWLXl9+PT5gPaAD4rA6vLnNXddKk5iwjLPb5vZziU7wOS/W92CD
8Ng6HZibWefS72XRSjNo89r9OsAuPkp/FpeKUT4jZErvfIOao3ywusa0wsSb56+NBjlP15bS3dg+
ufEHPAXLD1TMdw7L7x7Tv18oGocsG9Rlplh7ML9eKN0Z7cq2I438kqh8RunZx4Gh5UMlAirkKj5J
VGEwvMGaqqVNUKUJlW5MY3JfBxcq42bGwb1BdT59TQGVfpmYR7t/OIzSzORd/Pxo4rqgdMTJsh7Q
167qr+/SIXNE75LBuspE20S+h3cxWYiFUJa/I595hMnc6jcTRREZMkgcNp1R7Rk6N/tCNOYmB71w
2xToSqjgZPxBAjg7zj2tusZumwcERrRMOX0gs8gyLJKDlRH6nvXVWTZa/560CWsbx4YPhm2J1qCz
KSkPtjMUt2YWX8dzZamgGN32DKP5fjCx2YTOBGzFSGeTtUGMC0JG6WWXTGy9j5E+ilPieMblEiN6
3kgyacoNX0d61NDdkek8M2cwEJmGS6Ze6DQOd6OuuUkgy8HdRQQsHEVkmvdtYkg0Zq5mkByR5NFn
hsfdFKRVq30aS7cMm6Y3j0i0ASq3fvEFFCNdnsYq8ztMMsoN8MrFpCF1BGHzPew5I/vvW1kqNMVd
uzMMZUzbAgljvIGM6rWbyaQyLxlvhCNsPkzNsR6SdTMc2GpMSSRdtraF3eJJlWTtmOhC7mxrsPfk
smqkUjvl8uw5dbftdYVwdgJdt9OU0p+RscnXPm4am17GoEOHjM0p3qkhq3k4pNzO8TR6u66OSEIa
LILV+dHAd0RX80WXE9V4n2VISyMiKWmoKULbhyLaMPWpyn3nYLMW46zfSNoAFA+dDvqBO2nYWfTA
+r2yXHXp5AvBmTejbFGtkNeONrn7kkSJaS4fe6kpLLCBj+wnr19MlK4D9eqIv77RzyCOy1ydiAte
9pOPmhvkRUorITMJVtRdjfzdGZ71ZuQaRMgtcGZxuUqPAMUoYj8cily22ORlrG9QhZD/x4HZcetD
PrsyCXFirJjJfrC4o2RUGz14OPbCnQMBPHo/8eg4iB68hjB3w8p7CMpF2oHhbNm8ALBNqUOCKRUs
IMZIByfJMb8EQu2PxMxIaOslmGeqgp1dxeWy8RabFbMyc7FmdiJnC6Z+jvvrnlRTFGJx6r2Shuum
eqjX5rBPhTd6Z4jRcXSqLHdAeLWpkEEs86HXWd2SbUNXo9xG/bS0O7/rq3Q3F045H/S+L5uNjWQ2
3bjKnot9l7ZQhrms5gdaHOTeM87JyfXJS10j3RRmNV850YlZWfrl0er8odjmyeDcLuNgWbsMBahx
kcikJ+rZTcxk2EecH6s7NmPrlMWLCemo4R2Q+F6sueqGQmiDVqqRV6U3c2trPCpdGBlolzoLeHwY
R1Y8AnYhCy5I3X4NEV1pSF8RD0CE9XgDZQi5nuxfAy35IU7d3NmYOaqvMK1TAHRjRPilJrvGv84i
mYkNmm9C00qa6toFqCaotA15lrxdH5KtQRO/JrQGZ+c2J3JOEsUNWHQF11bcPrEFDU+m2rexuMb0
dq6xyaPh9MyzsVQptHKw5pp1j9DSHM9O4wNIrPx2uLLHii0p7t2cXyAZi28rwsVZfUQtXCUnEusL
tesJdUkvDGwZ9yIz7WdbrcHinsHNu0Mq40ImdOBaBOWIGics0FT1GzQpqGlwyBRSUllkcTbd9chF
PjddYh0mV5IL4+U2SZ+VF/H3QHxFEAsRDbGQaixx03NwvTdg2AF0I4EF9gTcPLXFz5elh06ZpjxW
boyLN9Vc/5F8mPXmzDJyLF0w2/01CbIDrPlWcm0SWfHGaph8xgU7mP9oeTp3d8kq2YWe4ZNAilA4
MlceYZ7fml7lC/gHTMeuBjWsxedK38EU76htLUteuq6XZYKlUQ4LiZnu+uHXty5Zn3hfoOXOBJXz
KZCcrqQRvBd4z/KJR6cpkC7dVJ27hvGOVAUxf8aaSic4ed/SlF/VVU2ic7mZNY9XpcaoMEj1sVU7
tYLMtvMERI6rzsNEjo3BAqJ8Y62T6SU/RkSHnLwpTT0a+KCC4L7GzrOkvYcUF/LkrTUovb+IKXOz
i7qp8uzOY7fY92BEz60ftx8xfwMqSkSSmqfai/3xIkrqeArnjhkRBe5s7RuTr3Wju+38khe5fa3G
Xq8PrT5P+QfplHF/KIlvfZ3BNbCGgI8Hrcj019qmzHL6XQPR5IOmR+WuBCmD7lOwzM2dTEhxH/oL
v8wzO7TNzoxZ9hiCBYgd/Mcu06Z4W5gVj8mCDM0/iqo22q8lC/J88gxuqa1cV2zSqoDx7NS0TFs2
GdleGN1oIvDzAZmy05L3RundZp86n86ShkHGOME87IwvQ18REFcahjsdU2nyV6nSSJYN2YlOfGy4
LEAlc9+hQTZNA1x/t7jLJmRAntsf6MNO9mHBizFucpRE5BYhZKuvKkeJS23QRb1N2qqcLmJkxpix
7L5M7qlE+i/kaLOMsHSC3oejK8mok5PXsgvM7V0Rt0a6Mh8sbwoWKrD5oUHA7fOX9egOExTf8UmL
Gvk5iREebshfcfIjLUPjRvVaBMNlxKO9TZeRm5QRd2Zdwzpc7HPpNKAyCE/QHWS+CTr+meqm35I3
y1WTXgX8tFsIRw+8vmfSoCz8PVNhet1+Qf3PWxWKEMA5mskiRJIMVlvas3GffQsjZqfzH7nXy/66
IlSDBdYEvLXzSEGWgRrh747SM5A9TO6DbVatDCVjWnElotWE2kbMzdjcuaO3dGS5mhwcZnWZWkNe
X7pdk1jXJpNt6NKqhu+RKqXFV3mnNTJkTMqaQTUGWBeEGu+/Q8O568FGEpOgdP0440PoMIg5BEeK
KHG/j5v/10n5QyeFk+TaiPzPrZTbpP7y9f+OffFcffm5BfPjF390U4BQIF5bz6T40+En6rRofxAZ
+SM6xHQPDPdNziy9FNOgdUxxTKcF7tW/eimCv47ODFUMVKz/Khbpu1jip9MGekfaMfo6CMSdt6Kp
fj1ttIA6uxIG84HZELp/iCx3fo6hHNOgj//StJ9kOU1XjFvTIBubpyK2taMu3TPprcxuSmrxsOlF
eeNj8bsuRv3RjtCCMDtG+lML6GjLSFXYGfR0xaxhmaSByuPnnhtU8IGpjOtMSaT/VnnlyOLK0iRH
2iZiNG+TjkpXOCioh4OpS19HfUzPJd/jZpUFB0jIWjxT6EyUTSc31ZeL2tev6W8zF+8kiAacoXbO
QydmHI5D+toXWR6WAAO2bu2dXUvt8RM2aPurVz+vrqSBV1zZxJilBMGY+RVgjWuREcEU81Ms1oFK
0ue5GeqwbpcXG/JNMRkvtes8tXO/q+EObTpIeB+iVhxI8nECIgP8LTXowmjZOxuD9ZRPxbOrL+jw
Y3kLyA3cj3E9lCD1SNF9zRqsBn08ZDuroJ6xSqQdI6QMOkjTfWzJW69SDqZXlm6ExC9E3fl71jnk
J/PFaog5LgUVpiZZv3X02sJOTxA0TOS86t5J5lvZiKfEyk+xKp7ZLp5rFk0o3h1GL4E0ng+0DsKI
EbgWBddqtoZd6zcg98U3Mgb7LerDAN1yBmybLwpEdoRWnYGuv+oo0nzlp4PdJD8JSi5qGr7LpHwe
DdwSEJrI20Afv1lfC9rGvNVQlstevx5MuR+T5cLwgA6iNL/AWAffJE9eLYTQW1LLr/JcXZhcnINX
+6g4viEJxfy4ROim8CQVYeqT8pT3vNCUelmY+GK5xO9xqmfc2KKlYrHVfanboZorjm8JDpyoTp8r
hI/swOrFq5cLzrGYWpOOuJWWKQLIR6+13vsyNTaONHYzKPDFHrtDq/BYtIwIU2j1Q2cdyGFmhk2A
0yYfGFCO43Lh1DN6Vbl6cCzDOvkudwKW+yFozdIKml5/rGLjxbckwUirz2SIixObNGOh8V6oAu0/
hgfdITZ1LNW9FYHQzNMBVY1Zk17KeWhjGIRtffvecfKcfV881W2V7Rzmfg0lxm5Yf4/PGSSKJFVp
OU+p280HoB0LGQogCU2t+ZRFEPLdjHlKp0XTjeVw2xUqjjbsKPYGq890aIlhObW1PR1xlntHNWnk
QiZzAWS8Kd9XWjPvdHJhThwN+o2pFdbLYPSf5qlzLg0vb4hDVXXairADo4IBouTA4GLgf45cMIKM
XkzMXpxQK/CY0WOpNAeGiiDJCNA4aPUkOpMj+qmzZuhvqkDB7jDEtdKwGeYOyLJK6Do42JXZMbv4
5H2b29OeKLTkuqqpUKQmHmsoFCs62d5OlKeqmsm4qQACVkSvbQtqQ3JAMsCJ1EFlWtKDnevo2hhs
XAsVt/+SmS+1QeRT3yJtSCZcu8rEluPWXLfVPDgS/hm0kaHDAhPee0CkI04Mbro5d59czSFdtMXU
PXWvnI8uhPMnlSP7x889I1Zxmp6+h3IETzBNivXPf2pBppkjRmSV9UFMK74VC+oGdOc5tVvYrMaf
VNlv+mjfXg2RNIIV2t0GqX6/vpov5Aidwa0OaM44dBnktRTrQNz6o1T+TS9sfaWV7uLyYgwu6RP/
+krSdZWVRU19MIf82Y9YDdflODMk9voeOfqR/9L/0OZcu4C/7ojr1JYNnAYnEoW36oTYqlCA9wiu
ZtDrW7vHvoVkcKOhUJaajb2az1sUy0XXs7r9VDv8pkNprb29v72279BqdQGt/22U3uSxXLLZqw7g
CAHmw068xpIPjwD4PKDw/EA/5UX2hGLkcppOFOo8t36F1QbbS+IgKaiWizGe2HWh6vp+qW2Q22zh
p5PPMXLAdczVese9WmdU8d2uxIKmyvhRx5TIFECcoQ9g6K8xGxMr33wkoAjXs8fy8M+f9De3EJIq
msmMehlLv50/mEXqgzIV1SExCYWp9WvdX67LBY7jH17nd9+ooOOLDpchOFEwv95BvjQ8xR9yr/oA
lkHrX89GKraclbHZOz4uZQ8ZemyUN8U0X7uDXt4kkP83Yolf29XzuZYqqJ+xSZsKum8fcZIZ7zXf
OVvdtEdoN4CVS8tNDLd53ypTPcX0efYAHJstsIf0YtS7/rbK1aPq2PZHMxWnIfU4jjgYlkWVvkZI
q4IqL1bDlFfvlYa3DSOUF487VMps3o11SGZm3UkFEQKsGIdphRINYas5Ltfu3FoBnTtj53s0SmyU
2q5BjfXPX+RvVhhwR2vwro6qBBb4r9/j4mo1LAmr4jRofCsnFCub3ZgOHR/r8M+vRYX9t6eAwSOt
cYw4PvOGX18LG29KLuJcHex8ukVcdioB2v7hJX6zsqyzACHWf/vmN4Xmzytmgnq10PXqUPtTs+tT
AidEtLysK326IB6CIHDKTXHwNfOMF4nAx6o4aSr6QPP1s0fgbmAyDQPPltH6gRgdJD6rE7SSK8OI
XxdHWls3SvNDwSAjwOssg1Ff+ksYktvJax4QFK9mXy8+ihmWYrGCZdCKD5vWR3hAnwCRvo9BclTN
EOhm+mpX3ILILq4mlZ9yO8b46IDWng2OnraB6rFK8Enpw21dmclWWMufBIq/eWJ/KGtYh8Fnvzko
VCZ4HAAM1cEoOCgwFMDBOoxU8FrOZ074BlLKrbCYvXNpOwj9aT1zuC/fD2hqvSivtpqD4EVGiwwG
YHDhmOhPMmus0NPdJcgn50ysqUMUhU0GoJmFdsdK1NSI9d1sfsQJ+bIQy0HC6J2yqA79lg/caWqf
J/ojHjjmG3Tm91ZBCHUjb2PbGYOs4/4UMHKD3kH+6WsiA9eAA8+0l0e/6aY/qLJ/85CwZ6z/gInm
9PbmO5Jxi2hGTtWBVkNIicMIRvJ2wDIEURP/4YqQ2fb354SBHD1vPDvwrt4+k62wZoagI/ErJo1e
w+mJiImyU8RO5Rtcn6XmllwYsASTyTIF8espjYsrJ6cAJFrGCeoKNXtaThAAnKUMALIOARZlEhuM
S23y3hfYsWmeU+2rCpG31fQvZbbcqmK+AJDJZsxtFlv5cyTXKpUs+mzRrwD6hgSXM4lKyZfEgEOa
J0q09Xi5CEWz2OYH/S4/OdrAbzRy2jXRiKoPc/FReer62yEoqpBnS1ojp2qU9+nAQdLL43GztBz1
7EXed0MMHVf4gY+r1MyN61ZLT3iGEeET7AmECccv/6GV/J9oWm/IZpx2huj67foY9co+1668x1/F
AYI+KM8TWR1FS7WkR9mVIjItdBt+ukNQ3mbgJJgqt5dEzr50wxDKkS84K9Kr1OLM4itKcVGIpyyZ
biXj041V24epKk/alJ0WzNAkYvAAD0Nx4lC8LyN2lhSoOIjY5dGRtHUM+xN9suqUG/Z56qfQMjts
shyM1NKlewk6DSa7fS4G8WQCSPzDfuz85vGm1kEDggieO+qtwKegUdYisygPvTu/VD0cBJ19b20E
kqSWhWv99e2oDSYIB75Ppfftma8Qqs8Sjm+b8WttaRGljo3Ix4PvTcxIGWER8oj3rdr6ClddYfQa
B7S8JFRYpNu2KuIXTF/+VdP5CYkv7ItwE/1LUB9U+a51NjXWmGyYHyeLckvvrGZF2dAfBqgUFB6V
dczBkP0wsWouSEyZ7Wbj/cD4LujM4bZjcLHxRzjB43gr7DHd1wUt77TLrbCFllEm8h4eHvwZg1mD
Xc8vTr+Af2iGW1g/2SFPocSwiXDIHO8tR12v1fzg/rW//q/D9qcOm7BXucx/7rC9777GdfVLb+37
r/xLqeS8g+VJ/4wDgoXqg53+r7QTlErczXS4Vviczk/9W6nkvDPBY/J7yECJQaGN9pdSie4aCzj6
APhXUGMd3f+vsLDmm01BB3dqcygzGfxQf6Le+LWayftxyeXok0SS+1bmk52jI0Pq4tx570eNEDfC
abue21Kv4MN8H17KdZCZRxNss3MLm6EJ3LxF2jek+WDdJtTohfoA1UbLOYrmpP01DDUP0MJ0eb1S
pb6UeiN1bC6MID0EAokHmnM06jghfdzMvWlf+yLecmLPTiVwiVcrrhKoLSusRTNx61Azxyc3F21Q
1/GyUQy6b20GYPsYglNo+QVqpRzZz6aynHGkp9GVbDVF09kg5YT24OraZwrvhMxoEsaImXTPTjKl
R+LfsktyvtOjO9njJ5mN5lboDS0dcJXJbeeuHe2+VvP1NILTCxm1l8DeGj5xAPl58DBOFk3o60ly
0Ub5Lp5SQNOxdD6nchoe+slJsrNNajZS8sZ9D0FdwBhP6dttCmdeIZlIJgK4JD7RhvqQzneuPQxV
yJWYn6KZ87ym+9MYzCqK71AbRdjNwfnkG4S6DFCcKLlgW1dPgsg4e+8IpR/jyprYP/O+2ugMC42d
OzhkYrmp1XyYOwWgJ24zpofuxG7ATKoOtBVDRwjlQlpCLl3044XglsiWlPQvV6EBRl/a9923ZKqP
wzi3zjWfhIwDMwdoFfrA7EPGZwwpdVp3oIGTV7crxDaJqTghklJmxaSK2CQZhGOduDctOy/z3CSP
aW0M9U0OPukEBw4HZNkaN5rty201lc4pAnWkBYz+nS+ITo1QIe87uyYq+iCZoUflQTwTKLNraftc
ipge1ZVejbrbnBiiS6/Z+GBqPI/cxFJAnJySqrkWeZvQmST1SgQ6Jr14pU+mDpoC4sov6WFWaDqS
CjUhBTSeFRGWC9/ezdiTuU0JObl3ZVOlMnRXFtVj0U1uy0rd6yGmXc68nZ7UJaQF5fahY8Z9fQI4
0/mXDtP4LyXdq4aNGpoH28VcapeTncZMd4AMnMFapZcA5JMLJ6rks8kkpyFxXI5beADlfFTYgm0k
uGbVYTdz9IRcd/pvB2xRxLcyvR0M6AlAHA56V7q7Kk7Ta+JZkPRC+iEYtsa/zpNNDMF6ZgO4EgJd
GuWmiZppulyWdGxDk4zOTZ1wNcMGeYcB3UTrODKs2PNrp8KkRU8ZhcuVWkp5LiD37LucwiaJ6WNz
x62RBZnbeCEN2/Ss1XWBGS6KCtgV2EK7sCw8+WSmfb0ffNXGJ6H3t6SxZ8sNZL4X8BsVz5QGc5Lx
XTbb5wH81wKGPymxoI1z/aQA6YvAIx7jnggGs94D2+wqMsehSVJSEy97YCWa70S7Dp1NpEKkOmMA
c/aFnjA6drPIOiLX7F7pxD3Yo+NdWqndQwnCiNQcZJ4Y9bGLZhV6jWZcWH2v07TKzBtRSZ5HYPhZ
CbSS1cwe9SrI5xbbtLK8E8HEcx566FXUpcLNdOFafYVpmdzdvedF/bYw4kjbpFyregdzgSpmEdYN
/Up92mG0KULO/+ZF7RDgaXkZ80cN72ESCtwb980i0lAHpsp1BkGafe5aN3vO9EFDt1ZM5ExBhAIB
JQTPmlBTqGUIp0qDovbYxbHYQEUhttxBoN5d8AMCCqiGRzpAo9/MceB4S5mcRK/ZZgnnybUbnekL
8RKhGtHJwF7Q48B2Ojx+1dRMB+K9rXobrdwU7Fp2OYorBBwMRrwqKu6NObYeJ7l8ENzCnMR6aCIB
HDDz4HjSvQFGZ4QUunM4mOg3XB+nE3CawdyC5InizTopua2iXpwLSHQTg3+3NK4wx9VXy7CQEe61
tfXUDvQ2FCouzm8pihWAo4W3mTh0olWZcOBdlatKYJkxGJR0q7pNzf4V3xhqijr0EqKYUcqUP4Qz
4puMpu1ZNc7EERnfu3j/q6f+VE8hQEaA+p/rqavnbv7btPL7L/01rbTf6ZQ/4EZ1oaNo/Xla6b8j
AMS2sK3i1fhWNf2Qflv+O5cynoatcBB6cyz9V0Flue9o5BDZgQtffCu3/puC6k05xctjZtcxs0CU
xwMt3jSHKn3MmLHl5HHEBtkvsKUAg7FQP5TcZ+y1tr356ev5TVP2bTeKF3QRrNOlpFDEDP2mg4iA
NRm0xZkP5JF2N+gRiPByZPoH7fLbrjOvQnMNWx7FLQSat1XiYGOjaO1E0XVuOe6Zqr3J627aEHrS
bAFDFoHRdzIUbabd9tL9EwwfGMabZgLqCYceOww3D7Y4avZfy9RxxGo8ze5w4HyEQErJZNmBNdcP
E326S8Wk76QyRaE6RywONFsseKVdQ5rypmdScFfDAI8D9rr5qkdH2wSxATvQW2TO3AxaKUEj5COQ
VqCtKqMmI0vFjshA2KBfnl/bgfA9K/PycAHVRjy2PW0ikDKn0rHbpyht5300lejnm9hANYrbhiM1
DrDloLes1hwLmnMnc+PeVJO6HixCv6XTN89eWRLL3tfT/Ep2MzrMqpgei7Ga932mKjIpaaJ2Ueqx
j7PLX8LHqD9h2m8+GrHOL0qV+pc9XV26K05060+4EvG6N0iZ+KpQx8a0Sw2KCSGs/RoS1ge625tb
4uPNexRrtBBUnby326W6BNbRkU4Tm0XQuGl3w0ZtxUhkJB7XwfVoUSXL1WKp9BDppQyBYXcnZrrt
TV8O5AmNrto7rVEc22Hh7eCHf8z0cnpEYufccXXMLe0xc1uZjChGR7UvM7CeDSQv7iFZzYRBRPVH
epBcmbap9IMjfZ4h+IegyyqKJaLtDm2bzK/wE+YHiB3zw6x3/Qen9rxLAicEiUODcY/EvP+QDbK6
XIcEl2Xp8Y34WSsyQoskzj8HtmiQF0Wz7Rvm4RJQw7Zuzfy2cZIVNRs7m8ysuxdUKj4OSJqeG5CX
S3zQFE72Sozti4Jp++Bpw7x30rE41h4Xd3bRwWDyRnfVW1VXbXWnL44NtWYwLHYekg2k9poR5bex
RJrjeEl7ZgxHUiT0rK+5PusBlUq+K2n6smgY9adUtdNj5NfLld9O/FVEOe6bEsODofjEPk6CcwQE
lCzJ1n6P+nfaCJ/PAvebDdAniX3Kc25FStzpKxCsGTagKUhO5kpEk08kfdXMIfJo0n6KZuR7JRX8
2S18G11jlEFfURr2njqJoltHj9oXWjPLVSWT+YEzD+FGIC7DomvznZZXwxfkxsZ9KqiCGU8sO0Pj
u8VzoB9WYjCHIm7RolLT17nj0y/5jH62XbgSgjn0Xhjc/10+NR+LmKApQv8+Sq0fT0nale9j7xX0
m46WWisZNSGYNY9Jb3/Szbl9giM9PsZUI8z6NZKWTb1GqSCKT0Cbp6+DAPZKBBc3JWh5ZrVcKMfV
BrLMRPMe1qZ47w/Sfj/CxLyv0r75ONpO/QmkGncrM+BdZ0b1J6u0melZmn2nvNlrAi3zkKpS/D3H
iNCqTWqtQk4UT+j1+HBo+4pjT7L7raJKJ9c3JZ+RoPD+Q9Nr+e1cDwZykZjvx0BffFJFVjK919PD
UOM8BFat0r2tUtJFqei5TGU+EmWVeO0TRj7/MtMBV28d00LhzmnCMz94uW/kzsepxmP3knaj+Jga
VZnHh8laKoQew6JVW5Q3SCvnVkb2icPXKG6tfJ4D5tPzg+HNw6bGeghNciVKt+1CLJmu23owYBOv
Vr8fS9NYncExk37GHXYSWn496L12A4zyVrPHs6C44rO79s3SkcJmMxk9d3Z8F9nRucTnG9JFjw8Q
RZMjpIiHnqSa7VhE43YU82fmTSMZSeOXPDHLo1bFL/MokmOyOJwKjbG5rAlSRP4+qQ18voEYz77d
xml/oYY22hWyM06kkPqhgWISOZ4dExEdp2exiPlK85uJaJolOjmZd9Lypg2JE66AAvlRexSmXnDG
UWLT6mh/yzSf6qAsilcK8gG2rV25+7EXM2y86nau3HSLpcC/gG/fXPVOJndOwgPbcq6+SOdIbUef
mckycyHxZehHDkvToXQRlaAg9FCyauaG/HQeS5IN9gkHUxQJpX4hAXgfxti4QzTqI5Fw+0vyp61i
a/LdvwBplTDRWp8WYLlwDYMYXeXBbFLQfYb8VHGevIQoyfDX1MdjLDkZUxc4OVuY06IX7F+sWo77
2I7Z89jAvd2UsM0lphq2GSSeW1pERgDZsadjMRKaRqZtFvie+uTZU4Y2A3VLRajPGveTf/S1qHaR
GDgzsaETqd+uw/mORDZ85CACqBCt9obqzNuJ0bbcY8P6ymGYRSTBdLPCBBqeqytR9M2FXKIFHLxu
Hk3V9CEoDZ6qHocHbtqq5g7kDGufMJaqh0VaGSqncoJazgijgPyg1Sejc5bnhoScI1aA5b4hzTLe
GL0PM8D24cVG83WaW0s4RWN7ykvoJY5ZYPFw8inAfwLpihP9jduLnOJgNsYg7mQZ6I23a4FkbjXC
gANpW2AL6Y49uQ7aMU+fyYGP5imAT63t2qSoUUExoTU09vJUl8c0BXYSiGkKYy32HwsvNvZFyh3v
WHVy9CYVbX0ZcUTCTJQGudRuoQkgwEKqfyJJdQLpbPuJ2LZOV34VcXtOosW99NWAplZI2WHipaFH
dHlCLhCW7CP5ly7H2sTpLgpynT6OmTuLwLWlixJKFv1FMse5t8lIdPvalGVZhKDiHRXqmT4dAY4R
6FZq3X40CvujLMY0DeH7ZpdiiBmpWJmjXxm9mAj5MypYFx99aJsHmQBhDPS66vHiKEwLbmJPn+vM
qLFRyLUuaNobpQbOse0E48SbyvRCUwWxStHsZi63X5kcO2vqLv22r8Wmw7NXQEK204NCot5vsrS2
38+AXg8LjZrPZuNpdBuaOV+vDdFna4lEBAb7UGEsB3pS1SV4DJvFuRm+eGkkQXhIs853et6z4YA6
nl+rovDCZtaiW8KS1mcgp0xwyd2Nwthek2MThuVt0tjvlzTVbrW6afi4kCjWgHtmLsi47U1JkcdB
3FHNZ9WMS7NNbC6SsbA7w8VsT9+LrzY10eYac/+lydzs/9k7s+24jW3L/kr9ADzQN4+VfSaTTHai
KL5gkJSIvkcEmq+/M1KWS6KOpeNbr36RLVsUkEhExG7Wngu7Dgf4zAJmCjr0cZrMNWGoezdmSG8X
KmAs16bEbTWNzXzPAFZ5zNt53lEQQWFbDWzGLZp+5hUQ7qxip+NwR6Sg3ZYIxh8S04pOUUGkUdLd
vIrm810EzaOlKcfOsGnUpjwX0xsdL3+RoPfK9wEu99dsg+VnqwZxjtmCi78kYeLBjZR6vWi5namr
py32reIhTnS+O6PRfEqJkJe3EfSACyAqfH4hh1UEEpDCbdp8YtwQB7FJhb+BW33y+jHfmx0fwYps
494vxunNnwBZYGNSrcs0CRjPGvBVxJsdITH0/HyfYal98+tM6aeGpMohsHuBLuN5PvKZdzlEa4L9
hoTVIwwym0MYsBkSDuOs16RNe5OriGa2GgWQTeqnbmqZChpKHrbond8lNO8m1in4cy/qTiyAN9xO
oPLI7xr8osIlE5PbfmcnRP5Lxgmdk+dS8oj6ITwgCdVp2fNkaSPS1AG5sk47x9rNffUU4X92q5VW
c+gsOV2AAm0ehbDtk0zM8cNAxP21WPH3k4nvVSrqZn2cnZRTkmpKvLtZuIGZJzWr22mJpTOEVLp3
OJE4qqAcnzScDlYcRbxghuSNz3oIWjrn1CGjSfqc1sTNnk0Q9Otv85xyfi9GOjMLkaupm/LsnxLf
SDS8I9RKd5CNG2sJrjVELSOa4zxocgtVOl6xNc9rZmY4eEJBBJXWJK84gLJMbZndpoPdHCxlnklX
v/oMR8i78d2oXkMQn/GuaBHwNj2zf7++c9rfPyWzHo0gihck1Rakj3c5u4PkuM6nASsYACjLyUvq
dN0UwbSpppHdCfftFd4m3htEIrlLMFDYMPb+7Kf1R8ZdmOmgvrbWnCFi9q+oLmVr2p8k3p6XSEOy
C10vrCfTxpfvso7qUl60cezj2GJkK91O5k0ysqALthI0R4lz0o24XrdjQbyq3O0JIOdNOVrTBeMo
w6ptxLCq1A5DJ1+7xYfLvdMcb3or/Eh3YATbtrawOvZY13aJewG87YVgA4spy5JI+zN5SZTxh2aK
iCV9pYKd+Byrj+Xc3JTQKNhTAhW2Uzp9DMBsLGw9ce9sDG3XmI3WVxlgv2MK5nkjDUoOkYzlA/hj
mkWIc3KklyJzD32OA8ARn4mIh5QwSKGNXY/De4T+YilqK8y1nYV3iNUy59Zrnb1S0gTzoQptA92k
VWd7D1Z0tM8IaVbhrP5DSEAfrvQOBfwyTBinkQuHiPuC+nr32cutseY0Jqanwp+WK6yw+cRRGVTr
kU0Yj7WRUN4bDX2hTQT5pNP6juybLda3u496SqpplgYFfEer2mUBjgZPaBI3P7brlykV2aZN+mQr
JNGVng28kXNPQoGtknjok/zJa8kf59GoP/lDjuK0xVyapJJnF2SDnxxmBqaWHDrabZua1t7g4LjJ
LJlswyxm0/NhB+17x6+ex0mrnu3JIDY0c5P5sJHv0+r99ppM1D8yJgkVfiDpd/Oy+0jnofs4joa1
h3hVPfUqtwMWmi8pycsBZVqOWcuUD2JjzFGxb7uUrAVPYrwhEu+msFrxoBv01czSrJ6dDvWAbpNh
1QbZ86otZ06AnsnKj2ZKQamhnUY/Gx4AlXZ2EzwY/JUFstPn9zYmv5Uzs0Y6XZTGAjMJxpH1uXmt
ypGnUsww9skOF05iz7sy5kzEnYmqnDlw5OAKwxGK2cG8cSaPAlBhNo/D5PlHY6DM0tX0+SOjbg8J
WtKjSytv23KAbilbOxg8lPLBp62LZHxKtr6qAAU+6WaRUR/ClpEKwVDObz6rdF4n/gwXzi2u5ejV
L73oSbd1JzoZpc3w0xC7SwPu+7LUVOCs7nq0A4pYuObwYlS5+g6sId8baqmOan/X8Yta1RRLnpxm
FJuxLRj3TfXBXMPSpzKiklf04STw8Wg3N7Ru+WaqlFDkfBbXZQQCgloPsnzazPBj2oG6juXyqFRR
Aj+86WKOcF9nwMo/nl9DBgEIJKKy0XejULbuERUPC5fJm3PFB+syXDMHhcbBsQpkH1lwTudsl9sE
VCgh/KMIXWd5Lg9okcZjsBsyWwqOPHpVyMNid9pkNQWhIY7f4HNOlzPLrVTzdAQjmIBi5xBRvdLr
MbttanssUO9nKGxosDMu7o3XjZAU5zC/miHi6Pl+nPlEEEhNijgzS7BCb3lvolil/IeLBy7GWrXG
8IFyBoU7eowFKyYaC+dkZq5zR8Cj437uyu5jn+LOzR6WNY80kCmUOf3QvDJiadLk7KcPJbZ3OBS1
+R5slMobbbY1MvrwcK7U0ArSlVSzbJclbm0l2nGKPc3MFmcZXP5cvzkfkmNG7basYnuv6doXXYdA
tgg9HJOXeUGw1HR6tvn6asI132BBkO+ZyQtvdaZHj3VlZqsGivjR77vmsTKooRkgiOqFULHygF3b
SdpkWstI79ncNbP7XOVB9YQHMXZcehMcB499thpiHmHsNO2rTvt4OWSZMNYd6dO6o1mzg9sfHNX7
3LRqG+7CqrvIu5yKZJB4xLxZy49ziE4XCTLb+1hVvYlL1ClAgvZk+LwS9iy6z6IJq2c8aaKTJ2rK
RsxoIhiwSQDYiRa5y8cJVfXrHN76gAY2UVZmt8WAKQ+oOnYktNn357PB6CkBCz+KTx5bPnUniqhS
c+wTNDakOaC2/GMTEIY0U2beDy16/aDAn9atiIRt0uFl7KY01lyU24ngiwwoEO8nZA/H2RLlka59
vi/UdwB+uv7UYUmNDgcN2wqnBXYzO5IP00CYjPuHf9Sr3LzXipLNln3sser8+lPs5uGB+oW7PJcE
4a/Ze9+swwPihgFNGuFnx25SL0lzkA7AOt401Uhw0pPsFCzsLaPVVEEreMqYUcvqKTc1CtQDNWP8
5kgVegJny2Wyz6S4DAdSvTznbXb0eBpUjqYLWoLRR7L6qV7g3a7yiW6kCtVa43VL0eZD7RG1a7gA
TUtkXjxMne0tlqwj5CGcWuDIyPEs3jXGSW/HgXqZmY9Fsi9hZx+GOqeIqLZKC1bTGhVTdqIpixTK
TaC2oE9eW/RhSbsombAmW6rTJUiXS7BOxr3VeOKLV4bjtufWFyUBnrVMApKQGsfuF0TnhBxNN+d7
DJRIYuokPpmQq6V0eGpogK296ccsFbw+BiogOtmQHJpHopLUXohxwrA41yum703hJFeDprPJDg3h
RFWFRJATZumSJu5x8rP5MjMpqZ9/e16YgAY4YnD/al+dgTO15lDZ06Qcr0dTmzZFnKLdAkaL9R9R
ZeQ5bDKATKOTXXszshMnmS+xRyYjG7xpM3bZm7Dnyl3HHQnsuVDsdfWTbZKZDioKmMaGlKw2Z7Gl
kMAnplWdp8NO+PanGT+b1aw6MfjR12vheFwsq4R/6MO+WpzD1X9blb9pVRqBwjb9fafy/7YJVL7n
76VfX3/km/JLD2hU0o0EpgvMwnbIqr4pv8BXgVLFCZbtSc1bkol+a1R6f+jqp75SqH6Yq7QwBKeF
qfPXKW9XUsp/4AdOofbHJETHTID74nDEwoDbe+8Qi/Kkow/vDkcjqbGNAxcyYFXERAE1cJ1BdenT
+k8br+cNzMwiL/SPPcmYAfS4Lrp7s7D7uV0wY05bJ2/Tth5S6n9lU/t3nHBMJzNrl6KqYQB/GO1y
Y1sDHamyDKZdqg0DE2JghVGp71sBX1x2i7kXZV9flvlENC0Zk2Mq26/ZecN0PFRaQT01TYhJJjsM
71OrqQG8uo8a3bPtUEkvWupjQBkyrY+psmkqaPkbC8dht48RBFCoj8WgkAuKT0CRLVgPFF0Gmhhz
hPEassvbOZPOs051En/zvpOXiR4z8A29AohmK9U4d0AQn2/pZORbBBaUkuABJXsG8BuPEbdeYgY6
6cm20VC6LFBS9Cj1MwRbmrLpiQs729XAizfp3CIq93CdY8jLTsNxWchQnkwnLD9xBBi3g0vfZsuw
GPF+10Hti+rJpPodTTMg/QLbR6eRj33LjGE4V56Lw1VTj3ucSUbihdbhg9rAbcxHPIma4+AY+bYz
3XZtG5lck+I2JD1GexxwbK5pTnkDDSvscxZJNjh7N+y8h4BJ2KN5hrLgfwCgJUYxD4FEcVs0HCj0
mwaYC6kUWBdLEV7cM+xF0ixE4KEQMM4ZB4OKETQMnB2AzQBiOL4gx1BLBiJjKp7MoMgyjKMAmWGA
ESl6e4bPKF+QN0YU9OeZxu0mc1iNm4ym4xpuyvRcKMDbJmgLiDbVWN8ZZRtfYN2WP+I+6y5CXRro
mHAP3eWSKf2V2Xqnopig5ShuDowqyqU1xge8NIZC64BCbTaTjEbG+9vgNDoweBpF4xGKyxOfET2V
ovW4ueXUCycW+Wcdysm+Rwq07xXhB3lB+MRqAPtTYhv2gr0ywrGp62W2jfrGvA/zROwHpcQycxDH
CGDC7s635as+UGOQijQUnqFDrIBkD1jR4hSIFJYoUoSiwoVcncVQi3z6yVvZqYEqhEqGsXIU4ag7
w446sEcEn+1VA3j8Je8LyldNND0ItEMkkAzpLzU0hEwTKpKSVEylqRrLq8ZJAS31Z+iSKZNw6SgS
k0Ea/8GNmn4xaEG5L6m3fOybHHiT34f5bWZDdMKAst7KvsDjzOc99EK0RI6d6Tf4yUEzOoOhqtJG
F+87eM9d1LWfLoTT16dWNTtQEuVfGFqb9k3QVTTpmnQhxylYlGH/moJygeoyDEvHB+qS5oA0K9t8
Hofpo5O3pExZFKA4lKbXEvmCcY1ySC3Ub4V7PQBjAA6yyJi1mNp/T8UvZZ/00+9OReaRKGf9/bF4
gY/rc/fDqfj1R/48FgNEz0hJPIdCuW0HpsG59O1Y1IEKOLTcXN/meDyfmN/QjciSv6EaXQTQyBbQ
KlP6Az7wz1CN9jvFjh5YsLioBxsIg5hPfT8u2kCoy9NodPFcqAlHmWA1yCuY3Bwa5Z1X983CM+dQ
8CJhoRZeVeVE0aZ1dK0NCMJIcO7yqsGj+dB1rtWOa20eWzvcgXCnbiQsSYLrwcqhkBVTxfQ2cGsK
e7jq8SGm1TaZ3mAvUdopl4i+ywv3KO2me2XW8qYHhBguDVMjT45dD8uCgCJh10QqLpzuYAvMkMt6
8pFlExgQeRbMkqXz1jTaTj+W+H05yxQRLuBWDFy6Hc5JorlOtTC7a5sw+NTlsxUv264RxrJtKeRf
uOyjyiE0eNQAp1dcYnLn9YiBaLIlNUDgaE0QQhhm8E8gm91PjecNKy2ohqcEmuz17IBFqwS6GQiK
zHaTII8IAq1Yo1JSafU2mwvCd5HHT26HdMbsLLMCt54Er1Xgv+bjdOXrLeA3mSFw5ZeQyQjXOiVO
ojMw6hlrcCrBcrR0KCOSGTRI5GRPSx03dnj5ZB4MVHkBEhyBcW1uh+60GAxH7krofdfCEN3DGBfh
numVYTvP3nQTdOZ00OhatAixUWbjrIDUJM7T5DPvg3OTIrJgo6xM7RQXpb8dUT3ukIAbSIP78j5G
CwydRVTXFRXOpRyjuGIitTcv0QgBz8LQzV64jWmdSLzEKiCTWRaQOvdYk88Xee9McoUntVgbZklR
N5bAl7Rw3FiDNVM7YVIJ1+tmftKmot7gtqBtsaWdSVjN+VUvTA8thFHfzfoUXgmtqY6VFolia8/a
dBrF7ErDAMtj0ziEYf7nP3sGB2V8ibSzRued6IWXUOeWdLjbQ0rrhimfIuyGnMk2RorSYGO22q2v
GT4NHEkzcZjXxEWG/vpvnvHf7KhMcrMl/f2GSrWtap8/V99vqV9/5q9Eg23ThuQdgJ2kS6PAl3/t
qOQgKPZcXBWYwcdm6K9EgzkSUnCLfg7A5B8BLpbaYRk7BV+L/wcjtf9oxMRWEyTfNWoYyEVfycyK
53M5G/j5j60uvYhrPcSh44KYQb1OhG7ItR+JwM9v3Nf3LyNRidMtZG8qBUcmOIphHRWkaB4DzNVk
10jDg9DPrMtSA3TKstZ6ArsUq4y8TbqtyNJ+DLeZz06RHJ1okDR9Zv4r7husH671QXcoBtDDZoGI
MT4aEmEPzI/B9zQU/xqgKen6zMTBkIfwlVFxxda8CXGP/4TCHmupyu3pPt+lDTGXtfZtqNs3fjyK
ODglDBMOfQBLaVH4SDqWYN4gbucCu8JpwdACMxqRU4EG/DcO+a/iEFqmvEe/WjWw2F/75FX0Pyyc
8499UxIbfzAyfm7EniezVEP4z4XjWeiFHYgOSGttxT76bjbrHKT4JokLtlKkz9zHn6GJrf8R+PAR
cCH6mtn/o9DEPouFv1s5SKUtiL06TU6DeIkJmh9XDoP6AJtwht5VwFhWZpzk6xhD1CUzQY+Tm734
NN8XdTX3awDCwTJLKdON45TBZsvqpd779770swPe49nlKPKjpPFE1ukCgm4tSmEacMaU/AK1FRG9
KGeS9EJfNVFtsSKaYFMH6GcDV8BgCcybmqWwYusHxIQkfm003oiMlmuey9cpRiFLXW/0VZp1jzIP
7imyVag5mbV1nfTF1Wp9RXhDJdGg2krG3u5r2T4afkzxzpEWE0aOti5C7wEzptvUMl5ky+VdB6xT
BfYn6i1QLR6ISte8YWasU+1H3IVqVEx62zy6hpI+thAnB42PV9IrWI5Fqa+k5u3b1mcUCm/RsOPR
SGicUV9gyJRmb/iejQvX5VHiQNut9Ia/NJc8AjuLPvAReAy6vy+SrlsBsSQ70bkHWdvaOg5pLgk8
h3epTTW4yiMldnH5v5l9M/iiX6ufTG0azkkg0sVsUvqPJh5BnVv92umN+Saq8ptgyqG7dlwSGKZz
4dggEyCH081h9G6FOIPW7Rx9yDpwpaGHSiWoyrepbCAAWq25dEIGTYazqBKM/SutTqZC2uAeUXe/
tsq8RgKd4v2hWl0gGn0cxaWJlCro7kNG3ymLuyHJMrrNetZnpsN5ehZMu9XgeHvf0O7PLwktLn81
EZquao/3ABblTSF9htz14B6wHK3GjF9AGN3IhJuK0szeW8TIGyMVHT3kYjx4AQIHxkV4i3r+LJWu
q6SjL91USpTMSBK+Ci5EVpMXi6IQE1qOc8X7/IYnsIJIcOv5kLxAguC7n/ldGuJQIg2tZBbb7yg/
VfxMwVMiKEJw49FS1ZsuIMRtH8/fd0FDaSFzXivK5nQTYl4ZDG/46hEXL4Tr5wcdQAKLnLea0wCk
I2+n7/GqVGotkApPH/KY3+L4/MJQAd//SC1a1llyRR12Ty3lfgKCuh4a1gnBMUpvWnqXdFyZPvO6
R7oTzAh7fMM+UykLn9V4fhhlzaJAoUyVOCteEPyg04X3eMjNzlnbIS9tnnUoQ8rAuC26FOEgBbfF
uY9hYTm+mQtTFdwrfXWW7TS65B6iuLvwO6THEUjyo9WECcxK9NmZx6KcBuuYDGm5KEXFW1byP8eh
zC7pSegrAmydGekYrOsU5WuddaLnMrmRsUPhXL0gKeKkcyN3tKmDCSpPBN1pxcgeX7eN0/IhivVy
O+pWtsbMnWWYQf4+f7fYVyhfY7qqMlRbCK8AHCNmTyEhLs9v+Vl+y6hUsO0iO1sDRUUWaTETNWi8
zucXQL3hLPEbervlFvxSsAwk69ueaXqdv+ZeDBbrgNdoBBm3lqkRPteJo+2cmI+KjTAz88LQdiEj
+kscM16SSfW6jOwN9SGMNovVo2us5sLqA9WqDw96SycI4O545YzO1h/SFy0iSNA8BOdhZmbr3GNF
IDHXdmc1GQAz4zhBlN14Li9ZWdA40WBHLedSqWLSgmSazQFiLHgoe4uPLf1KxHQo/1HH253lLmG+
WCsmHtGImV27Z2wAkVoJQmdMCn2nV4611nK4YMybsLkNfHWalwXbUJg3MRY8OFXT+kF9asI0Qy7u
UBtZIgBPloMwWEUe9CIiFn5B0PB1bzIDNVCgFi1jvnJJs/aevzu+dlpeidaxb8wpRfsektI52Adw
7EBMmJoRTolLJpoxKrwCm4wEnwHUK+Flb4RxPJqJFXB+1m6AYigr+CsRHAYbu6SQaI99t9J8hy2Q
RhJscC28Zq6TslrV5Fs/bN4axiq9QqRrFj3924T9xNbyhKZh++rrmoOXCuW8qvEeCsXVyrT4WhuY
DlXELWtgXpg5W/pdGo1KY0VFSF/jNlmhu/+K9Mrnp8zJC7lwiQjcNVOkoADmuU1fzLQaV0adIo1P
dPMeSUmO0Agb5ktgzOKALT1foaWDXV6ETJWIdapTw4qrpL+OIxtv3oVrIGzf4ONOfXjKen1NfQt0
w2zHNei2ptEOICaetb6qPneBfLUTvUKIao3Zm99YDPewS8xzh7PdOOz6sq02AFuZNV20CKuXddqy
5lPQWquIo2hlGn54GQzVrG1yC3fyKywGfI/and0Vu36ae+1ximh8xoCY8iNjDhae5W1OrYLOaJNc
OdI1geOZZYi2UBA+xJ57/10odv01gvnekUJF/O/iGtvFjAneJ7UezMZ+jGtyqDWzXbUCocQ0oaqI
35KMw8Uq/XvRVhavFavOTn5rN/2u1KPiKZt6EZUjZrQ8NO8/XhfMvwkyrhY7YzhvdqxBK8k+l4h4
mPnJ3n79KX9iVqirwe9xTdtgYuk9/2QeIo0WbCl2+cQLoiKBIAs1sIOMBp+v9G+L7jfFSFPRC777
UlbP/fP/+Zo+XD0XeNBcPnfd82ssui99/0NN8s+f/DMRcIM/AuJ5KMN/5rv294kArCfieQg2TPOB
NP1/GbR5Hhz8GpzDgvs+ETD+MFVCruqKyoOGGcV/0Kv76UUi/FddPwwYudhPs2+BNbnMLWj1jvrP
G2ToYKv5VbhIfIaOv3s6/2Fh/qcrwbJTNiX0EKgl/LhA8tIubaUo2/kmHCQoDU91ieET/jVi+c+v
xDU4RHFnA+6q7uQ7/WvUA0pu66ze9UMmlqHQT50ssDRs5od/fCG0viYtVS6nc60fLyS9HHVhO9e7
iZY77Ow3yntvKf/831wGiJvh8Y3/9B3BVJg7EJ41slGIndiQYeWD4AMmJDSYf34pijbsZthv+MZ7
mmJU6wVOt3wiGRbtcdQh0ISViUyrTH/zoVyezQ/7NFV2DJbQRwEBhd747tmBhGDMLRjwfRvAKXFm
3tKPejC06QFAgP91E/tblfFPh4K6GEcC56uJxthRN/PdG6EZTkUtqqp3TAMQ4qD22KU+jMpKS551
H0F5YhN2GhOFmP/F84SCAuUDngpqsB8vjDEMglUGDHaog6s70RL7OYGGqWzKv/36UuqB/fRAHc9k
V6C2wKr+8VKzSMWUIPzeaWR2u4JRxnVq6uHdr6/yH1axT7fxr6uwZX3/JNUQtMRSkqsEo4P3x/gg
C4q65xrW/9+V3j26ISviiplVXpBcTAAa0+e5otH9Xywv/ecPFdAVwvUJX1IbA8l3r0cVFo5fVDQx
a0mQU+vAZRZTjfxmtotpHTAZuzKCFvQHw+HwLsBzpTneW1ZjlwdGl12XEVrw8v4IpatlVu71POlx
pj8A4YF8SJw6wWjcRyA9LmsPkmJbz51LS6VqmEngj+BLUaxR4ppMsMKv9MamuJnawPyYebCNkSmE
T7S8pxW2Lc4u9KgtVqRr2yHlfc68EWuQbhLMoKKLZ8igQf7V93G5FllernuETHe9hkMlqMnhtQnZ
5Y3e5d5d4I9TalcXg4933jL2/LiCGZ3rL2kWw4/ouB8NI+7nAjL7KpNAeKsgqk/M2uEg7TDQjfQ4
DNOFIXIy44ZkhuCdckWjM7CGf62/0lrYYgX2AOszC6xIvZ68ozSZcWZzAdtSrl2XI6BEzbzp47rq
qaBADca+ONmmiOAuDB3qtF+gSILLjftLrpsfo1g6F2NkpE+RX+UP2OcijOis+lPjFubHkM8ON2hA
vlwX2PJwT5LqaezVELEsa2Ktkz8gOdWQWz50g+9coIsrbjQt6Z9CHs1FnDb1yRXpGxk7jfrUNT8W
fvI2dkN4B7+w2g9qa0Q+UV1MYFGQU6MIg1oRAKi5Rkky3qYjGi52dHC0kplWGZECEQbgQZqbojwk
ETHswhaMEkYWLjupC4nb1QJctKqUhyhyzGdNbaAQcX7tc3LVw0w2cERwUq4zsoWPoaCqQaA/LbFs
jO792VQqWi/JnoIZSleBS9YqdGLl4tHLal5Wc+vm24RBvhofKFkHKyw45WMc1gBATENiy1FWGUoU
F1HvUauS+aOvlc49A1jFm+nF1YHPOK1LBiNhbPvNzkaL8FCZjOdaZcX747S6Q9GG7lS2wNANc1kx
ovtvwXgu0FQo/8pwxCllNGtkMVoEeg5FRfDQgXjD6VufIV/bHHEzoB0EiTXiFifHXuGhL7VIboVf
ps/BYGqboGQd4Z3D2H0SoJfpyPWRtgXycW7nbOvUos83lBLMZANm0ZnXM/P1kKdoQImFO2bGyxxg
1WDOrC1oHDi7Yc/WfZBeD/c1tZ0Lb8rZQ9GqO9h6aNYBXgTgORtXlqWR8U04cZQ9NSQyB2hJJTMO
1AOzNn1DIxiQYLvWgRsxMG8uppU2dUiBYiaM8ccLmOOM8mCbanxDwuLoE5aS7/iIZB20IHepxLVk
Fddj/KWsA2dXZi6Sdzd256NtiMe6m+TWKqqiXQSCF2GGt3gml3eQAhYNzhTLDkFO0EZfetF6KHzG
u7IxmQCWLyKeAIqWLrW/sHYvOAq9m1gQTTAPOq5R+cpLSeVjHWWsc/qM4cKsveyjb9TzBfTdDWyi
HGHlWPdLhE5dBpWbbioCHV5qdsXxOs6Z+y5FGpwsgkom6Vj1mchRPsoaDFCHLejcsrsVQy+3Z+J5
bfO5MYF5xhnPP1H0cJ6xcfdvLNkbV1U0IPi1Q+swCt6ojA31SQRMN+uKEC9LPj4aFZZRQT351ENL
fO20Nm8XUceeE9uZf2O4cHVtPX92HDbKtmX/cGP8uOcELZPZttMq9JQfsWMJ/yasshaBvlCVUBVp
iaBtIPkAxU4nNEfwYfChGrg0dJh2RwrZM4lrDK+xU+7rEnlbFHQ6bzCitTbJTxa0/E08WD5fQlGf
OtRJi6Qyq4vcABG/QhwqAH0bNr6NPJ0kDJD7umihz7suHIlPfeYbX/SB3Uqqd8SBnX+VhX1ylTpj
tJETmCVvIJJYaFrvXKWRs+mYhVrKStVtrZkdsYdtJGe3+sDEf3CavbBcjbrXLm1NuUvxDadU6tt2
F3Ea3Et45UvfLctDOIviphPsPVrE7oGH3boEv8UzDyqxsdCHIdaXOEaHpv4SGKK/QA1NPFoJqF5d
vkN3I7dpDEm5CCLtEhfPk5VY8lFLUyRBY9xfhun8MdGtgQlzknN/qhL6ygaGK0EyM/HRFKdaa8Pr
PPvkNW2xYkaSGj24HrtPPrCeH1qpRzvTr6iTR0WzpI5Vn+yJMWWOxWjL5v6iOdQ5TI9DLws4DbUk
zh+akp0X2lrwoBc+TAHdqKka8pXWXzdZ6PwUO/kONuReaDLckfF43y6XcspHsStMx263zKMsTKYl
UDR1ARXOCa/aCs6tiXNaYaZBsQSgke3LodGDhQ/vAsBxi6oOox80jXltJQWzik2vM0E9NPDrCvND
V5jFYWis4lBRk6sZAWGi2Mo7GGZGMZk5SnW6E+7FNJhjMXP4QAK7dAGRhrdAQZml0rM01rZ2IiEr
DSlFx3GBmb30D0y+K5KUKyzPWhKLt8JdzEHrvXVTGoNQQgbxpXaYhTeSyINB6lE1Gs4VJKtxdGYC
znUlH0cpytrQP69L18NJJrVFIBg2itJ1X8etzXCjoOnJ3tM9+Rm+o4CV8rshtUaQH4ZLbYzgmnnk
WgH1S+VFkdT6C6ZiuzpNKZxNFgMXjhZvTEXhZ+OQN7A3tUvDgkS56r1i5KyGLc06NSmXpwx0itzv
d2ZDOXxswmfEa9naGyiTmorTgAbPeCx6kxohZzTjOxGFLIRiAnpubs1XLNfoNco9hrIzVYzLPXpc
KdbQ+2REXbTxsLoB8oqB2cqOiE7IlqDpDXaQO9jtxe0uY2iJcarJkb+h4ZwnRX+I4xUPxyeEp+Wu
DOvfRdjdPONi1+n5DvE4+405SCDdQvfQlRInQPFLriZLAw9nzsQVWQAdlQXvXPRWwQA57oW/SdSU
h+dP96Nkxh4VCpLd94laZEasAe6nLYwHoSPzz9hTBw8DiVzchhPH3K8DfxVtv7sgeDaTK2H0qeRY
P6YYDIM7RYTafycbgrAyhGFslBzHcJ6rC82eqv2vr2f8FP7Tp2X0iH4rgi0A+O8yp7IlwMGYIGdD
aRC3sktU2AfCHlulbfHca7hOZF1MPAgG8vp87FABNdxtbOKMAZJDW4ZZ7uAo0sjt2H3jo/5t8mr9
p/tzlJ7CVWiqn5LyekwqzbdFtouLwj4I2RVvldWwpoYeC5ECnCzBdp7nLKQ4NforiZB0gRkrHBKD
QDvhQxDKlAffZAB5Msk8IUQi1swn4VzYJpyfEo01Qzf4dPSySepFz9DqLsIkZGuNJK5r2yvCO8vG
eRXlFpPtOIzILbId7wa8CQdwiHvhg54k6dP5VCxLSpbgAakO/ybJNdR38f7lgBNn6DC6HLgP716O
CDdDZn26bNe7MPgcFNqLfkyj5WDZj03iaTvGX2FJMOi+cVqq6lHb/46f/tMdYPrnmzBp+Ep4Td/d
QT+5g1tjhrcLyLe3jhZVF7U9/G4b+KligXSQQoXpogjBXfl9IUYkQoZuWSU71yZ4diM2rrJG9t4w
aE7RP6OSPaUkDwypycdfrwfz52dMiGKp+g+TMfS73qXDk5HZ6M+HeGd3GPuhFANjoIFnfQK951x0
1eBMpwBw5gNq6YcsmJo3vJCHdT9JByJpBY5d7bco9JpcYBMXqRaijUnXjvibeU2oDp8xDAn7vRZ2
JK7nu/+3Xv2bejVDHZwUfy9aWX3Jn4fn9sv3ipWvP/NNsaLYd4HiX9u8bl9lKd8UKw5iFhh2VEi+
ybm+jZQEf1BvQs0SWMilFE34L8GK5f/BDm5Q4XaJfc5YvH9QpzYC6926U3huw+CkMXyEMLr7bpfO
Unr4xhw0u8md4kemF8p65dYWCR14UMTdXgu2s26m67yiwLzMY0QAOGYvSwAcm1QmJRoJazYgqgk8
XkvyKua/9OHL2Lua6kanS6wrmSaLiHF8DRKsAPWkkZ5Y6NsBnOIgO1l6RK4XoBDjITLViobg7isR
DIzRVZ4yuUnrHZ2Dh52fvQxTWLPsZRktbJrRmgealFHCZsEO016MDW1bt7By5smddIsoE2tNDKnq
PQy1cF9pbX8LCdU+oK99Sr1Ge0zygn4p0tiF3YzlVgRmhO8q+wMchPo0kzitirG7kX702dEyPmTI
JzVi84bQKdsEAYDhybE0/DvLfqtH2VvdWgn2VAEFllJH6oOdx7wxG9I/YtX+FsXojWuNynqgv+wh
zy2ESVPc8O9DKS6NEH5TPJZ3KN+M40jTcpFnpVxguaJ+KY5Q7462Xz+GBGLL2ejHA/3+JwQhe5f5
s0VuWTe4izw1igPkVdXdmGrzJwpW+goiWbzKQAVvCDiguCXl8n/YO6/tuJGzXd+KbwCzABTiKTo3
c5OiSJ1gUaKEHAqFVLj6/wE1sz3BHm+f+8Dy2CN2gwiFr97ILfg0i3gX+3gwithbD4EcPJePDuUs
Dv7im3eiMAyaoovmMVFh+dwgPnq2ZgGHvypVJD2vhBohJkCsQymmWf1QS3tv8ko7xo5x7h0t3xrH
6p7AifARZjEeQdIUqE+023sQgmMcLMzMbi/v9Jh2L+wwnzyVNYdmxmhrUaB77cWFT8BXaAE1e8EO
G88n5NkGm1AxfeJFjdSwapQPpQ7eZIfx8M0wZVdvfGmKB4yp4rbKKHzeTnY6I6ZJ5bIDP34UtFbt
RIeCems34qLKHndDwHZOiJQAAZ4cisEIF0hLMnEJSpbhAayZnIGktSwIbc0OxXLRSQej19za1jxc
rWklpCV3hvuJ2Ta7cirP/OLwi2+V7hEmZLmdbUFymmZvBbRHR2LWpElp6fanJsctyYCO2RyAaDEO
AVvi+IcO/emmtDsakZIaaUVJljE2rjIhAii3fiLR/1vo/8NCz9Cxhn78+5X+tun69B+bt64psz96
CH/90X8u+HSZeFQtrYC+7a2syK8LfuBgB4SVgUeA1AaZZjz5bcX38FgQ2BIQ6C5sfoyf+s09IX7h
r7I8s490Pzoa/xtm0v8LLM/Lxkak6LsUR1qoJdc3wu9YG78ABO9KlePYRsfH1oZsie2iEtA0e+yA
rPqROEoys/yU6lAb5cGptnHvknijhnpjTx4lxGKZq2LXuE0ij0bZWFO3JsZXZmSmQr1XGRkEeHcd
ksRWxMmlKal3BhZibRM2VLaeWNX0IJcTu8OSdMcVWF3we4fYl14J/AZiNhecfGPOUB1NZHlfs+I6
bx/lxxRYG/UGhaXnUTtiB+3BJo+AZvTCWH9ErA3dRZ7pe9bc8HkQlJ1EyGyAcXsVzJdkZsiqMmv+
mbIRF3jESdPmVQcCX1MQ0rhdE5w9tF/vKjCtp3IN52PFp3rPqtcup9ah6hjwYhUdr9BZ1IZOB+9g
Jx0CK2E90XLmvvk24F3TGMNRjKkgDS2Y72sBxqWE2aCCrJR1m9iUVbB/T+Ln3FurFiUbBXRGYa7U
oQ0X9U7WAWegdhr7KVNl+ypihGLRLDr+mjNbzVXVuO6bTtYNxpBwAC6NzXSdl3ybKRK89lQTV7ha
4DsjL5z5rZ2C70SYTXojiZ/0T5Uuu49hMsWtR/bDVZ366S2Lfn4djLEVkTQx3+RxNhK6HQLBZGxb
0KSu55PqP/YLFVk03pb7mv/n5wUteQ122wT07dke1is86mG+55Iq9QIUgU9xald8GJkXSJipSuqe
Ddr5WoCmnE9px5Q/A0Ut2sYtB87LxFuMlweREgRLaAcXvW/4yQrG0Th2RICXmp87j2i4fVktRoPt
YfmRxgNnwhwpsybd5NIvyt1rQkXI0o6z+HmxVf5A/l3oEPwiqQayKvupdrgB53Ra71r8qPtidoZ4
r9uET1pimz9JI+LY0vUmAiADnvUm/rffj9wNdkeOJDq0nsTHkKHgBPs8ODel75Nh3iaKm8+AudzG
tImsVAqpZ74TUsps9q11m06ru9UPZy5w06KJiYIwgc8qKLDR5zoP6VEowpLm4ZFb1KNAjJzVhq4D
5/jBihl4d8QqEuS4f3YZVwUIPuMVWGw9VdwxMX6a93l2+Mp6Mbh243qf6JDwlWG9RIHoxalyB7JY
LMWH9RJvLBuqcOfTLHbQIybc1oEB6to8fv64hT+6xXUBZ9OsD3u+3qSxN8IciIFTMgF03M/EfNPG
BkrrELxTgEc54bOw0WfiMWoFkqgy4IYZfBMct17zzz4eCRjR7OBlJBiTpzlwsU0Wjo/G9MUHX5Vu
S6ibN8CUOFMTQ//CMUatAiONcgn/XOJtLCMCSyE/7CA7lKnLEDVlFb8OPsXTz1hziRWH54HkjjGi
kIy+1GLk/MQdQRijTZ6PBiK2I1xw4gRdQ+IGCRzXi1xDSSh84JZoWovC7dIIumAz+CoV97kc6X02
OqVZT5Ml3Jpl6x89qJy9WRLF4crZ2CKeNDoE0gW/L8XRybRfoBvTHY4wnjC7I9uE4ZoVq7LJ97ho
Nbc3ST6Eu0xD2wnNs/yBwgZ1AdVEfgufA7jmnGiMDrY5YSZPpklQag9zwxmsnPnScqNntKwW8rUg
3pFaJ5VQj5vaT77gngeumWJCQWEIHxUbaYfkGIKIxMIvPNPPQc9naHOhiLGwnmJzWdpz0vguQ1Rd
lSkmJCIVciKBDwNtt2DmE1epzGLnTWU2S7MVa+4pwo25wXGpcVk7BcRjTiFP+FwTKCEpIHvKKS/T
W+Bd/BgVcYXF3lI9tbdrRNAUjjwRlSetW3Te1lNVWRxPXoGy78ZwvXN8i2Dos5N3fLydxOo9KUBc
stTl7v7IrFjvvS5zrfzKaeleHSD9Jb2F3POO7fBDZs/vvLHlev8PqMVuh2wMn13XgoxGocZXjJMl
+wc46mLe06fA+tapnsKEVKz3Y6ih/FoZhM+GWLiQP5e0XFlZhRCb6BEg6qAbTnmgJLgY3Fy3ay3D
unc8ni7SFsOcnmJOryA2++OJQ7XtPE91P5M2K90u3X+srE2TApdNyP6frUzU9fNEa2/x2SX8k3IS
Z12lrJFsGift3bewhHohdqVCh09/b5DU73U6h6euXTsEAgksE+l4DZ4hP9O6nRb6MKKS+WHYBE3Q
gvXSFmiR3qFTfWT5oUl4C4nLCBHRttMgimyW8KqqVQ+E6hPvzCnJwvJhycvveIJR2W7K3kieeZWC
OfZuxSWqTZ6aYphZa3kmu23KEgOBOdluvhGy896bunpuEqs74+YekE7pYJqZQ0T3ZDvBqQnXF5Hy
6vKJDpD2indMcG/RRMB2phvFnlE9i6QFdOeaorlSAxMzm7j0U+ZLt4x0HX+RqNsNu5HXCtx40/X+
xvRzngGaRKzKQLrZ65NKh/bKz0O8z/dm6jTk1vWfazns21bJvcGe/x6dbpRX/iW2Hdf8rL0SHzt7
r4o9mWU1FavqyuihZAHQx+KPFqKtttQJEXGAfcoFeZJOTjWdXR0tS5LPkzltsKEjWeyL2qYfwWcD
aQ7zdHbztCg2qJfJMrXrNtV79u2lT4GIkVEMowbU9XDKIbi1s9wFc++fSfPiNQdVdcxmvLFEPlmf
HGtsbgzTq++ypQjOvh1z91qrNSMNGpq68xbusZ3pWKAZ5KqbR/PGJ0cBiNNw5zegq5zEquqTw/65
vC6lch5kgS7C6GH9yQnCQhCMYoQN6cKvadAT6jWRQ7xwk+2k62dbTPPdXht5eDRHOW713Fe7KoCd
JV0qX8lbld8EXUoZDOfLe8/7oN4vgJS8xzOTHOHpU0jU4r7I/O7gx9MXiOqNm+X+10TO+pK6ut5a
pbT3AnYzsnu3e1Amp9ULa2/nztX8jZqgJyOnRcWalLoJsnR5qBZNjpY/VGT6Gc4hJpv9ug2p9kyk
epJ0m+RR5zEZ7VQlm5t+ofyiKCrmEyTwOzZm8XmoiDW2VYdePWzUqQgH57oRi7nhpNU7Im7cx9kj
ZWKWMtgZIWqTnBULL21V3JPDv6VD/GwshXXHS0Az8o01mUKGdyo7oXGdsGvGoXa0DdUdgvUNIXRL
uwdRf/RacsFUpo1XFc9ymyPDv1ly92HIKnvbAxxfoNEDoIOy/2STfnONN7WE4YSYSuFfOu9rj/2H
uYTaz3M/1/KQZ31D+mLTM94NiEa4v+3iye7igIx3YdyaniSlz7N8AAUHKY6r93lTVJBovv9Gg+PL
bMiC7FSf6N6x69QemMZpIu1jSUXRPBxMMu3ICCgk1FGWbBe35EWUpP1prN33Fhk2SRUkQlituYaI
1dZJ5514izuTOGjSq+YXJuId0zWRAsj7662GH9v10gHCkKworPwddfMNgQ5GZvtHU4FmVCmsOe5h
zUUrrek6HQyf5gGKVcKBhSToOHe9a17GqSitXUJegV6d4MucX7KY3X1k0UJUHv2FfI93Fv9kn+a2
3C5w+dvYGFHLJ+T+dlGTiPiAwNBgYeoy7xjAaz0bRNoSY+nFtkdclZVuOyrhujyVO5wGzU2meC4y
0U/PLZ6W0wIcR0Y5ANNCY8qObkv+Z+5ne8KQzU9TMlMIaaFYAGDBIMHgx0Ja4ckmVDO5TmR1m469
+myk4XBVdQEVjbXa8PKKH6vBNl/CSa11Sexd+nMhpc4+K68dzFNVeGF/NqS12MORVSvcozMc5LTL
LYPJKWHjFt/FCAyZZkfAphmzVfAakwjZHYmgn1qcFZM2Q6h/q1uAj/IcQ8XGLh3DRD9gmFOCqZJq
otcgrXjr2kOuqZ//CMyEdnWrK2kSarbHFEMfjOlWPX0wnR12O3dgBk07CqeYZNWqphkd3k2ZJJbz
bFrLfNHwRk+GT6whEh3G8hC7yH/gSf5MH7B1hpGErbMFye7On0mKISUQpO2z/Bg3YUkTUtOI+fOy
5qK9OHpZ5N6pQqaRpnbLgoL0NRjud5DD/U9G5vcy/L/QmBwBiLTDf8GVcxR/og2n1LOaxe6To4uH
KYnimqy47RBasX1rGSpNGDbj9pCJLE2u+jZe6l3rqfgWZNJ6CszBunWagqny74/qX5yWEF2VazK2
exS9gFb/HlGoKcdo0txJVss+QzqB+MluZddCJjJ0JX1mM/kMFf1EW2NM2te///YP0ub35BUng6/3
1v8wggOl/+nryU4caqKuj64u2QrlltQtbxwZVDkXhKJjXCHYScRT4cfGyVrH75pqzfxqdGRr3zme
Hoslgl1P0mO/7qBbmSDMVTjVLlO9xir/hwNez8cfD9hd67j91Slq+tafz9cYJpkhjKA81ojYUBzp
eaAV1aPZPupg5yScVIV+b1byjfwhfZE9WIVM2ctnQKKXqpY/2Z1/y4Vaf2EBiNIwhYOn1oGS5jX8
x1NouNJYBuaGY5ej1os8A6ldDyT1rIB4FGaWdfs72YQPor0TmEDZX9Cn0JUHi3IgCltUu+7BOLN/
f6rEvzowz8HyvuaGmO6fCTtsiy0qD5keWy9hQk3IaysHogGnDsMhOKiqHwkFCpyTbhhbtxT5quJM
YOJ4GZwxVBHZcshSTM1u2fmYi62ebayRsYlKnIXxPQPS3pUxGtioW7GeOkQFQslrDFpS+N1MBQPA
4PvPTWlWUWs1LCsKUOt2vuBKgy8e82W+X+e4N0piubcWGsAJ8vdbdkB/fzrsP6sGQigkG8kzhA0Q
4l+M+YR6y0yPvnEQKel0kd0sdXoOhnWrU88cPQt/eK3tYDQea3sBPJmrlMPS2bA8QrBwthJhsTsB
XF41vw7/yMniz9kvdbL7gIeETWt8NHVrmtQwIaU8NgkIGMVB7ZjskhEZ9KIrvt21C8Abr9Ajdwgb
gvePX/Z/SPR/QKKR4bKC/XsgGpEE0q5v/T+aH/8gaWKovmZvv6cff/78b2g0wRAmXniE2NhDCFBH
BfEb/ej/gn2GYB9T/OZ4+X9odECcBMk0GL0oSYSq/h0aHfyy6jls/uVPfPu/8sn89X1mUkoCuu2y
M2L1WX/z3786tFUXVqpn81gQm1IlP8rEuCP1kb3xR5T7scrMs2JDB6XzYhVwbEJtf3fy/sUrdQ0h
+ONqzCFgYrDAxJGpryF9fziExvW8NghIem46bd7GzosO22s1FmTLkl1qt5HZyzUGhpZJp4xv2jYh
9MJ26t1kvzq4spcUK6yR3KCzRYgY7PuQ1knfupVr2pfjjhFGxPW9t+6ovq0RuFmDb7lOI6P4kuOi
Xv9RO06EFPaTWppDVim2WTvthkenoTaR4FvvGsy31mygeuR3oEqCdhZMOFrUzyRfRh33xHH2gqii
AIrh5QpBB5luVDI6vVrzNnCzB8YN1BK2x14okPJrxxge4MCG3Vyv8d5h/+CFr5Ywdirx38Bp8fXn
VhR6YoNljpEqBNpPd0NTbse52qCmvcwGoX4S8KJQIJJ9+wXm1Dxk5XCfKP+KcIGvCyrvPi820pvK
A1ndAdoaNoNgFd+q2TEPRR5QIWBO32qHAhhvUNe1mlzEk+2GsYUvIxO5ELQkIEX53+Ly/xNdYzFx
MDP++9Xl8L3pkj8uKL/+zK8rSmBCR0FDUbxnM4x+kFi/8VvuL57JM8QWD1uQz9LxT36Ldec3Psv8
BRUMby/XDZiCAvu/obNYe/78+K6aCj7M9Mgfowx0lXn9js4K7YbmkYZhSgTJ60SGPiRP0exw87wQ
NvnYjcaxNgf5ElTWC7F0q22EQK55PPfaD3aLIe2TmEiuUmW4UF1EmGKIvePAWkDMoiHrTT+G3Q9N
4zvVWj4ayICgLiMp2y8oK8yLYWv7sMD5bkU5LZs2yLJ9bNSrHt2/oI8I7qclY4/cQ6sgKeXTBh4A
gP6dMmx7q9l8n82+28ixukNpS+Ri7xDCVc7EsPvLg8sUiuxy8jeWnoYnVGWk0tAlfEozdjeOYT1M
i3APqk8+e04FsjvxpPlgsTe9mVmUYHFMplln94R+sIkyPAkY5RM0XD6TrgvQMi8RbcCIx/3xrRks
phlBMUjntPPXDJnEVTE5C8KKpSEAQ3oHV03mrnM6/0AFnNpMTolGToj3Pp8F5UF2vM0Kz1kjL97s
URPQ049neItqD/9OYjKdvYelr5MdEsVoImHhUkm170u9x45xF1OGuyMTaz62IpyiGSfCJWzt8qUf
3fYzeoZ9FU4PSB6qSwGbep2VwKhRjoy2wI9Y3nStSKYd04+5kUQRvwxLk5GfDw0plNFvhKihGdtk
7B6lMOJHG5Luivl68SOjcj/k2hJ3dZvdwgFPL3HIuIvpLXyeK1HQqUXRLt520ubTMax2aiItQyKX
ffBXq11dCqam0h7dYy+gL33QKIrp/LF8rouahJAyDQ+mXbIDIzDfjxZQaiKjGW+vfWmvFRKC5oIs
tElA/XAPKLtFVa1WG9DSmPV5ndCxIgQ1pvqspIFoxY0ykigazDLsGfc21UFffHuEivtwT7g2HFdu
l81jACO6I/G5ebSKxrqldB4eZh3WYWXyL227IsWh5WcJqy260woXxe6D2kKHS0ZGX/DqG6ic3ZFI
x/WjQPsITgFn4lLwuO1k4LyhsyifdabNr93ABsEQYCrAkT1ntWv4O+m4UqHI7QiKZHRErAu30rgY
PXo+0rchn7ZmDVNkJ9yaLiVQxdHFf5JHUif6gjuJY6waE8bDG8ByeWsXG6G5DjR584HIYABSyJWq
d3pEXgygSHw3z98hw/vpR/OMaYqiNrgDP+3LZyScCH4lrRBks+GaGET73Z27+T4emvbu48jymCKU
/ThYfDwdC/5DsqzmLbfDniXiNHhw1lo/x+irH2WVOufarYcnlTvE9nsa81q2/uLIh7FgDm7/yZ8r
/mK5ho+6I4vINhCN3pmhQtM/OfmXjzsNqRPftiRrY7ilkR9nM7A9rQXN3dTi/cHZlQ9M77J8hja0
P0+1gY60rxz/geo259SsfJ8141BCKGhDfwy+g/2OizoMuOrIKuGq2WROUMFW9e8fsmcKxL07dl+a
/nPLvsRmHlwmaVS7lDuSDvbQjb+E9ipOdis0iIR980EjJpfO11AzZZIajx8i3cXLm0eZIJJpENLs
Pq5WNVXNY5asjIgq4rrfWP0Y0GvAmdMoo68tsOOYZBZ0ZVsv4eOHSSeY0WbuemA3xhbCU8nMhY5p
2Gbmy62q09sRPdpgqCcceTC9bvOFUvooodtoEwY3dj/cgTPdp6OJ7qxPj1Xe/XCn8CoUDVYpA+2a
7V9mJfbQ8qB0y3PSKbrNzTm49jw+kJ4cRhoDm45uNoFdN5ee9xi2B9EMByuzvIvT5p+UlcOXjazh
BZ6bree3YmP5tbPJKn2bkWs8zfmWnP2zqP343uqN+c6a7XwfNIlGY0yHw8FrCuJkwtHZaQjsyG/Z
Wo0jkqoeWBSspLPe6wSribS/y3psriSxkVc5aNOutivrJGz3W2f1xzpwH0i0xikyDuLORo/1aiT2
C9afb3poqmipVbUvxxLoX9fjzqjoRsvJZF+tOnSbtJ6Hh1Y4zga13vJejeB1tHfRPZWqPXbNxzof
2nPoFweR90C27sIFpltlP0s05PmkCzTO1idPw1f7oTwVs65OJslyx4lFeGsGAxUYdYG5LRzObbK0
e5KWX6U5ONFcN+Y1wK1/7rjxD2CBJtqo+NW0cJ8QORMNlv4Byn1ps8D/DoybHR0MIF98z8A7WhRP
vaXyN60NseNZpwVAyGBDsQg8twLHJH7OkdG4LKwHYiyPSb4I8qUD09lgtEQm9igr9Z7qPiaiONC3
c9pNpMETSdmTcW+bYPBLN+yWkSLXxvLoSp+KB24rEo292LoXi3bYBAw1OxfYgSM9B+2WWNCRLCO7
/a7YH+POtE+6agr0Je3bgIZyKwMVbnNrfDFj4oPMhrd9aEv3YHjDN2LGX2UqyP2X8Sd8ljoSgtY7
F0MbIbqucdM57qdY1+bG4zFEm1YnLwEdIZtaiW1vmcE1EVbJjiEheKe8Z7z49HR/oqVnnSEQm24U
YNd56mOG7BHOZ6aaJ/+Ur5ZRRznVd4UM8HtPtMgZtstf87jibTMa4553+rQvFD+bVGIHfm/e+nHe
PAApzWSYSCYrYbiIbLrgth1bCg5NXX6ZyCu49XooM5cJC/YkW2COSSKNqj6jSSStwbqQ3wQhQpI8
uR7nvrDOygZqxwS6EHoWQrMFgBomj0Ty3HuzcedZkOyFsGfJRWzMTdwlBtxKPlz7bkdngFUT39Ig
DYCxXya8bPPQ3DbkNZwdt4IZlG5FopiMn0OZ9ZepWLJ8tyhZ11Ef1sZtnwTuiUmhOFhmI3fZTE42
GsXGAXyef9SVbd9ZVdJ/mrpsOrapLz97+MFwukA5wfOnm8mfiMVx2gwqcTkV6IyuqnE0zmbDAtZa
tjw2sas2bdfnmzzW8b5B+clhlfKARfgrLW9BpLp4uis8w7zp4rojFKbpDtJGejtMRbxhZriZG7BN
wzhgI/Hoalle865rcFbUY0kklOwQhhZWRFFZua8cE99QVziHhWramaKbQ7fCXfaAbtMt1Xi/FMx4
1Ggq3lxjcEeMbvkoczXBABTGq+jDW4Li1HfMKQwgnu73IWjcni5QqlVxTJBFQ/0guYk84kLY0RjA
oIAb3mE+HpBGDTpSBGY/I7E6zPS3b5VYHjUS/duZvj3Ek0F+0LV18KZMbUqr2zVjk3yHyDuInlfe
SH3GbsxydqrmPJ+z0VJYh1V8Iq/rOkvkxYldd+vHQX7SizdfxTlu0X6bG2mx1jcul7BgdbWu/IFk
qHEHtYlT8FBUU548CC+XiEIHFPkRv7BDbHtoGAmvhETSElqEZqKrjT+Vej7NzL8LpSKDLjZ5UhXu
Tqsc/i1o7Txyh2LOy4j3Ni6XyssKO1LUXulvaYFulzxZQeADDs3q81w5D8R5j/uqxuuFKWl6xHi+
7Cy9qNskdxtU1a5zQyPOi1xEtlta75KFjbHJlx7tcFjbWyp/8zvpt+5XNdP6kdv18tVSVn8zVb6x
z6zxe5dQVji59ngTkIW7RYbunJ2Z3Q856Oo+nEqb2hhPXhJGlZ0dD2KrDf+LE5hxJAlsepv6RG8y
o3NItYvjc2VkXpTkprkpJP25JP3Pm7iF+m/jllh9Qo8PZhA+hUY/R27hXC2CQRvnzLuPzwpVddXd
Uma2KRvnW0o62ha3ZXjWyeLVEEvr0J/orv9qOhNyqMLNr6epVszxyjkKskVP5N49miOVwkQTjoux
OuaL00J3Iw0Ei6OvnawzHlp0X59LAu9vVFp9YwOaVLsGIxvqQcpbrmD7sR/V6TdZVbz1DVm9+6O3
rlnY2vdDnY37zjK7V8YXb2fbAvw7DpcNM9BFZLl7R3haolBcleKM3l9ufb3wpA319OwBkl7Jlpyw
pRwD9NC6L++KWq5VX4FIv9YS7jlCGYPV10p5FZgYBYm0y4KGOaAMg3fAJxaOMXGtSzYkwWcSEdvX
RVQAKGljUkoSCweHbe2H9WYwp/qpZujfudYSXMUNbljFwrgLrOVEoW1NaSabLFzmxW0GDPRq9eDi
nvQR4bt4SAgRzKcGIXnDLZQwlORNANRdZ2H/hNugQ0aDJL1eBBIq3oOL3szZtIzFVqiepH+pRnrP
q+roiz47dpKkkdmovxfzkkWKIne2j+q66AYMmEkXXLzKHO8hdVuq2MNlW6BpJ8CRViE3aZBxx3Sg
5WEQnzmwT2z8YsRvabM38io4lZ6R/C8C/tfspP8AKYPTALP8Depzqt8xFv4BRv71Z35DfZxfyK4B
Glg9TKSo/hNGDoJfeLZpmKQY86MYhX/1q6jZsX7B/4fnkux46IqPNJrfQCD/F1x35vpjoMw4Xf6r
ahTH+TMxEqCq5SjAgYSNjewvzKyt0mxBHXqKUSZvhSzxpucxk8BApEMbURZlIzlTetmoYa3mKhLS
Fb20q24WL3bmjQUQTXpjNr77g1XdLWxyvoRmjsA/wRnGvU0KyHZu4p5le6m/VG5MmR4p+neMAd4a
mt6JG7b0wYLwuGLlwSfhsfUMHmk5KC/QSOOdOb5VTdcx2aTFMwVR3SupEKOxWcayXg4Fcps3DAhY
chGUaYR2aHfj7RzWYgaz9ek9bj1ZfE2NAoxXdGsRlEaOwRpH9QSa7pmhtwyHmxUdEhg84sXZup0d
ODtqUnEpdyIEz82DXBwktVwpgq44vRYgFMFOaPr6IqMuQXsLo2i+taptXxuK+TD6anQemKavsOpM
34JqrF+xi+NLR0pFW9hUyAfd5smbndJDiLuBMm6GtnEgxNFDasDyEUy3izs3967QDahPgEMn0hTP
Hco5K24DUc0PDu7hPd0rW62aExGcA2Xz4NtjPXSR5+jDZGf+PXtFRES5qL7NBAKimKyCe8+12lOM
belRaOYuEl/Vzpm0oDijpd6upur+7PZIMXMiPq+CecICtChLnselTFmKEzck7MKV/nVANnu96Qxd
PouqHR4HrHVRPljTEg3FaL1kfhG/9AaVLe3kyh2tOMb1tPDqh1D0ooa9wGaa4+V6Sazhc1noVm7c
kLSnKe7kVRoE44+wC5c8SnRvUBtWOmuxW13uWhnWOWRqKGljtfzxpjTmbgXeh+JNfrwbFZq/Q5KR
ThHZ+aS+5Dmu1M1EQzAVUlIkGKtI7jjCQGeXtC3EZzupsodwcfk28rW6R4sJZT/I1Lmy7JxmsnRo
UhydVEVHmqHRxp16pMJmvCRpRZsbsudXGt27M4mi4fepm/xu75lV4kQWNHpGTqoML2HuYQcDd2yM
lzwR3n3qwH4y+wF+RiENI9+cthHhmrVb7BJzqej56a0NLYP1E9exYHuj0nt/ztWNsnR69tmKhjur
meQ1ccUU1nh0CG65XZunQEjzDscpkaeG5N9bTeLcIJscKHYjmemWqsomU9FU8ZS/oCLNHSxTCWQP
p2e2A5PN60gvYHtuqMLu+2gOR517F9UgtC6va9Oc6z6yQQhJIZ0ojYhHEmEuehqFPqcEvRzl5N1b
Ae761vEXYES6SrXThY9zydOzU+Q0v+Lj1Fhy4rHc+oMTqk3R2s2mrpT7OAxISyOdWf2mxwrFricz
b522mq97OkcPCL/cCNU423d8XBBdME8B9XX0VQh9iRXJElEGKvBpjidRXXtDb+b3fsb+Pdw67TKY
j86igOTKiAJqFxOSNI7T0D07ZTo9GEUQFlu64qaT6MbzmNTeDf3Y3aGiUmBbzuVyaIdKP8gmsE+0
ecqoCdzkFGhVPpCQ0V3KKZ83DmaKfSzCckc8b7WFTYyoG0BdKtNbEooRSyL6NPvseszP7ZTxScKQ
h8GP5S7M7FcvTrE15cY5z+1okAR4WojL+RgC3Gfwn+fUEc4pVl2zsTgteyK81V1mOq/h0CZb8G2k
v9No3OSLFWOfZrXWg/m5tvqW9E72IIV+79R4hby/3MS9eZVndq83+FrQWqv00ywAM8q8eQ587Z9Q
GX5jS1giULEv6AJChtHyORHdnTfl+X0v6xf2E4go9RVRl+Ye/fEjZeIVJgdChyaTAlJzKsatXZeE
pwxzix4uZbbVyFAjTOQSaDf1bmRmqXMn1FWfx9QkhcF4sMXobC1FYicUnW8y6hTpuUt8J+PXa5fX
dEaJSF6os/eY021uoyuPq31tJp0dmcZQX0wK5g6GWxNJwRZ80+tmudUdIVbcPxb27MxtH6TW4UUs
HabEJOvLh4JEnDsv7N79JjXPRZZYV0sVyh1RJUG1ad2Zti8qwMi4IjMkefKZALcuwW5bObv2bslU
BTGX6NuS5u9Ij1b3aSlg9ahpVGzPsweXRFMeCbR83Tiq26orIAepHnscyzh+cO0YYnPAkek2pmaG
HK/I/Zq2hS1SImnit1SZ8sFGFX1vz+F8lUFtXrwsrB+HCdNKL7yz8quaQZtbJzfMz65KJf50/kjz
OSbonCO1C//bNI/qEhihv1ngNfZCL+EeDrT8gfqpvl2mnRqW4XrqHXyh3aCcW9YY4zrvM9+OZFrJ
C/h8uZV+XVwJH6WlG9vtIZxV+u3/2DuT5biRrEu/S++RBseMRW9injgESVGiNjCKTGGeHDOevj8P
Kf8SmdlUZ6+rykyWpUoSAQTguH7vOd+xsoxnCz0nsOq0u+MmzK79Us9uEzuwFw7gjnXszM1KCP3W
pYuyao1E7vPZNG8zz/RXWjdVN/Ygvtq9dNa10NJ7RGJowFvX+NyWVr1p4GsI7owIvSR1gYqWdYsN
0SakwDC53opKxkeSDvyD3QwT7b543Dstr8gxnZ29BgdW/JiJ/1d68ds6mcTfD+vkcnhXJF9+4GeR
7Ot/oOpCGMhU9JcK2Xf+cCxDUWVd0Bs/HIF/VcjmH2pwyfYb9qgqkJnN/qyQSSZghkrNrTsXCQY+
wn9h9LbMd3NSxeAAvepQvfu6SrFXSqtf5qRT3rZ94cbeQa/z8aglTQWA3mCKb9rpa45+bs9OmDwc
NyOSizU1SK9NM5dPSeIgIQjcRrsVoctONqqm/tYy2+AxnXm8j3U8ji8Rqshwj5e5DpZBwfq/rMeZ
HhFu5nUwZu7jhIn73DGhaxYSNnhwiBIve+37yT71AO0eIzpacjFn0svpCAkD4lWJzqDlzRX5Vrzv
7T5bJ5FZQxorfJs5RG46r4wtiCLT3X2IU+w6Iaf0cxvX1h3U3m5edfCxvrd4MG5Crb9Ks44XwVTE
ydMcmPUzruH+8xjW+dKYmug7Iyv0d35oQ+6So3tL9J1PyT+ZDU96OF7NrhTDwmcW8d3NNe1cFgm9
DYCb4XWvGZivrcqlSUL0OCa40rRORpSkCSS2WZBcPXTR84yEZJcR1bemxx09icmkuW96ubdtXNt0
yTl0svtJRNENFcMe0FIZ7uIBWTR9Re+Agqbf6iTnmas5z537PAoRW6L/ytzFNEUGLHdhdGQAp1Q5
QHlK/3US+liBWpKuvoyyvjvyHgCuFaT1oQtSsNyNcJSIrKSFWI/+UbLP50XNq4weReVdA4XxefH3
bnfXu3m9C6eo3KWa3rALCcB0+XFONpI1O9V9nQ3tAbWRtixJZDojj2XcoMEDuhFu4JKkTJrzTYz1
j5aX7fZfMhzoC6ezWu9IT8RlsDVjZ+J97vqUnU7QrkIadCQsFPKmiDq5jEfSDBamg/rbGkYMXvhu
2kObEJCMaWEMb722+t7wW7qd3s51DJncLL8PkL8txu0zlg6o8+1LISk7dkHgZY9BNyb73izq9exP
CaLGwumfK+I3b51B9quyKuyNr5nSZctRmxtRoqxejLEYbua2CZPHWmfY1p9nzYtpUAo0AO3WFX18
RyJ5dJsbPvHsr3y7BmFhUS5jru1oFZHWnPRZguZCQo9/5Tpsan+Vi9JYCKvtnwZ7cKi/hPEJF8Zj
TacaKuZ8bzVoahGjCtKDheiLXVAINUgJcqILE3iRvuEeptYiajpPcx5vUy4RLuI5TIeFWwi5wOZY
rhuMJ0vkpMEGH4mi4ON/YValIhxNeIapOBqtL65KXTAyLa07Wl27bNDt01xZAQnGEhC6Xkw7Z6y5
7t04Vvmit6ZgVXiSO9Aia/waRNjkrJqmw68giQtEhtQejFyp8RMKMHP0h1MHR2011Hm6re2uI24s
n+ujQ6rZwUi6/A5ZmAVfv3TsrZMU7Z3mN+c54sFMy+Q7TbVPQmMZwDL4ikPeWiWgLhdlnDQPGlzY
62wAMNYUKKegTol77K6sWl5OfeY3FjIm/MtMHYDoJEOI/hHP16Lv0lvTKh6x8SoWHw+2Vpq7pA3v
HKeIGGWKZBkwI1gmsd5DWqRJv5Ozk5NT4KirXQ4PtL6jld5P/t4trXltZA4sHyMx7hDWNyuWJzIR
LGnvXdvK1wrCM0IYarormzp1XY/JiCfDnj+bmWV9cXM7WUUpdcdYReyNutZ9oMfSHavByUYWqYY1
hTKFtTK2A+1Fn8eSJkcazjd6ytPLXIhgN4BFf6YhBSo5Z9auIzHtNAgNg3fYhOMmMGbEWYWeL4cG
wEwYp/X1JbIa4od3TKXxrONkY+5PZ3QMcuSeft2uiX1lqmpyUc4DG+h1MMOAWDphxtU2zIQHlSLM
f4kxZHHNzZ6JQTy24xLPbHGKaT7fgFYdXnud3Ji+SGc2Ioa+1gmNXSWW221k4+Vf2I14t1EbVhOZ
JEX7JfHsjWF32jWWi+JGEOu6mrJQfwCDnOExstonV4TWvQu940woSLieRK1vssrqrvq5Jc5Ft8CO
ZXQ21siRMhbdKO7uY8ssD17UmM+oiKedadbDaTTq4go3R0NX0xY3TWOnyxH5H0/VMN2HIlcaO03E
14iCqMzZrJ0aOwt2eoRlDa96uiotjyUzC2+Ej8U+Rlpxq6Wd6zFf8VykO2a4YoxKqwTT5XzAFRpt
clpG17GRBZ+iYh6iRV7ZzVfKv5jhu9bHJ6NPmx1TsZp2txi/5W2XLmezmh/M3jSWVZC4APCyGKcO
fJRPdTgYpzkKhhOR4MwzMkdPuN/q6I5QTXFvhL2B2CapkB7VbJMY50Sfq7pqGGc6uCaaUqUfqNWe
N/r4HKV19oCCRqWmOMAyBkTUS92wZqQtXXuwZXtuO+Yg7M9N0bZf9NpRxS00J5HqXyZ0UsWuxFkf
fwaaoOb/bel0vIlS3Utu5hIUygL7QL4meLFeTSbSwnWlj/Or1/bOOkgntsEyZgmOTIsdjpRDsAij
qdsOev4wjGO9Jf42RGtFW4evMlt1RZGdTdVJsgv30IVataodGf9XPfj/FOFlKlr6R/Xx52f6rEUI
jepXRfLPH/tZJUNa+8MXYNcgH/lg+lUv96eAUBi0mZEB/xQq/1Ukk4jHLUXdyg/9BPr/VSTbf4BD
Fgp2jiweTfy/iu9SUsH/+DIg2kMg+xGtJyDlUca/LZEZj9ad1nTOOe8ZJi2LeOzOkDJah/qtbr7+
cmH+QXf8VnZ8ORiRfao77qPnN+x3lovQJoQHKZJ1jrSperrwHSZWlcc0bjEr4HSBmau71rPfJ3L3
/3FoU9cBIpJ2wUV9e56xloqxLYV1npXvv/ClcupMA/ZmV3npcZxjtSCEFP9zE8wIrz4+vPr1by8z
8mgDNQKdf76494c36J8VPqjvM9wlnMqe1v8wXWMmj8lAAXOWIw/6+JgGt+nfD8qtgj+F/bBrvrvc
RQXxMKx8g5ZEAeUBO9PeyB0sWy5S98eqBVhixSYHJ3FUNtuo7dpXp0KblmnsqVAw4yGHSZCMu0ZT
Q7KZyeMzk4gGBYPd6+LIXgOgBQH0jNZxw+B1GrMCssHH5/F2zqHuGjaQbC6Bt9iYr997nTxsTN3o
RqSp8T5/hAJsMZdm9rzxmhFQCUSiIyjo5vXjo77dO/48qs/j4bIbhdH37oZBiOAmoy3FGd0KFpmL
y8stou96MtL9V+Y724JfAUyKUeKF1PDx8f/+YLqMd0xgabrPffP+Wel9v0jrdBRnRxmTYvXATD60
Cswo4vrjQ4l/uFFMwl+w+ekcEBnp24cjmMCo6zjlzlbsj3daFaFx+8GqCUzQNmNqWc80adTTqcOZ
+WHox0o83l7g7h9/mn86cfI2WC2F2gK+v2sNC0om0Hf93LU1D4kFzqIk4p2pKjUeXqOPj/ZPD4nq
XvBc8l+XHeXbc8eooONMA092wRkUU4SDyApRi17AHDl82r3ZA/oAUsNdfgEF5L0/hstJ+UNxx8KV
1xT6I6xhKa9T3fBObar6+kyob0GXowEuLoAX20OLe/Ajvcs2H5/EOzvg5WZ1kaCjUcdS4nPHvj2J
JAuDzpt8cUY6i5WUfbvcXe6biyb0AqvOyIJ6KiYuYO6hrwzjWXnYJr/eVZNC/cSpRYTVzLZRrkSg
N2wzUJ5+/Dn/YRV0EdWhpbf4sGRFvv2Y2mh0PaNHcbZnl2Xncpnp9FVPQiE76kz+7s5WVp83SyD+
Oe5q3rk6+EDQT++OmLehkejp1JyHChyCDTjnOfBH9YcJCKbTYdmwO0YhCxwHWAdJlfRLBrDF93GX
AoYwi6l9NUuUvBfEB0Fr1VNsWiyc6p64XKKGtwZcmhhce9O7CJMhXp1wFFp7g/bJNbvz8vjxZeQM
3p8WZ8L3TNKIZViu8z7yZPZS38UVF55LXkJLv5pmeCCuhrzBzCbUkT0eQCXETtqVYWsZwtwed9/G
JySBORG/W19OY0VcXGL0az0nDRsvqdbuIqchZJtmyqSS7+xgXunmzLRQjwbtU6UhAlvp8PXkYqAv
Yi9RYEZEURo6TwZSIuKh88hhOJFk5QJcX3HuijYi2i9PTkbuldd9AiN95ZVSRyNlZNoXgY/1RmDR
f9HTBnQ+dQB7KmzFtHDGPnqd1L4a10JUrOKW9zexE3ZuLmozqW5rXTGexggK4MIqSauy3chD+ui6
WvXYQYYeVmbguve+X0eoaBIsRQsGbnW/yO1QosdmqyeXTmt43+BRIbBjctWmu3mcW/rjaIfl3sAl
znidFPgTsmLMB1VPuh7hH/dMyhgiuIin5FkbMOiC7W4LewlAhbEAfaqquoX8nMnl6FtRsPISPJng
n3ntkmpIKICiNDkK0lPnEdX8JQXERbfCpythWzW+RZlQeGBJKAERMPcVbwFoB/zYhF4ObIGi9nhN
QK9nFEnGMDelV8+bWUQCRQ6JXrpbHQBYAJRwTHAf2kha3CacypwhcBWP3t4K4+i6T/32xYNhydjf
iPStHidy5UOAvpaGJTfSj1EWlkBoYAV9wUcZH4zeG1cedcC3CU0ODIq62RK8GmwMFDRfc7+xv5RK
GVk7VfTKjTL+GXZB0jIjCouV3vH1sDVui60MK5sukEt4H/IBuF1Yu0dQhZNGGLFXtq9WzWAAu31Y
PWi2F6fHnjzCFNV5kfn5g9sHpU7IOnyD0l3lLilA6aKdMJE7SDttH+ZAuhAGZBXS/qxYE/RGJm1y
8pWXCr/6Qoq5Y/Jx06QAqV5PubehzUfxw+D+rkxTrnShoUDWQ3S9rPYain9vAHLVZMrzn4cB80mt
4Rsj7Edc59OEN7+HYkZHtaRNGU/clYvIQ2VBeGDN78BvUD0Rqcc36wilSo8TNG66Dhl08CFqKPEp
X33ag5qKrfDMFpqR1zw51nNgDwPwRZ16tVX0qiQf7GdG7/7jxaHczBg+gEKx8JBpeXLx5K9zGbF7
rnlCvWVOy5B5bG3z4dhxwBlW9LUO5eMqRap7RMZrPNS6rf4lBXqib876zHIWBCQd+nnIqKflb0Ka
Lg0yLgofTFf8BQmYWDo8m4sjQeAwzEG4Sbs7Esl1V9QsMWj8PQVn8E++W453hu3wUo81VtTLGkkN
550Cm5eom9QAFXAJvNa+upS0ncWDaql1FBx82rzr0H+YtYWrgrKTsaoN7q6+wIVSTPA0TRVnJwx7
6EUz3whNOlZjY8B1IWYfgVsy3V2wRmaWKEScweu5HasBjAbV42Rw7UHkc1I8khwpjXqcEiU3Q6L+
qZcTLLEwofrU095+9hRciAFE81plisvlh/VTkuZUvzguprtLoTCnNRAzRJLOs6GMExdOmKz5MMzo
k1cGcy7XgsEFUwRNv9YVbc8pA/26kVlanriN+O4M9WmLsubF0yiQHpPaOz3RKcLLsvaRxKWwxzrF
0ZtSQ5PrQKXsOI2iMPVIHct93ShuXs/PgFgrByzOtSYxN18KHHQeMMnnpH39sfmhP89FA59Da9RG
nLu0tJScSLeicX012BNOoNy2niPXxAjPa4cPWBkjA3HyXWheV7kIvmVaxMGLyyMkAhsyWz8im1sV
vHnalRzOnjU0r5kPC5AdhEdxx//0Q8ELuLAYSq7o8pn7NMohoU4KkKWDQEPON1yj+Xb3nE55NHsN
jejUTXR0o4xPS4dM7vDIi+tW3Z52ge1IDxPeTCk0O7lOespVC+V4d1WReYhFgv4cVRqqcobYER3W
tcd/Tkag3P90lblmFxzA2MfuQ5J6dQZqBTLcD4Qbo1P7OcoHrikNYc7/sgikGSLKKQbmSA4uNHRH
8fBqnyesctThiSvxlvBBNMBQonpKBEYmP+Rbpdyvd3Vg8q3GeNNXGS9yrsMAG84v8DRpGIZvxyl0
nqXX8rzqWZ6vjXjG+BQS9nKSsuGTXO5Ea0xEc7wA3+B9sWAIiQCdmrYOkcGOgTHsvVJ9QUltsTQZ
JUg0ID7+I8rHkWhqtqOEfjotRZHhASzGXxfm95NOoIqZJOLB0Dz2AH7CNgQ3kHgYTMlFNg3ENAvW
eR/KVOxXT05Y8aDXAizJ5Qx5E1EjN4q1LksYt5cN7zxoqD7RuT0g0wD1wNKtLwa2tA9dzV+WyCLM
9cWWNXvKfHWpGC+vzWnWuaOqTIPU5kWc+2xXcAgMD790Z+Qr2XXsZNRVk1WPMyUZRDavGGfx0Duc
RaoIbVXX8rwWESxxeMM8VvNkosc0Z8RkyK1Ijm1ClqM45eEyLEUOjRokKowDDVTe+DvAIcSBY66H
3oUmjUIsX9s+gUt3oxwKuSwGCx6CRpbRszWqlYV/G9a5ohZkWQezri61co3tfMgOOa3rfM28zqjv
hW4M3CKK0rmc1csFJbha+/DSaFvgYCzylCKh2pJbLfuVKOeeuFyAH2uR2rj3icG6oBZW9Ba8cS73
bhCOvNbGtpK7EanHN8lr6Hy5Pwm0CLZIv7otyggrvXI7j1sEfIrcEYvbHyLkyt7PGwJJt/e9cvuU
IG3Zy52WFPAkpsp+DvGcP1zuCqKRFOgMXwN8TcS5oi7gJNqq24DPKC6R9hYC/4FdsBJNM/lNWAJp
Qkg7wQ0WqxPShpy7L5bo7iS8uGY7UQjJ1SAMoq0sToFbTjzYkVOCZQO27S1R3/CGcUHBbiAsjrcE
PYNcNGNxA7Z2PrNT56bWNWaGy1Zh+i4roJW2ab4qA5eL3QaKD+nj30Zv6A48NuoFxAQ1RGoH/qdl
UShD2QebWvMg9JBQxKdNmFWMZLhNHJcGPuxCph7OomKr9ugTovsY2iHn3U24BCCKWK1G41+OUEap
heb7XqBu2LVdX0Q3eHv0cg8LRVxLvedT2J5yx4Vxyd2uC0BLD62N25B81tR/1AdYkUU1qvN1/eEW
M6p733ljfgOU/4WBpQY7M2l2dlbrC8AepLOlYfI9NMk6cA2yt5CaFykxPyhEzJHXYxJXvJEm1M9L
HKutT4UyOY9pAqDQjiu+0NIe5nGrdYm5UfYh8Eh12UIcGfN9XFXJlWk1Qix5a+Z7dvbjjoldMS2z
qiqugpLhpD8qC6ijKLEAbrjDZGO03nocm1Y/1GrxPyAeohGJ8Y+aqoMGsDKyIttrpaFAJbgml3UW
DNp9mBh8PeRm82ftK8MiaT7jLR1AwOnmgF0TrksGapAaJ1clXR15OClDPFcX8imEJ54ZtVFOM1bZ
wfR5VP1IRThdEqgC0NuPqVFSH1jBwCcdLy+TIGLdnkFApX+W1Ji8XfwKyKB6hwsNPChR9dxBl41h
CIO0OmAJYMYuW9a0khSg4Eg/TaKfgqkZ+9gX8TiCxB0hqwpQcgSJkWLkmPhs2YPxvZKxxftTJrzc
ujxktZqd2Hi4MIYu66afpIQLKlTReqoLnolM1ZtVAFcYBhYMoqCifTWMVgUPHYdC2bLuyZpHqFWg
UYY16UEr7Y0TqpV5nkveQOztop1hR/GfVu/ozdGugChR/2F2s9OaBIcfFUZNj0TjzZynhWehYMXi
u2fDNra7hv0N9PpObsu26TaZZRgeexVoMTpm2weg0LTsGALiFyI9PqD003htBIHBTuKCuXT6yXmI
6FivZlT8eyXZupazIjX+KJltgOtOyPSVLlmug6zI8bUz1jE2HDl6iGQ3fhpV0FlkTfGnqgtRn/KE
sDqz25mJ2DM6F+1grhMJblXardQc8q0opwuEwdIcd0Zoay9dZdqvYNLmPzOqyu8leWKU26gTFtRV
xpGRmX4SFGXbjObKF4uPC841CEDz13WR1Ou6HOuDbY7xNRwZbxUmTvw5r9rw3qHGH5ddDpktbWx9
O3n2dO2bFdMwYtFfynriN9kF434qZRzpt3OhsWOFMDwIIg91tGUk1Dk/oFL/VUD9TgGFCIm+0P+d
D3FkUNS9pNOv8x3x44d+znc88QfufSYaPtkWdIv/Z7rj+X/YNGkspAi05RAR0hL7OeIx/T/o3tDb
pd3iMHpRlIe/nALOHxbtSNjn9O4dWlf/SgclVAvzP8MH0pgNHSEWfXSTNAhhGO+aYAyfIunNBAb0
RKVEKBeFex5EOG9M+KrbuEZ/0pPTqQ3ovGuLdCr8MT52tr7dSTfvt2Yt6i1aV7xQv1zG2x8f4Ve0
m2287bKrj8bJ0ZnTDQf0AL3Rtx3BsbEnOyX0eu+COyhvfIQBNx65aXwG+k/s3zus1MLSrHUsg0Ub
oq7Wqr5Z5gg4glePGuLcwNuoockC53Q/E5AQXk9RPbRLK2rEUx5FrSPXWV/NG8QBGpW1nRj6DSJl
r9FWltNq3g6D4byy9JRmFYUENdvISNtN5ado6kNGuVqeDOxjs/rOCxqeWSbDiGOR2fsHYAxC2RGS
9Sj9h9rrWHrWPhOLW2Kduk9+CZVtkHVO0FFmsHB0Q1J/y6dcx8Fn4oXqLaDSyxjLEy2PlGVu0wdG
lB1afNvpBtRARmcNo/IZRxVWInDJ5OM+wjrQtjKe5YHsJrHtYIe+xHokb/zcHldO0hxFWB6q0mke
XCZ6t4IqZOs2pOsFQdQfRq3XVrE740nI0LRf15Y5nYow2mhxklLjdqK80yz/STeTBpJkU5arOc2i
L0YQVO5C7+zhiqwi7Tx3hFAu3Whq1kPcj6fQne91Milv5EQe4chq6gJBdUS48VLN+ibpAy78KmpA
KNpM0ztTj5073UurOzJVzGUeePmt3c8upk9TivQKmUVjfkpCeoKj0OIbaINrhDfGpobs+zDpOvEb
kVnsR6eyWYPzYlO5bZQuhXRIlENStZ4LV+zI+qjW7uxrC7ikNWKeiqjOuYWzWYfOmateH9l3yE0C
ceEQMng9+MLxDrx+snAVFHr2pWpFw2YEIU49MLQAgK8h/4LIeG0Wxngye919DYkO2FhBW6/xgsSq
09gSi9VLdmkl01Suu7WZ62GsF+SJR88ptz2bJjkuW+60BVkEw53u9sO1j+btaA9Nt86YxiCVj9h3
anPBNiw2OaHWvIvaXOJ2mWHDyTjilsa4HGwGJBPTcq4t54vNL1lqY6YtAs/v2JIM4tkIExqTyTT9
qdzyV/Q4rJU3UopYlUWzuEVR9dTQepXE6UZib/QOfcByMKdoObduMW37kg7KwrWbhn1AnbskQ/o1
jV4a1dMqC7MQPmUTaA/22CDft7Ss3fujFEe/sksbN7ye7XuXhsECaHd0ohtbHGHOc/XYnjNy6ZU2
r482GQiIZAHfxnrJB2uAG5oN8mEequLkZ+ySF9VcpwrrFGxA8wdLGOfq6aL1ay1CCND9lo2UmeHw
gJvi8g61t/SonH3ayk9+NMzf3H4e18HQWHsfeMMCgR6aR1jU5TUr4fCEgdUj2MHD20+Pby7EKo1l
6i/DoRimRdlI92sRuH63smsJrKEkaKi/xj3DUFKgPlnkTJnIKOzbKD/RmKSX7MOz3pehU9orhDNo
LxOkeDc2EkRJKy00bjDGDGdHYvKFW0AtjWCzyW4sHoztQAwsjkncwRo6IQH7tkKDde2wHBzzCIos
W+4sf6SdWuOjNNtyPbLZvwqUZ0TDpN2wm8VJEitPiVsaWrYSXWytdOU5cbhH/bVUTpR+tuUVQTHR
bWwM6Se2H8WDp7wr4dTlq7waUBFdrC12k6YvSdhieIkv5hfEgs4tfWma+ZBosMeMNU4Zw1SmGfdi
oAkr6ciNpXw1cjbrw5SL4Sn0ItxUyn8DHKPeIeVa0cuADB8qn45+sezAAbOOEVqAjTv08t42S8w9
JOJGZ2EbxueSMOQ7dxpzsWtkE95allXhG53aNFuCdWy+lpNekAWJj9veSuUqCpS/KKr9GkuwGPur
FmcXXW8x2NDITA8peooy6EYblVvJ7hsOx7aSws/AXwBaddjUrtN8JVuZQ4S+To4ua/MmmcxkL1Nj
XNcDLinWhnGfKOcUG2TBH9x0rPM85CmeAdBfpXJNKK6Kf7FfkYHqnsTFlOVOhjJoNXi1MEWg70El
0B1bD4i2+tp2mhcdc11qyBBNTrIX7rqJnJfExF4weBZ97no0H3HdVPukct1b34wER81fKKyxkfk2
YDF42KckYOmHPnwijzHAWVbufRjQC8fWoCOInBArvajWVWUl1xT07tYqtYofmEfjhiwQTFGDMrjZ
yupmGLC9AY7SjpX8EXu69jVRBjlpmOPRsmtaiA0D5Sc68v1Lr0x1qWm7K5mX41bVJXQLMd9xl9r0
qC6ePAjb+POIMY9OTdn3wJo9Ux5NT9n9bJPO41I0s2utO7r51gobkG9uJklPYTViDXp0krYt1rUy
DloXD+F08ROGlvIWJhefYXvxHHqROzzTqlOGoIsrsVMGxVhZFSnh+LqiZ81K+htNt9K7SXfu0zGw
t8nF62iCg0It00TmVXNxQyLAMG6CtMDU00bl10nZJtsOAyWOQr4vCDP4KjUzKb6adp3zO7FdGmzV
1gh/cfcQ5ZJfeXUjTg3LGU+Rsm2GFwcndRduTiJKEam5rpE+I7B5ajQBvoVRIw68xK8OCR40F9Gv
pyH9xQ0ZLUEVQILQyjq/GyK9vS6TZDpbjoixcPW6uXIawcSFnZBGr6u5C33oeRRF9lVkl+g4Sh6x
U2w4wl5hCcEIMiAVAZCSW/i1FLkmQNj6MiCG+Ob5dYVObdb8A2aQQRWYtiFB6ZF2iVCitRZykPPe
S4jZZjTSOSeG+bPFDCrrjMWozdCdgCb3JxDMNtZ11pFkKQvLsZeUJ/KzkbiTdu5NK7e2HS99pErl
PCx07gEgiWXmHJAL8SawCPeqd2nN9VyNQxAFvFot6q8yM737cRTWqqxdjQQZehqMbtmCLSI2XVuv
dLLkSkZTOhLx5uaY67zxEQJzfYf5z/1ag1nYlg5uPGKqU+2FeZx28MiFLba01hHsa2p6tYjEzCuD
eUsHzrASt0aMtfDgVbF/A5Ko+u4XJH8v2cPp+8pLMp2EdJI7GrMDADPiVDTbo+NNBsL0S5H9323d
77Z1vuGZv+xHVs/t80/r+PVz/uf//l+nsoPd9d4C/uOn/trXQf5k64Rv0lRIULZ2/7Oz8y1CDlFa
YOOGo6nUe//Z2Zl/sJMxYJBCZ2by6aNo+rmzM/iFIGx1GlUGwC/T/1fiPfPdzk4IHnDcLcJWZvO/
i1cgrQ8dLBW5t7lxiT9JNHGnk/QGAoOkwbJOvHZhV67+rdHc4IGMBAmZpwgOmoyDQ8P7H+uLK04l
qQhbgCi9eqdk2OKo1x+8Kqd6iCobr57e+kuB++xGFFr3ZyIxko9RCJDLQB9d5V4MBD4P0NBb0bgC
NdWvCKKQKr5aDts21+Yd65Bz3xXd+Bvt0ltJic0VsCy2jjaXgWv6N11fQrHGRrWq9pSa4y1GE39L
zYKyoW3VefG5f7lF/mnL+nYvfTkeahJULHiUXIRZbzeshoa/JEzTaj9o0qQnmH1T0vllHHANPj7S
W9nb5cxokQrXE+zchWGqM//FvDQjS5x5u2d4lNj7GSzfVJI2AXlmEN/34OW3xLYHv1HovNXL/Dgo
qg36BSihiP9R//8vB010A18t1ee+c1gPF5qyMTZ4q+xVhxhuWnx8iv90NJsOBwpbD6Lqe91ZyOAj
LvIk2wt9sNOrgvSfzegwpLnpMv/h42O9z/tV3xwBcBzENZGf/k3pyuAji/JUj/d1NGb4NCL28qu6
JoveYwyyiKZovOnYzp8GunO7OXPbag07r/nX54zuyXPRatERcllU3l7hTNAczTsqxrojwGvFi76B
AhcED75TYRP++KT/fg+RnqeqYTL2MNq97/xINsom0tpkX4l5PpeebFatxhNc4ZmP9lMT47lwC9BZ
vznu379YW3cJF2SjTGSco78T1TFkGOLQqRKVXd9TlPNtDmaHhKGIu+TfHctCQIAlR/XR+HqF/j5V
HGXHIPrIj/cx+3ksvEiKFpUup2MIoOvTx9fz3Xp7OZYtAEhYxKozhnz35SU5Ca+S2m0/T/MgLkOj
QxabvVh9fJz3bTF1TthcPcWAV7er8fYm6ZyskXSk432ggwClmmE/sbCmAgtFb9r3UcyAbDGCB0CB
oVLJ0HCF0dXHn+HdvaPOFeMXC51w0N8i4nr7GdicpXENom4f9E3IBhkkH/oPoM+BOeWHEmbYqnHM
6Tfr+Tspo60Oi6ydE2dkwTv0vbStDx2qu8CN9xEhup9l4uQHx7Sm6yopoq00K0B35KiPqPSmMXSX
wcBYbT84xfiKL7KWLxUWxgPYRWzzupYf0PXxx5xo54+vzj99TpsvxlfB8sj0/xYibJvBgIpR2+mm
63ybyIeVy77O2GYFmTM45EKwBSNZW3NdqvAhvdJ7Y1Ic6CDYd2lpHf3WD/aQQsxrX3Mad+P0UZnA
2/Xd3yWA//2uVbpe4pjptbJXfP9RdR92EqKleJ/7OiCvNPTGlL1L064/vibvnnq+OjCCfGXsQjz+
fP9ujDWDi6I18Z7EAqatqBOwrKalfcway77/+Fjvl/PLwVyX/rFn20q6++72nLzGbpA6sJzDeVuF
XtCrvLluCZ8ixehVkRQ7DtNRIB1/0vIi3LKlabe/+xAXGfavvXUFCAIogu6QooCP864eyGSloSk0
gp3bDXLau5nBYtr6o1ntw66az5rp6N9sQhOIHu4IvpiqCLB3HKdM05k/2UeQacHB77rpFieEQSRP
TZIRM862Q3NA1tJVFjU4h+PauJszM/jeA3J49KZsvkKpy0DPr6WjbGApfkPPPvaMjatFkw/GHXw2
557APn2HjkWcIjLWAc5WsUZizDCfJzKMu0VGw+kml3r7nAWQbGdSIK4aDUHpwh+L4DuiOrs6FHmN
Ga5ArLMDJGM1tEqjLmJCTlYPrsHU0hcI3FAF+YF4Kbrc/DTgLK4XI1kfRAuOgfU961trWOUtZIp1
4yXRFfyUHDwhS4uQffyti1i8yya0v9NZ9gzEmJSNKnHbC5cDg9Juo0eOtR0snWIIyB76ZLcz1ozZ
3CevHqR3h1+R+42nP0zJ0vE5PNAP7ewZDWun3nTu0wzlgvhNP7xy1c82bHRBB9mmta7jocEzGmfa
g1+a0xXvmeyxrqfh5nJ5A2do10YR6efKrKP0UM7kb+8DETrmwdDz6CoN/bxb13OU0Gm+rFadmI6y
nVmhPDFqX4uSpJMlLF+hL7NMzDuENVy7/8PeeSxHjqxZ+l1mjzFosZhNAKEZDOpk5gZGMklo7RDu
T98f2DXdVXV77rWede8qrTJDICDc/3POdyS2xiHsdT3FNZHZP0ZYbhoIW72+swrTWwOCvM4M+Pri
CsAgoDay914P5noT971M9oHCaLbBFE57OOrws19PvbnRTI5tZZnZe5lU5s4gMPrGmAk5nIum7DE7
V2C2ZwZdoSh6RPOpW674Fac08mwj+1W6glsT1IcXQ+p2ubXW87CibpLeDQKkoUxxJURqwe4bGRXE
ehCMnEteJdQlmSV1pTFbL7kRw0THmKMhHKmKdc6YDuQbc74AU+B8VnE4cIJtIZa0b7hgqSNYfM5e
cHrYdmLi8YcxZccA8EJ7cgnvrvAiW14SrcxPhV9uA8Wgbunt5UoCpduJnGl/MqtmS2e6E0qt6e8T
kWaQWfv6jHiygmrLLHLNQb8YVq1OI9ayA9GT+CkR3raxV/6QWxcXybuFcex410p5ezogQdxBH13N
sdQ4gVTatHZFMl0S+C4gCeraohg6mmaIn6zfBQvOZLuvyyLkqJovQTZdCQDJU24EuzQlWU02vjmh
16G2aJByIDMG2A75WmXh9yF9d2UkJ+Bz5ooKFo79s0dzusA4uvaL8DcADpdokj6trlQo75wue3Zj
t4LO2JrnEsOMPhZO2Ip63hcBJFFU9zVujp4etHAvsyB9GFL5DmgcDxR2rxxAboTPFJWBmdNR0/3X
bqWIgLZrS6zYPk+1sTV/VZZ9UpZvQFLNblM3g2piu0/TFJ+b2kteRWuqLZL7ckrLihuwva6RKlPe
upllUR83dPdGVg4nbXKKSCn3pvA66cN0r3IPPtJ6E0mGT0Lm7UEaTY7FKp7ibnXf5CejsRtjE2uJ
dzM6JR+oKW1LZ95rqmdH0YG7zGU8bsVkUgRoGN2VhZKdRrO7CmeeXj73rUyeGVnOjxJTJ2zzoaVN
CriivBSesrZx5Xo7zED+77zK+uNSusuRYXHFm7KKvvSJ/uDjwn3wZim3lhrH7fr8IRjdtFMaZm1X
3Q2CoaDHlVYekSxZCphFE4e9ZC1S+IhVRe0Ooat7GbeiGj+vHfNE8JLAO7Q5W5+R8y+qWObtAqUz
6wKi2YZ9a1bXQRcvXqm6yEBou7U75UMah3GWR8It7HyHpkkkux2KXZ0Xzh21icPO9cbkh8iT+WyN
SySyeD7l86iDfSL/8Yu+3IHGstocsnDiPnkkEpeeyAMDejJnfzioqeLEzFk7sEUotftS9t62kv1r
DS5pR2Zg+gle2/8S9kKq3q0N88msHO/HMqtA7XUn00AWzeANmpH1WE0VY6tUcEtFnrsGDGVoNU0b
aqLzDuygg0OwGKbYtCTRPlvT97ftnMtTJ6yLV9n6JYj7GS9qYNwwR65ZwtQesKUyuC/jLma8asUW
m/88tRlT9MaTBsczNEQZnPhRgVY5kDF4CMNnwNJtfyxKH+49wGbHpauhkjediaGdU4DkPQ7oOHH2
s6eVO5dI7hYlw4YnPDR3iRgsKFBGfozzzrxwBLPIqiZ6DGJjPzkOJ3ZQXyjtgtBbBeZd0pXOgem+
dRMkcMf6VjmPsdMZEQkcTCM6WOgSh+/bCIU35EbThdOAyBfi8OyxycWOv0+n2gTpNiMNASamSlRf
rNtR95srVeEs++F7YzQbcOBtZaE1Nv6YqdxjZvR+OsB0n/hqyZlct99EcWyXR6kF8lOwHb8R1jze
C1vDcG+1FMyG6Nk800Gs41tsJueWHfuKjPU8NgBGcyoNKbi6RHuZ86q8a11HXDFvLwerG9IgzAL/
UC2qP85+rW0wGvjnhla0Sz7W/t5Opup9xYO626INuh82xJGd6+bFF3GOLMbfjSQL7YlZUl72L97Q
/qp46W3fNcgHgaNMRATQ0W86kgSwMm3Qjkm7Qml9A9BvB1Q5soGEnynbxVPUoMY7Y7YtKvNj1oI2
ysYWqjv+CCji9MVekO+ad8+op5NactSOgGcgA1i1lw5cB4Q3cWfo0/Ce9wX37K7kqcFNoMc8Fk62
1xXOs4C47Q0fMHB8e6Pb9ZJ+pRqgM0FfOe01tsDvZgntq3PT+rIAZr7NZmd81pJ4erf7zP+ZjEFf
b1aiXhktuvIZfDswYjw6p+qqPmiuLU/orUGyrdzphxTk7/Wi6iLNn+AA5t2qXM6FEbKKwvBgSi8S
eIZDC1cfGBVq2vlUYjnYda5f7DkrAV3MPDOQsoD7luMIrJ+bU7rWO3bLwYhXlAlmujESttlwO5Mq
eaQM0YSFCv736AQLjxGD6RDnJVN5eg4UTY9loO+CouF346Gwt/RWnFqVjR8te6NVHSmjWqs4CjjR
fsWEUMt1oqRfUq81axyI/XJwdYuGU8e03jSz1b5MrB83sQ+Vy6lVHhpArPeLvQTPdBfQ/jo6/a+4
tTOWk0Q/UOCfWRhDb41dHRRE9+BaUIzRyqXi9hqXMSdV9aLjpNrovvbgTQv1o15NPYjn72wEx01f
wwMAllFtFhYnkecBXzbqHgcfe2xi+mv17ZK9F6WZ1qHGPhmruGh4VCYHmC/mbnTnTwGtbc9e3g47
RIMdaHwvLCr3ZA6VExqwmwkcrUjvIAlBMWhgmzmdiZEaZ+lU+1EZUHJ44bQZ/b0pu2JTVbLcA5xc
HjvXTENz9JMLlOsvrUVm6FRVUwQ5mSe8mvp2YJp1yiikow6X8YC5TBBj2n7ct6nQ3wsBNIM9Pk8d
FkIn8IE2mM6M6udZwGQRS35DLnpfUEOwod9hCdlUu5GYl+uMLWmT2ot7cKiiC/VqAtHdtVE5gkA2
WQreLcagE/egktYXAwR1nMyt1qi94VJoXHXBr15q1Y7UhEsrI7MDhfAByvF+tLS3zLV3TZxK1inB
LbkraMvdz7lS17GIT+ASnts+vnDLZWBEJuzs9uqLcvMXIwgePLPet6ymwzov3wI9m/eKnle66IN3
IoBDqPqE5irNcJ6bMiPR15jvS2CwsKIfIPJTE8huLyJam3Y5HccLGiC8D/eDTCdO94qp9sbR2BEk
8zj+UJb6WKbs6GIpR/st6bKRgUx+6O2A26Hv/eKEf4cAECmErMmsvaG2U5e9LtMyHEaRUnn+rPvT
iDGIpEY6ZI+eReGiN9No03fT+KqZPebXGaPVxB7mBsekdsBVsF7mUsc6mHmv7mDXCEqd60dDOvfH
rHMZj86YSkMcjemybwCcbHU8CjaoDCyPFMdo/S6tCCibbvBbd1HPTlpbMtDBrDr4+t6czNk6o34P
A10jGA7uSrNfX8/sCqoFGDrPDC7wih0TUCUB8nuB/MtU0ybFpeelsaNBHRxRwXro4Fkkum6JjlPl
OmhNTsMupXtYQWa2nEUAfJmGnJ9+UsRfQ4wrfMO7IjFQB85GxPTZSEWAmdkWJZz2Y0SbR8mcadU0
ZDPGP2FDa9tY69hjNHSDYLdebjuecS9+F8uLZjvskjNP2woaffTbXHPAnYtAsu0YPW5L85Bj8DfW
3YmRLdNnrsz5mrvSuNGNQu2MpC9OaTHHP5NKY8id2J7xYAyO2LpOz04EBVZ/JzPjOheRTuuWNxDQ
x1OnHX5QT8HSgai8vm8Nqz+ytuelNbfWQHSyQUeexWLnGeQ+dHi5v7D3m1HWs/zb2Gl75/Rwc6Ea
YfZG7lQ88o9mMfAgHaz4RNUhQ4GBTb4/eswIVqXm+/2m1qYmDefIkdgBmk1RAsgi7vX6/VcCvwLw
6LLtb7w82BOpVwfTKtq3oRLswZbeZEqAOfo6049B1wYpko2vavcxKDiYWQ+zUk9Ft/seFLflgoyy
NH40FsyNS8z4+iYj5rrXAj4iscXi5FJstHcrZ/jREN08mlnOK3IfUbjyyKo7WWm8VqPOr14XOp95
Xvpj79TLXbGw3lVaqh9UMULob6UU4YKB9mhXzMJbh21fN6Ut8UKZd3uWaquBfiy9PpqKmO6hTDEV
YXjJzWAkCxbrUC0be3Lo4ojJqHP+001Hgipp3xj+wWovciaKvjoHPZZzsKWBYCTTIdaTulPNThTz
bFPrTcuDgyHk3OQKhUw5DK9iVZy+zzstq9VuyvkFLCXKFxiJ6j4lJ8M2aSHMxqMB9pqGeMxQhG3W
fTmux6QcUdkM/shvtdw2xCZOLkPK0DZadTEJQeybdRQ3jLW6eJISBMBdfkRzgtq5NmeAsNegHY0p
vGCZu4+JGWjbIMXW3pb4e8RqLV5ogH+tdP4JDoT+6NXr/20ER8ug+AgwqOXJy8QL0WPRB07UzZr+
mhqOnUekH4J9NnDepxrLa8Njzgpekg2/AeLtS5E4P085Z5OleNF80Zo3Rom1BQ3UnJ6FuRg3gTHH
pymNm7c41Zc7ideNloSUS9i2RrRJyjdOcWs0b4U3YArrFs2CSz2VOq6BMjYe2BzwDWssoiM0tKRg
BYx3YU/wybxh39L/EBQUUKChl8VpbDhMZK9NaiwEZOH1gjWHIv1N1W5LQDPjramWnU6lkPFRMHKt
NqOvDW+Kjp1EZyIHVQAbYk+clJvv++gMU5gaGVsP0X7UADzCADFvP0w9UV/BryNEzMW+cAXGowyY
WNTBXvST2Ca4wC8WI/BLW1Hg0pOOA3/vKuNcQtq+1pYbn5xyTbwIdj5OVHM73OuWw/ADWdSPnPUs
mFtGc07rMFJwbHsK19Y04tXByFmCo/6d/G77hhSpNXhEWq7ppncoKGF3igOQ+2Ngc6SglWpPlAPE
Xx7lBBUBlvUc7HXJmee08QmT2RrmgRB60Aj2RHQjsO2jjmf69F32yQSVjOV1aLLl1zL5qFADC/Ke
UWqbbFOWFTwZ2xwI8TDVt+ksxqdMn/3f7WTHX7Tz4h52COFukpknk53N3U46niRGA4LtOAVd/DN3
Haem4QM2GoXvDLgjsgc0QX1PY//H6PAvjA5YqHUEov+3f50edVrKBgI42Z8t7H/8u/+0OiCe4TdH
RAe98RergwHMkxki/vb/9Djwn//XrQ4CFC2TxZfJTMOFH/LfoXaiSCAs/XWk7iDnwT5x8avb+t/J
JxmVKw7py+KIg4hbYsJzWjMHgj9c4Vw1goeG6ByDOYUhSMUZnWTpgzuVwiK7kc8qHqHmNclgktMo
3BVka6xYwGIN/JKrLuixWFOHbdHjoB1yeoLPcUZuZFszPduC9FKXwGMYyadkkilZBBe3U1pPn14O
iSbsMm6zfWpxGee25T50mvRomGA66M+kC5XH522tFMM118eJURM3AOSpmtInm6uAO1v7ZgU8SXCJ
FFE9kmAkxpobIB1trW4PBOmSsX8k6zViM8Iia5CIR275PSVW4u7mwNPMF32Kk2xbjcnC2rdINedn
qgcAFqmJDkAuNMIqfAs8eNfOdx1c5ZQxkz8nt7igU3/XFNJIHhi4ujvuqRXO2QwLk78zh0noEU9l
yzliuudvJgZ61OvSFy3PeYalG3JnGQhgmfYMSNGyGd/PPiPB0CgwemflpnKJ9Librk7eK+6518mT
DQYSaCPcVST4diPp/FeIxULbUj0JXo25wH50VST406bRp/7Dybvp1vMJOYdwDK0DjH7jXmVmE81x
PL325T2KULmHr8gcFwPf3g92bT8xFJtKtzv3FU5Nes7Z00P8dgT7pA1yShNqMojvJ1cuz0XrFK/6
anHwUEBCyxkb9u6F80mNZf5AVGnZdMHSRezPmdjWRnYU5DV+5vhf6XBMqVXx+vqYMR072XF5MA2j
fCCGXNzT50StkseYkptqt9eMGZxzg0c9kHjxSUuyPA6Gd6cx4oeqSL2I8B5dBgnDW32mMJNJJVW1
TJfDVGXlczOxuuhgF+zJZQcfbgKbbtPHfX5H/rl7I+vuGCGrJ/02kD4FBwIozalOIThiNK11oDYt
TQJdp14ss3zKtRY0OcnchDhr8bHa+15cn4uKnnAbgl9M6qzATe125Pl6a/6MY8ZTaqFUKMCcIDdT
moi3XjEwVgTSjHS2N0U7nyc7da5lQfGSNSmiEfgZmkOf2MWxwSFA8s8zfsJ+8W8Nr4ZmZ86sAvKi
PKJIBSEZv+FpAPx6teicOmBXtVA85HJb4sw8VEAi7tuWMOA4tflrV6f5T35RGniW0TrTllse4N+1
t4Wyy482ES4sXgKvbIktdYd8Pd1UoiMBSCZ82sSt7z3IXDDO0TTaFzSyWRdf9tY9A1cXn/WqQZRL
H2sYwLPsVLuJdR19Onrpush+YGxfJuyVs35piyljS1B0T2Mxzo9Z5sLaYCq51ZYs+NnYMn/pJ1ec
hdOwWltGLz/hV1RoMVVKyEFH+m3VgjdK6Umk0wezYz/ofMHL7vZ4RuSPJTdRNQPmskVbHYUTX0gp
1lE8wjKZAWlujTo5mkHLDEGXITgbYgX2+JtyHmIFRV0e9AS2bI1rG3QDfYu0RHo7+B4Lso3bvdP3
N551pr2E8xiZuTUO9Lxxulu6mySt0KN1H8tZvuIuUx9ObEz3HJD4yqybXbEnDeZgMyCNQQgG/Et+
mEs73zOcc7tNNTbFc5uBB+Bn52rRWBAEXtH+tjRX7JVfYeNdYt3aLu5iI3r04g6EbG2GdFjSHmpi
+EXbNb+UmRLZwB47cirLhi278dQuxXRJ4+qOKG5wazZm8sqsGGwRUYTdYklt2ugy0y+UUTEzZmV7
q6E/3MOSwXZiQDu6aRqj3Aflci2pSSo3BhfqCbCEHSkwFxV2ArEcs8JISM/ktJv57rqBterL2NFZ
51ncauqyBvjk5Cezs41HV1aOGepCQ8uiJ+wjzdnj8KV9JrjjkOcH/D3dewExfdFzxgXIjxSfNeav
fGSwUBII2HcYV5+MPseE6wnv1hRyYUzWKVzigPOfh5oZyeJ467K31d7aZtR5ohnzQ0komOrrZvBu
6nmWv9G7cslovHMOde3MJ2yp0z4ejOl2Ej1CZWnWOz/rupeZUfXdso46kfzU3sqW9J4nG5n9dS7q
i9r7kllBabUL9JeIZfJ7LpacAl0VgPBsd3Pjj2dJdivCICdCrVknscE6lPWNgvmsPpRQhSvfwOLP
pAFWqtIYwKR2B4CYIW+zjnv978mvsw6Ba9uACB9M3Q+fsgZ3azdJ9W4lib+v1xEyQG3/PK1jZYD8
/TFl0szymFmiNHm+wScR5S2bpOCaM9G4FOucevSH5kS4XlxiASIhtwvndi49ELfUq/zwbQe2wffQ
e/gegA/rLLxNBv8GE7P81K2xHDfBmPG4DtYBOqBn7SlNHfdnB/d4v3xP2pvvqTs37dbFGs8wXqxj
ea+ordtMj2tuSxTFolIydsnXUb73PdUfvyf8bOG6cG3GCpfG89+KVQrQM+vNHoeGbFXtPPqrYoDX
0LqZRWBzG5TmnewUY5K4hsOB1tCVlrFXAuYMfO8IHoN5GX2RHxOzsQCw1M1dk5jWs7dqGMuqZnRd
s1YurhIHFUVbMk/UYRQZg4AGtwJABTQRClU/RNojlBAigCY+T8Gj4TDjI3BiIsGjrTjfMkvFDveu
+BZfTPgK9+WqyCBUN/RFWDf+t1zjrspNpxtsYd3lFEBa2hqZ1n2mI20VG02i+pCX8g6Aq9pwWDWh
OpbDXavK9m4tkznk9OsQ33LqkMS1Fs7f0lJs9N4P1gLm00K9j9yMQOS+/Eobf1arMhUX7SsCHKab
PLgnYDVQRI8PlHXHqmqZ3wJXLvL0NK+ql/stgNHcTbqQ5mv1kbU9HZzDqpaZyGYO+e+zLPyEUxPf
Q7Wqa/Gqs7FjrM7jt/g2+72XR9a3KAcqb7y1krFDqu9Ra/rqOn3LePGq6PG8q3eUuBRRKTRJ3M7w
DmZT+tfvKRGWOoTB1QwUajlyYYduOGLuwltboCV6Bpm4o1MmNMogd9/N37oj4jcapKc3LF+nQW4B
/s4Pbk9kblZw5F1d1ldRdDPXicV0heGB95uFb7q17cKkgYnbiu+ZLKaxxyCKilUfnQi+PetFUz7b
JmtAm1m/TTtE113bQgRnVbisVhInPkKYIjbCFhUhtmh4gm38KT5m49SraFlF21ysiS1G4NnIEjNo
DtW3wmv9ofcWQsKqgukDAmhCEkba7tkypx3QQ+Ru2+6JRXe9EREVT0KRdAjL9ay2CQv/V+X65xz1
OVll6BE9us4cg29pn6rCM35lnm1umIuXYRe7AUuyyn01VnFbamsT3Zxa0Uo+RblQb3j/3xki3vur
OM5oxY3KVTAfukwPm1VE1y3NDgt09WUV2JlqQerIk2d+FkghqwwfDCTCrJLFjVZmlBxl5EJQ7Y1V
vl9WIR/PcBkVq7jfrjI//KZgU1ayZVeOCaDxaCqmU5S8/+jv4GTJE5OMa7qaB6xvH4G/Wgqwafc7
w8NmoFbDQbxaD9RqQmhwI3irLYFmT+un1Mxlz8SqDQmj7YPVxrCshoZ2tTbUnH5v2uBtMfXGTxXj
q0OrxfLkrKYIupCyaFqNEmq1TGiQb+E6IJbIQVD0/u2qoL1xw2wpua1XzwX4LHl1dL4c3QbbTImK
fUILct9t4Sf/adf6X3iv/0q9c7B8Ea22oOvZWOp89od/dSSmsS3LbPSzY14BSNpo0BROPdIZsZTV
6mTrdffRspYCoDzqxb+wZP6juc01cUGaOOlwZhp/54GqrO5dqdrsaCxN/6Hyvr4hwJJe/SIoHv75
9/xHvx77GfRmY939+t7fYbFZl+Xukla8VQubmwwN0+RNLZPm85+/zxpR+NtOG+skZks2/ZgD8Zr+
9YAWjQRUUnjJEX1U7lK/XyFii7kt60zcdX1RBDcTvErIUnb1BoSLHfWsEhJycbpurmNoGdt//pH+
8Sf2zIBAg+cZq4XQWz/xn/zn2BP8VLDLOMI1Vxe96ilEzWd20HZJt0CkJ2n/QbEcv7PBfO77vf9n
fvQv5ke4fFem7j+ZH71lNacWFIRMyOPv//O//vgXf0yOXNjWluvYMKzxlzK/5Hz+A27tGRQloj8A
MoBBzKn8H/Mj2/vfNuc2Ag/VLD4tm0R1/pgn2cRnHND+OjGEAEMp8Zn/RgsMb/GXc5yTCMMFr4OX
GfqBu15sfzqjJGebJeSaQIm34BYdeYHC/qej8V/cl/7xLbh4HAeO9pqcIInz17fAgryKi4E6UFq6
KZTP0qbe+C6H9D+O+f/Hu6yf4k9fhFqJZQH1pQ5e/WvQfjXLp3D+ReTkX32Rv91gvayxsX7wFqO6
9/R7mUWdev/n3wJg89/ne+BdiHtwbZucGYbxd+LuUGp0J07A/hyt7j8a4gPzloGyuUUXVQcnpjyS
Fj6m7+WIxDPo424ZrGVLhYWxZyc371mj9S9mqixIQ4r1XS+8e9OpJidCy5xvAkq3UZd7PbLEMu2M
KY4fyVCuMzB6fp9YzS3kDb38PLgT9swGs4lPjbTvD9RGGtNhzPuQ/SQbbQQRNyo0L71AMJIUD47N
xs36BkF6RE7SS++sQ6vAX0zdyCZ1ZHrRO81l/g+VVemsLpjM0dKWVONCL58oI5AJ480YVOo5E/wx
bVMTTmv34ZqVh1edonFf66Zo8FS1t83hhkWaeF5qad/P8WgAXvLKbQPZCJmMTopyNOzdUEA99ZbW
uPg4RLa5ZS+bBR/Ag+XxMLYRFG48lctto3yTCY4cjEtMY+ihwVwSJs2Y3sf5NH8Egk48pjcjXoF4
oRNpgiyhZepzrt34NW1JAkUVZtNnzO2OFc3K+Oz7RStDZ7DFl9bZSxpCOhQvgZn5KTEeYd9Pk84L
rQeYFNClweYhNvh6acmUjkusPBY3dANZgiw5/aEx9QVwXwea5ehN9Eiw5tptntifYiDVOksx/s7V
8mwr8zOgDomJEh0e9qhlr4Lt6VGXGAfZ+HTGHu7a56qoBpuU9t1D3kGKyDGH09QcK/Ey6rxetfA5
8sUrTlXgDC8Atr0QMJR3rvwxRdGZ463l9MA1SLTS+2GysaqtKQr6tt+Rytf34BAUpiLGaWFAp/nW
X2Dkhar0kxPgRPOAGM8bmMoNuy4Xe5hpxSF38umxaNT4KOiwwKsQDJwYlNixfyIfrIN8OxGLoD+O
TfUWKKB99QMOJ8RbI44qvICRyb3zVsxBnh9zbL67tuwoHFko34vDsUdNA6eQYO7O9Me8hpK+oZ3Q
uYKFyvdpkuh7w+7j9xjyNg1NphbfmnOAR5FJpDeuWfmRzWpsX5nvmpFMGMhQaWWfZNt3UCPR2oxK
TUc3aN27WLO0PdFui/FNldxA7XuJqw59jew9AWZn0nHvYmA5dj2jhHFcKCEpsjR+FzjY4YDMgMMs
bQRoh534y4aw+IU9SoQDNX3nHrnhPQ10Y8teyqYa1Pf1rTZAJIubYD0eMaUvERT23yVe3zwcpqXc
Qt3VD8ZgyENF/+4N0Cb7Ce1ZbWPpM/2DSWvsfYawewewxKtvxhMoBye916tOP0y0kbiRPS7Iwl42
YfTDJfdhFDQuddVY3Y70e7/1FqOgekyCK7AH6wkRmQkyQAxGfJ3hnGczkXfWhACQtL1/l2d9/QYn
eb7vJSDCJU/F7cKU6MZYkGOHLnDOBR3asPGcKaS/w31swRBEgnDRAYXWn0KEH96gA1iXbkozFvc9
kK16Q1dn4W0YlTgR+ZEGZsysf9mZK6pNWjbpY9dP+W9HucPBmLgJFVoFWC8myr1QJrxrAZnuRQPV
MRpatv88VQjT63bHnMOFeZA2XfqkUAyTTTKRlOeiSZmhBB6wDcxTJz5t8mQajTrJQnZnvKcQ3pw4
68LcrXVqD6s8OLJ6d3Zkzl0c5UlwdIYAjR0tetvqK7smLTJanFyLcwKXGTaJQBdbXfb98d9dCWnn
yx0Rbm3rxSu909TLIJxiwXFYGrVsTFT2u7rsu/e5E4Lb2FTcU7WOYTJnHApFuvuVZYHaNuCgD7QT
It7oSC4mqaXzt+Y+N1npAy1FXR2KxngHcYJhvUT7/WIrV77IgQ5JQmcYJlaJ3qxdh/oxtHVSRxVm
JsdbXRQkYgefedPks5becg5/N/oyTzeS1dm7viXbMOQpXDxTOEoT0cgqV2NWIYYf3iKGCO2Uv2r3
lrZliiwv33YQc0jMB1yFSKd22rxMWVXtRTDWexwdMbssQ4ePtNYYddjg9GUVi5vxDYVCHCkU8Asw
GrkT+XGhH4AxMISV/XQbYFrE7ZBSQ9QbQXZxCxgYQOeSYIPbejk0zL7MjY+Z5Qi8gRodrEvVicI0
tGSvccW4eizVQUAnxA20uOoQZGy7DMbir99O/8xenT3fcWCn9eu9N7us3FU78rZ01sSnRfkMtXoM
EaTntac2c4kEags/vW8p4roeNpqxtNLf346CYnU7VL3rnGOKyBC5B2KwXcJ8uIs1f89qtD9arVa8
zAGgnLru8LF0rrZ16KnFQ4szJfn2H60PuyHAQatBQ72bXdxCloH03gTYeVM8SXdWL23YvxBe6cxQ
J4gMxUlxRoeEAOl/YmP5mfMMP7JFRqooXPXCiZTcuamWXEU+Bo91jg3YtQkfZz1Kmd9b7qtgQSo2
jLrim3KuE/nvzgEz1pY7IQp1rzR9+pzqWHuuvDbGAYR2E/ma+8fvVIgl/pI6H3axrXmn2yvUdg2o
JFQE3UESwZkKxm6rOUv2sx4H/z4AUw/CenR+WKO0f0y9Zv/InVbe8qRyd2mXapHMMi1icocHLY6b
C8z3/gEWbL01AQJvqdlebr+PunBIdjSD71/NtVG2rhm/M0k7Oz0e/K5hblmPsF4aTsTd4jT62cOD
u6XhRBwrKaxtS+cxdiPd5iL2Anka8WFc4agnR/QPhsXf57LyDVJimo06ww7lrKBg3npDHW+xwSYU
ggKG2eAbKK56l1dHVDv3NUD+24uYaCbNrzwMwUjw8ysC78WAVmx0GKiSGbBkSNAt5RZorLYWIjMF
ehI3BXk027i+er1SUdY49ImSmJAvOsMvZ0MRVb5VNDth2mLny4Yzpwbby680vQLJsDBP2WOFBw0E
5p3hzfjS+na5dt7Ao9tLQal5DOYIhavKKyKTDWq28dFPtzybpmPQY3PfxPaAgVqUNZR9r26eRpKM
u5EbDmsgDMVniHHi2mE7Y4ThTkz+MADJ2WhPDLHmnWUaoNG7otaeBl1H0wZgw4rZpmCynHCR6cnA
pSmcNgcotWZ7/anDMdpOuFiMunxZ4evbqsXZZAWZ8f4dprErAhL2POvvNPZiwFkyxseavWbOSB1s
M9LFuKTJizEo8E7ubMutL2RPX5+J1caSE0GrKnCBaYiJJNimHix1r7vYacGdlHiPYv7wZGtdgoCC
M+hmFBrFcvzVu9wCgEKNeBcfBhqs9xllA0dIJi6KJZROvtHVSxeGXYGT3hrov0M4ZtWjuRT9luxD
vVVtqu2R2EQP/FOav2Qt/ZxnQ/dITRgzkyLTzjiu78ZWeszI8LHOufbpd/QdGHb9ypifgWEu4xu+
BjNZveHO6SRDv/P9ft422Hj2cYzvuGZdciY81hMv7HRvywoxxejsAIxN5Z2JlyUsBrf68GrtA8/Y
dTEHa2cuc7Wu27ojoBnGtyp7mptUhb2vJQg0lEULbQrxZCAzkQNhkua/ajXUBJETjdhkQ0dtwLz2
kloYVnVfoAU6LdX2Xsv3BWpks6oyXZs7NhbzNr60gIzDApDy1s1KrACNNY17pfL0VzJOzqFYICBv
5LggB/iqeWxt14QpmegdYSwzPae5297VyI2vWlLUG57qFZiZFjP35JEwNJg0R6XfFv/G3pn0SIpl
2/qvXL05KeDAAZ70JliHmfd9hE9QNB70fc+vfx+ReasizO26Ke64pKwcZMkdpzvss/da39p3/TQf
9MhJduRtd54Swq1bF0Fl3Bp2Pd/GgawfSrL1NjhILPTjY52t5cxcZ7TqZTobhruUVPhtXyVsydU0
OgCxAxiqtdVXp56zC40ISnSBqelA+y0CMSAx7sYkuWjyr5T3zJJlbl9pTteqq1o3i7u+imuFUM9u
uPVniOcERji7WAmbbWvTbNezTMVjhfQB4E3NXVwD8vlqMI8aVj3xmTeG1sZ3udkW2w6kxmdZU1+5
oxbq15PttIBTQ+tAhED+QlKO6qNt6MSzunwhpZaVSCbt0BvzvLsII9ugh9q0L2DaTG9sq+GQmkF/
MShT8q01YqwqIcxvt+ha/7a3yux71hBU2kvN+IIYt4DRBGLvoCW6cVm3yDElvAnEcj0jMpShRreZ
lNZ4ErmVbfCHMF4lJj28LpTpLekt+5NeWDmmkNleBUE6bzH7xauYuSrEPeQEqzrMUPx3yjis5VSz
ksVp7MVln7rgyRkNp3xtDxO7CmzIYnYHDWhpwxgIJtEjfW2C5tvKDVjlXRo3NuIIdM+JVr7UIhbr
RKILxHVgVbDRqIx3hSOzxyLJist2TvV9XeMAoJ7P8NeAekpKu1M80QxK5rFdksrb1KY4jgbyIrVO
2s+tUuWQthHFs4sZXF2J/CfUdO0lH8X0llIx/jJqoniKq6T6VHblaO1KxWTaFvkQu8HVLVnV5Mvr
bKba/M4Q2pCvfmrcklrqsMrrIT70evcWDDYacNo7lyO94wtBZfstL4memEgAXksluZ6LHtBdI5R0
12JZW6EqLi6TviS4EPZRe40LJLiOKYZQBKVxA0jerDCMoUVoatIwef+/E7AEtYtvmuN2QJxQ27fz
gYTt7jZRaTIYwCmex7oRfLgsjeF+5t81RNZ8FUr5asTN8Iqr7mHu8ANuLXR7a2j72i6uZlb2UhHM
zrv0wXYsuJf4C+t7ExkJ02yJDSzs1O3c9x36wnBBiBXGLgyldaknEpFeUnfWPiQFwyOpPviKhLFB
c68WLqhuuI3BaD2y1eF7gsP11c/IcC8D58UYjeFCLTV9x2/RgS5U7YMRGd+t1K5v+qKdoKL4/bZP
ME9x3ab4ynHmYdfXFleMpMsd3ErG5IrDRSGk5cXqQ+Mx6gsgjF3EC1s7zK9yaqoplM7WVMxdK0L9
lj3IMwtycjOWszxUWBTddmjlpkxz/0uxAJxThJWeQj7MtSQdg8GAwi5Gr6luGVdDNu6H/D4HtkiF
q9xlWdai65myOz9S5K1VocWQsdSvtbAXP7SA7NMiHspN3UXBwc/D7iY3x/AyNRPzwWDQkOOEnUld
/hwzm/bDBHgxy+2mLwU0u3ZUSWPqJFmyuNKLNil2E/izh5YV1+1G+GqO06u7Ou0eg46c+dFSJXEt
xbQDTf4aOrnlxUHIF4tC8MBCqniZcPpLSjnrMBiYfpqgSqh/i/xH18Z9xEix/Cowj39u7LbDRRKg
fvpaqHGsXmhl518A0I/XdEvgWaONe+x0ZZxWigPT9jpK60BfFXlVja6oi9LcVvk4szULa+c6n+r0
Mc8YoWXm5OzCaKFB0MJ6xEb7No7MttSZUqWuRI3GZfhmmewazFTPVhRVbJIqHCkzuoB9Fjnakr/s
KRibDrz/5ieGcs8ZjqyV4RP8TFWYrml3fGv0CCeAOvnYZPi+TsPgdaP8YrEFIWri0qzVO2ooxCLo
JVZKZ2vfDCcdLozCFBtZCRopCRnKga+Rq6D4P0IpTDQ3in7XjM6PajSUZ2aRzZNOQFO4NpuiQjdX
j/66sTXLVXKz2KnO2EHurPK1bAPGmpjaz4Au3ndBAUAx23EM29Fs/ZgDI+E05j0yEW8w6N/1Cs24
qCx4Jqsd+/HsDKngXWfXXo5GBKVqQ7FCzfl789gazZE6yaq9qQgQ+eOzh7EPtD4NynT9cYf31KEQ
kRLNYOpwXI+JCGojS9qPGicW2sHjGBt8MuJeu1Jb0qA/PtQxosTmrAjBhIAFAIYjHvWrtQTtEyqI
2svrvLtMUuKbZI0GxufhdatgzHakwU5/2iTnoLomNEEfDqDx8UHNyNd0pYgajywm09XxMrqypmXH
ntQ4c37HGJjl/HihGWFY4KaMd/M5Fv+5LJXay6ZQkMRDOgGLmx3vE52OZkr747acNDqI6Rxedek4
njn+8lT8qsT9eXwhmN8s41b9GOMzBUYZqknQeMgraMCDeUcaODx9fBOPR37LQYTOg7lwkdR3I79R
43PROnrttS2tW2sIqSICS/jXqa7O3jxBee87EpyLmiL540Ofen6EDupKdf4OQf39rXBMY9TQyNRL
k2RCCWCSJxwvjWBLUdPKxatlov9t/c3Hhz316gtDpTbnzqKxZPT16yRHNI4srIjDWlWcHrSsfyKK
bPYCyVPrWDy/Hx/u1AsJaA42C5NzWzsOVAxqJDj4yTgcBP7HSq92bP6BlZJRf2aVeQdl+XkvHdBh
7MBZaNQjKIszz//cSzl3w7fm57M5+d33seXZVIhUgbeBX0ras/ol9Jdm0kAr/uPTPfXQCseWljQE
DLN3L40l2hkdJwEQVmDcIeylmx+wxH58lFMXlVu4jK9UBp/HWgQDpklnZCw9P1cBgu0YRTgI9zQD
LdPHhzp1QsaSHGugzGfEuPwpvwz+knFRkgFB9oahgms8FK/SLs4k8547xtFKGpmtLvlQo+nV26tZ
1jvDzs4Rk5abf7ya8PwB0OZRNK13D4cT20Ott7VXUrteBZ2qH/SCdJC5H6JPocIKg8VNXVK1oRwT
F7QHAHVuRXv/6pEBDLIHz6vq0LpYrsMv19IgykIs+aJeQCoSWUetXA1aUl2mSoxzrHTy9Z/eO45n
kflLHQXL7/jdq9hW2RPQGC8j+/PCkNMdcG3rTCnx/lkUzNDxbNDa1TFa67+fFMlZ7VwnaeWRhw74
vCyiFdqwSytmlvHx6Zw4EidhmwjiNLg41tFj4jR4H6bJLjyWNkRUSnMhJuuxrOPnj49z4jZp6LNU
jXvFyrXEZf96m2SZJcKprcKbI3VTp18UO13FSb4Y9v4WfXwb/2/whsIxRRWT/xpB8D6BwCbu4JdD
HWlg6FHJhfwBaqZ3aNznRuBmg9WCV3N6kD59Pj9NJvUY0Q9+va6M1l6rNZ4m1EK4Tme93cRMf3d6
QxstqwUN8MzAMGjacXloxQioYAjnK58Qt3ujygVmY6ZF7KvaTaq3cXuw+nS8HoqODvYE921Fmw0h
uozmMydq/B7yS9TC8gVnrqfyAhCuu0g+fr2maTor2E46rmkTti9OlqvXWm/fT1JGX7K5QwadpsxP
U5xssBK3FgpMZtZyv4j9IpPJrFaVCWb0p8xnY9TKEExEdl8O9hVRhjOxlUm1aZKBfmMkLPBEscDH
OxR4/HrdOiix0q1GozA8ZtvDum1hPHGceE0Lz7pMDLQMcQLEd2S9XjvBsJqtYFwbLDAOV0sHoezM
jfrV8rG7/fGzRl6NhoKDbxYl/9Gz5md9RfUxcV1ipbnsNUfsueujF8Q1kIXRF4P38QHfFzxCLMnt
CNqQvUAt/f1GwLTo+6HMCs+xW6jxUZFtKuDCl1KU7c63g/YypPX6CP0/OBMce+L1pZpTl7QRG1bZ
8etbB1OvhJ1EmxxN06deDtprxbznEdBh/PbHJ4nAg9WIXgf/Oy4dmYuy35y63Mv6mqkIQJCadm2H
2Ji4zT0BOJG9ahiwTwRi0bT/+OAnzpO6ShAYj2eSCvroUbeSALZmkeeEJZKEVg35Y7CwAgn/q/+4
DDCWRUoDAMf2iojy3+8lPaAmADyGA8i2X6YpH9a6PXa8RUL88WNKuYFgCmEUu493vMGSFI4u6LsU
XUE3rGdJ41XEN8Ngyi2Np+9/egENlchk6hsDWaB5/NnCx1XmRlpxWsTteko55QUzRGY6TSqSc7LO
94s9B6O0oTQwGWgff74qtCGh7DLOTDEeQ6G8oKT+Ho/iEUPpmRpkeZd/L0E4FNtSyamx5h9bC0lB
jaZcQYgB1moj6JU6hZliAetnkhegwaT6uWr09BHhRyNjW16648+LgXoWoF3iVVp/ICvsSzFpj6JO
KtziMiVrRT8TaP7+2Uc0qnL3lqqDIx49kSa0XuhtVuIpXXeY0t5D6H0TSfXMYd4XjMth2BoSGE/1
cdxQIMlujCJ+tdcr+gIUBHxfjnwRP34O3y+VHEVTKTZAgcp3kEcIK2NO5mTi1YKOFp0ePMndDyuX
d3HVMlC355Ug5PXjgx5Fwi9fSo7KwmGZpgnZ85iX6WczBImQZoJjwkEcUrLoVnmZgClwmNLPhBC7
WInAVABcIu2ZaBmiexvV2rVjFexT5sjbgbJonszqHqcKPq6ypDhYygKcP+YFsjj55OhAQiFKmWf+
+pM3BnAsT5wGc+b4xiBJCBenTerRnc438eTEB2Wkz/nxNTr5lKGrpKXk6CCqj75hmVHxGQmK1Mtb
C8J+0XtqQrCb1Z6rWk68sKYjqW1ZhyR72N/XV9NKRV5W2Nn0sRQIWfxwP0p13H58NqdWIEkJYENt
lzQ7lmv6y65gBns9Bp2SIB6CiNJbfKYASMFkaNKv8B7+vIpmz4hMlE/Gwtg+3qHCTpSkgvCKTon/
fbl2dSTvstp/+fisTr08S7CWhSSXjcHxYzw2Sa7NBS9PGpk2hhqNEZtvfmfYUmzrwLS/DSmEZrqF
zZlP1ak1D0UsKm4+vu83PbRO1VAYfeIFhNu0uQKBI9iW8TMBkg8s12eOduqBZ9uj87Czs3zXJAOm
iYQUS45XBmWyy6Rp3Q06VK+PL+Y73u+yKHARLZ3PkUDmfLSuOp0+diYtd8/uBvU5CtViq6A4dv1Y
9CmzOWt4ijW7WHVF299UU55cm6kldqGNpnMGgsRgOS7XWgWjEL4Heoyui8/tbrWTV95ih82bCQv/
uPCp/UY1hyzjazMajAna6ovWOsUKVVmzjyz7pRvpTlhlyBAjF9FzMvTN3neKVxzNkCsWeteQGXu6
SA4WbwWfWMh5fHwhT7xrzLQpQS1LYI85/iCmFn9DNFJuD/n8vZy1dquWiCl9PN3F9OXjY524HNpP
jbG5NGqpun9/r3XopaoBTc+bfe27SsNhnZnql2ZKc89y8hjIj2zPVBgnXjpNY2JHRcMX612J3dfp
NNZBwenF5qcwCqC5otphjkF+o4Du9VTVQ7VGjdF7f36uMO5xflLZaOJ4pTQUB7khtkePvdo1jKia
rnR6Rzc+gIwWPBMxGZypfU/dSUo22gCQJByWsqOrK5k2NkZVeIoaEBqr4W3Pc9HeDUAzvUyykf74
DE98czhBaijMMfRrf76hv6zSmV8b+Au5tGMfMLkwahJxq6JaCxSx/5tDOdATbUnBCO7991MrLQN7
X84WTXOK/JbQLmhfVisvok7Tzixfp55RLE08nsAiln7w74fqkcTlM50Br8m6R6iwb6ZZPaYN9y8K
qjsbv+wfb45YwDBd6IDsGZ8cv4DayKxNb+bcm/UZjZ813NddvS7pA5w50ImFWTNoNghB5xkbx3I/
f7lf5YwTWsXw66WB+YIbfWfP1eOZR0LwO44K+t+OcbwqK3ESGwbHQNCvuRipywOIY/Ne7yQQ4nRo
uIoEAptDXa6X7PGnYqjJSTKZ1XZEANH861BD5hGTXmNEASc0bTNgt/Ii0daH2TDCO90JyAWaIPz4
pZrvsgZxFrvbaYUM1t+Hps2QQh2BXWkLDZtUJO1+djLEVrmGT7TAqrZT+8p3fgLrbwj+oTosFrgg
uXI34WiFO61upn1qItHsRZhd9Urde9jKHgkZblZc4WSb0Suq3RChoIc4MXOLYS43sABMxMLJAPdE
RFCy42778eU99Wz+9GLxnOB5O14/QedW7SR5NpEJf6nG9gsR6DeGULYiK4CykXb38fFOveHU3BR7
tO8ZCB29C2Y45ZUIphy+S7j0nK4HPdkPbX6meH0/VlsSc3RB448egXSODoMHPxT16OQeIvI7oDk1
mkH7W5U8MYS+QpCy6kz9NcDg9/HZidPHpUuLu43N9XFB5pRg1MvBpCdSTPOncFRxCdWGcofRRU03
aGbY41RmhpM86at1Srgpw+2chbzS+72Jyt/ECrcXaqdstdbIVz7CUB64cse8kwm2E381NQLtBpKq
VyCNg7XTapLeizWvA81/0BM4kPZsVi7kLCOBSgXeKebvAR1avuH50G7xcBKGNi7EBlPjvxOcvQqb
Nt5YsC+fK5zYZ27FqTuOBxF+EGM4bshyyX5ZIyK1MbM86XMPAP3EdMkFrrFLtLY/82SdWot+Oc5x
YdSXfZYWYNM921ySt+g3rIiG3Xx8g099ECXWVOYKzNtItfn9ZNRKL4sK7LfH0MleTfhS2Yy/FAkJ
jmEznTGdnTwY/Ur2LA7utuNNhKxZjPKUd0UJJWG0gDehRW9RgKKlbqMzl+/UQiBp+/O1wLL3rvhN
p0nIGBWVV8f1nd5YcgVp96VI67c2QrMQyjNXUjv1XCwzbzawSAis4znN3JQp15c6LR5TaLSzrh3s
uR72Or34dSGU0DPKCmJg6Yh7aAuhNwWYGoIiyq/swE62TmFMTxaWIOwZfoCr++M7ffLPY0GkjUT/
lvH173d6GP1GSULKnKEq34QTPId6/5AKdCT/i+NYNjtFtr+LZe734zS9MoUlejyPnWhJN6f9kk/K
sC66+syH9FTZukQj0WJZ/mUdvYdicHBwoL30WjwjIe5we8jv6sIkWFC7SYvqMUudM42KUw/wL4c8
LlhjgD1o9NTMU4ZxR+znm2OkiNvloS76M3sOcer5XYLc6EVbTISPX/92sA1wO1bGMqNPr21Y/iBT
QkKL0uwV7dtgtfAlCZVW801ULV4DRVuUmTWiP9DYLwZNlRe/gh/R6TgWcLXhMwrb+iGYHeKjciAD
GaSk7WgN9rNtsmpC/GoQTCkNvJ1kaW0W+g910LGzwNMcS/U1LrprpDjlhrTIt8juBzebRLTpskl/
KBFd87HXzTNP06mr4CxOXVocPLfHA9g0LZsmx5/gzeW8n9tZc1vVeAE+eEHP9KWNpuHMAU/d4sWZ
hVDGotl6fNnLWAtglvCaRBUUpL7s6nL7k24pAmBTbrNo0j9+YX5qJ44KQhQzOifI68I286hhFChT
ypQ0zTyZzc4qHDq4AKHWr3IxmRdhkabP8PThWBooJ3/aBfCbp89ZNwM3R9K3UwaiGc5chhPXnWJj
sUATLsh24mij5MjJhqMrUo/oEWMT1pO8ykPKxikumpeY8DEPXeTXMxfi/bjPQJVA12dZta13e99g
NOfS73mjm9lHyioCY4sgVWwbv252ZHYJlycF5aRJjAYJ26uJmQzOC+NclJU4sVYuvnDkGGSuLaiB
39cwFWmEzNoow7ccg+H96WuIBOhUtNW5ecGVsfZtjBoZixWU+5QmsqZkzFHh0fa3gxjU7TT54EqN
JZ8QYNYnyuJ8Fw48Ujimki2iPnOHJP9tQozNkt1vDBmHG7TCxrpW8tYLZQV+KeystR1c6EUiHhKR
jze8tpjQJl6El9DunEOqWp9VUEZnNuanzp8JGB50a5nQHzeOaLfFadMKzj9NxgdibtCiyjF6iTQl
3H58008dCuE1WgPc6Hw2jgoQhk7k2S2fJUJswnVZ2YubbyyTgxOmwcvHx/p5347ftKX7uwA5+Awe
b/9zRabdkEVsDnpgzi4x5hNmr9nQdn5Z9GT0pNqFVqj+bTvqw7WuK8Gd3ipwb0Va7krQOH+Xkv/B
N5zBN+hIEXmn/oUSeJdzev02/NfV2xh9K35lOPzzY/8wHHAR/EUvjBqc1iGlhspS/g/DQVMdeAyC
kD34nywMy4yT/OM2/H//R1j8EBNljEEQOyxkmP+COAjtL0ZeFMHU9NYyR/wjKKi5PLm/PGzqUuIy
BGJEzyAAXd7Rsl6hq0fUlceXtc7s+gs6gkWnblitsVHBxOWOKwb0/BP79qLJlH2hE1xa4yO3cq8Y
IiRnSjN9ryEzEderliZW9amfL8ZcWm9VnVrrCD1ZPVfMMwKJlwdJ5TAZDwBwZhuXWN/petl8TzEP
p646BZAuNslirXFu1EgBP9AXXa/he5MtMTMPIq8xMssBmubnVAxphALaUCCY1mFBJvkhshUc0raF
Z6VHVI2NPJjNBGm57POqtB9C3ZqLAT8Xq4q+0TIDfY8LtyvDfUhxrm1syKOp+kJgfTt3u7zsbeTW
jYqm4yLSoqTbzGr1LVRwMllVOd2aeppbq3kaYn6Uxu78yvtnRX8HBv7nBTz3ApLRSr38P7+AV0VO
YU7v+t8EFd6X5Wf+9fYRJszXmpWbqkwjS+7fb58myRleooIJXKCXrfOq//P2GbyXKroDRjxk4LED
pK74b4SK8ZeQBm8rTWhECXx6/wShghXm6PUjjpLdDv8IBrG0/48+LOVcJLrvT+GNVZaOtkoJ9UCk
FOrmyqxkMnkWH1V8jEkQxpEbifIq0MkxS0nA/t74mM2gz2Z6ubLJJiZUaa6IsABbKL/Nte5sshzb
lGtk5XRZVEmdvkT0Qy+LZla/xyIYHVfDAITLABXGtM4Usq922DWKJ0Ralr7HRt/3h1FE9XBVQ7ja
MLgFZDbpEKmTSSZXJZilldb5JCFPyiUf+DJya6KfVlqcz3hXpvqV1xuLuR4S29SP+Mcndj1vyFs7
5L9L4eTYAI82SI/McGXIMLpi5zLgVO4sT6F5uu+LLC5dEJsjVjRlp8edvi5052XIRyZACh76VRYs
mZXTNMcvo9mUK9FhEumm8TJ0tAgB8gzdTVsPCakL665IyRZycUObOK1yUEtA4mqiLRSfIC/qNoOr
rM6ddhvpkXnAld3cNuQlyYtBs8xvXJHpgiiB2K8fGerM+7Y2IGhcWHUwJhvqTcLLBjmWu9ouw3Sj
83m+KlhgIyOlRpkYb+RbCaez11aDEYat8BjYAAUYV01S9p11MWNfqZ15pTUMIwD4hkkXh71LGQkl
HYdvojk9LAEGEhIZHeu5nexRvVlWuS4Zr33uGV3fNw1IhJR9wfgdr0sZ/3BirflBoQcx8lrP6Qtp
DxZhS1vZRlbRuKXlW5/KIe0WZihGmAGi2kHmXcmFqhMC76cUJktkOLlAMZjcaVpB+keEHxZnznDD
0Ac2aBTFPJZjQoJLmbDrQ997sOOk2EDGII+AWMYdoTg3WlSO963sjGjtKympDWRj5Vg/2+Bg261l
UMNwtVc6XlUPyi4s+JTtxZ79Y70l/ar5Uuhl+k1Hzy6wdTbSdGuyAd3WJvTCDSh2BXoBRzs0oh1c
QwQpPLgo1kjr6V7D2Ojb1cwH7nYZ6Zj4VsuAbqShXgSxkW2zkQzoXuAatTjcFWjkktgRbbzLi1aj
Kk7AG5FQb7lZZQ+di1MguYDvVw2L0Kpf24nM9/2gmtdR68e6O7apcSnteD7kIApdRuFAK7vwC39j
DKE607ZdGlzLsMFH2RnyEgF/Q+sy8V/DOnRob8/9roQ5s0mwJR86zSqf4ma+BuVi3i1P9g2QaHVt
qQJXaqVdzbE1uWFUtmAfsBktJm7gB6JUfxQM624KMwk+BWU0X9SVQV+7T1KvSSWZXJEMdnHcJzs/
IrfMr/ga6wNd/FLWzkNgKOy4iZO9tBPredZV4PtxhYrfJ2Ju7k1IbZWCwa0ZXsyqwLUX4yi8HCOh
f+bzizS9m+YCtlmqins2lh3+u0b8UCw7xOHL1dgmM872rk2/0ZRyVoSnN/Za6abKcZNeGg+lGKDf
6FZffDPsKXg0YwOTV5HU5tc2Q4GWO03D7yiVPUxjfSWgFrhV1xPtrcrikIxVhjYtjjd+H49bkQe2
N5rML4aSHAe3k2O8bc0AgIHVtdGF5oTdI4zOZJVyfR6bsbrjsS7uoftcOkOorMzEdzygRSV8C1FZ
B7tWIselu2J/xzgb3jqpHYGqKvLvVqQ62J4n/IhlhlCBZBFDdSdVI10kvm+z2t5Poh/XCU/3g6YU
ZeZqw6SDXxX+amjnJ1uFWTCNZmC5llVF13Has7J3qnjFPE1LI+wUwovRxK/J9jA/myTPrQW5F/ek
BkQrw6qHlySkUWKKuLjS0xJtWW+N35Qx7ze9LtofQUI7PjErSB7koBIFpYtPej5nN7MWOTc9Rubb
Cb/WVkuD9lav6/KCsYS6uJXnZNWAsCPMhFTRDR4v9YtNA2JtoDC9j+HrtKsJCOQqjDvFxQAc/IB0
o3p5T3SaYJupoLGrHTSL5M6F7dRL1w7CYZ2TBrNHx664lt3LK72aA1g3ioCSqelPQQWR2R7M8FAA
CrqtMBKu20rtubJOOL1hLm4fGBtV8YrI2HDdYF+qcAQvVs2xkq6mwaecgcV0K0Ov3rIsEhtwgxS3
pl5cMbuPV4qo6ss5L4a7FC8/u1XnquoZMbvWBFtnL7CrXoWqRlKgXsWvadPrjzG9wyurtKcHlRw5
fBgydO4NZyR0yIZ2XIx+ZADzMxYzdKTekHuTvGRwb18CO69v8y71n8vEjy66EXtgCO39CS/4RDBE
Ee/gikzgdbAFw6ZswrXB2QK1bXW13efpDCEgsLongyEWCUlGk68VoLorWlRkdKqheltBkBcby/aL
Q44VpF1lCaG9ZjxlRGfWmr7Briq4ju3wyRgt0zX7UAIBy0hcjCt/PmiRJr+hTlOVVeHnERF94bCS
seq8TLPZeKox86G3cxXiUBM00RYwtLy0SEp49K2+DlzFrCXVt0/GH2b78bIjTXjblEwU/x6G/qc4
PlMcCxSkbNb+5+L4Aa97+F+rLzVxXL/XyP/86D81smX/hfKG6AB6eks6Bb2PfzaotvgLrYuJDQdD
wt//z3/vT82/qH8X8aCgKNJN698VstApq22aY5THy7yGreufQAZ/zgx/2aAuYkH0kMYi6ALcicj+
9y4XmBcsp3G0iBMsbSCfJxHDKs8B04Rs6bZwho1ulQexTS62mImyi/LomiqsWPdpaNvrWnTaY+xH
4kWSzHpbSD1/6Bvpv9JRG0EiA0HwSG02vbIWZLkwMDAvIqUv1gCnC3LbxgTXfquMceOGbNhBMKdK
eJ1ohQImjmyPQzdXabWpnGhJLptgiqySToa0p/s4/4H2ICpdSC3GNlEa4ybUYjKaAK4C9x574sUq
RRxqf8ozl1uQg1TGjh3ue3C4JG/Qz9SV2i9Xre6LPfHP4jDMttiTnEdDfUyr/rOa8Uetq8xv3zgK
MK7ayNlIoA6AwWOXVQScT6bTxiGOeT/6uSSvQ7ZFsomUwfQiel4WoUtq9iPihsMINMdbCeM82IAF
8b/P0qyYampD81LOUMpWPn/Zi1GSS5UPanLvJOp4649ReDN0fv5YNoC624al64IlLSA7stMxovuh
hbIzzVJIaqygBdUQ39C7MeHvqiSgIZdMND9zVRH5o8tMwCKTYi5ftcC2b/2U0HPQL7WqrX3EMvka
R3KxtUCSu+Zs7ccyK28SrXJuTaC64WUMM9NruH7bvqiAzcio2s1hOFyGnaNvx7AHRs9SWTxoWmXf
KQZPS5xQjhDzYHoZeCkmDsC4F47KPpq4O/AZMBN0VnGTAGJWHmYjmzbSirWD0QwDgeJJZ6wjtNFE
uypZyzlTnIo8gqA1Z9Xnuiv0l1KdDLFy5sqUKzMwm+80Yu0NraCWr98wOXdjSVAg0FjnQa+j4G4U
8xhsnLGmrWf24lX3x6ZxefJMfd2GyvDFnhMbNIrmXJYldjxYyWpwgFidR55vVe2872BiTbvI75RL
yEj9sBp00BZCHe0c/jJ87xaFRWKSlTuU3T1QODO5DMXo3Ja2oglYUlI+5doEdaNRVJKpRWooqksx
VTC5llQBguCMibgF4E9Y+SdX4UJg2jOjwv5c9bhTlNYZqlVYSuFzf5Shdw1HdNWwocFK/gndeb3z
/KJW2kMry07dp1U1RS+0g5z2QB/WRPXE4/PJ8gPlYRrYpumJT2ht1l9EPZCvsMquiWcILtMOA/y3
2FTiXnd1FBSGciB1hZBvS0/VJ4w7EbCwKWRn14KsQ0yyVclZcVuhpnvKjOE5avVorThhcdXEIWab
sr2POy1co9bXJUhLBMFkwYTDs5T03D1eb+UxD4S/K+qaBhKgdJCHqq0RiBrr1Rr+V7BVWlhj3ynX
9dSb1Ih9Npvhbj1h2LxQKO/2VHPmenLye/iRl23c+HvM3M3KsYvxsEhONtYYpRujDcFyFeOOj7gC
d4mVJvWJsffn3WiDHpwinRibkngDtn0PLQSGtRUMO3j15rNW4wKJu65z56krbgZbvacRobtQxLlt
jRMSy0fQQZ/60LJLGWz9vFk1sZlfqHnZvKG4uVZnMgap9gYP7UL6kMvevon7okGow+zXoAy6pQMg
tvCZUneICOcx5HwdAZnbpQYRBhhu0u2kJZpLvllDlg2MqqiGhADAf/5cgEtke2ndzGV91Q4JgbV6
SFSXKOpd5YPkjqWiXsE3GW5kA1UuaoqvDqvtLo80exMBh9zST42h25sN40a9YhyIRy/te2XZ+JED
mk7wSKzgtYBxhFYjjNBvTPlaJ4/BTQFZvgxxNXhqFrRPcVcjmZSDsmO7/aOrZbqbQvCebT1oj72m
+68iMRXyTP0QmjM7xthVGIjuO1kM+B4y4tzyKiq3jsO2wC0Zme/KLjEONjvdFTF21l1XQs8hZ7FY
w9mOdi3uN54KOVvXRFkQbgPfMIo3dhW19w6QomcHzQqsTHQrdKdCIobs6it590XizmOUfCqtNNtq
HepAP9LtLXQcZ1dQGX4uB199AYuFja6n3ioQhF7ntl5cTBVm10xk9h0Eo/yqkaNy09jBsxVUSwit
U3VbkPTyutZ9zO8kCSXawRzj4NJJAD+6xCdUq7SNOmJYdQEIqcJNB+IKDI7ZEujaI5+8Fj4snjkL
FwpJmUfkqhH6ZpXgQJU6SNf1/2fvzJbjNrJ1/SrnBeDAPNyiZrJYJEskJeoGQZsS5iETQCKBp98f
pHZvW9pHjr7vCzssiyxUoRKZa/3rH8hgIndnNF6Gzuw/suIaQYzw1N2ajrySNN0+6mUwLw6qxO0q
4/LHimXgYtSG+dMG7yD3aNuECigSJk4yCYovTu/WX0Yyi7Z+5tTLRg3JBDDg+vNNs3oYb4pZeFvf
y61ncnnVNcMQ6l2DPu+ITA7PIrE/G9H4Nc+b9BNzP+r4uTE3ves9N65nrOnqqPOcUsXKYp9bZpE8
gxoctFN8Tvzxj9AW3gFYYYgXkpQ3Tj5/mtUcwf1p7W0QyDfi58tYOeappL3HIdDuvqQUyXFZGC2q
Jqc4YpbTtBt7md3d4ifWQ9X7clf2U/nYWP6lSYfmXC9y3DHSo9y3U5UPmymTOKj02IZe0hklPRj2
O2jRE4EulFLUFzk2vvEEh/oYWAUp3QBAIsZOf7ih7VuLGRFuBleSGcMpt8uaJH+zy/LJsP1260zC
/AxYnh/bPAy+SEtegeG/YkMKsQo/ysgIXpvKMrfCG3JiO8zgJpqT5dyZoEiBI17blOCNJRpvpqZM
2Du7bgcCXzInVKBeeq5PjupO3mzaceFbz/k0l+eKNR83uU8KqsTwzy6GbNOZxUEqKBrtoD+4C8ZT
1pI1mLJ5mzErlveB+nMzOGP7IQm1gi2+cK+T2pm3MHjUzvPxQp2bvt7TnNaxNMI/ktT+ZIk0eTWF
59yjIoRiEHqPdEKsK++P2q6tU76M5BeAptwCFLS3o7C/BPWEw5b13oelyLZADMg2m346htjNxr2L
fVguoCMpsv8OVCzBFUO5dJtVU7E3qR7v7SZIHiTdmORLB3Q8QHS/ZHNP/kPQsUStMN3OeLJtpVVY
F6crnnXZ+deE6ephNZodY/J52+uYkadV9DTJtL6en7axy5F+NkTvQ8NcXoYiP6zFprCa+zYY0M5P
0S3sqa9enh6FTT5TZpj3ydQThpnHVTb0G9kHcdHVn2WFE83S66cJ76TOGu4Ho8H4j/2UF8aIdEj0
hgaadDI14s+zWm55YUUfTpqut9rsuN65wez57Nei2WS+jAnPZphkEHkJgtCU32ku/238/qHxg5nm
/3Iqcvnyu8Rb9e9jke+/9K+WL/J+owdcGWARAwgmHLzev4eSTExWDwEGjOS2/9VYfh1kYsgAg5RQ
QlTxjCv/nIqY/0mPB7PuhykINBa6SVQmwJUri+aHKQghwgaeRFgYsn1HKrsjeBouCl5erijm5qyC
3J0J68pVkpFxY+A5UWJ7+uSF0j/1y5B8qOowWeKGt3/H8+Pf27L3z7ogV5EgbaPb2ITH0xo60tg3
Sz5+cvu6vsgQm5CtohbYR0OYX2wdOkBiEj/FTi32roOvtcG3y7ngM+5tcPUQe1OF9UNZms3DAJ/l
GjW+XcT5nJYvEjOlG9eQIU6P0m8+mWJKMMTODDsWYRtdaUbrKy4N5MKVywlDJH0IrCB98IW3XE2r
kleCXZI9lbl/vySD3hmTw1bdMQ7Qk1OuVnZ6h9EY4R85WXVPY17otyCoMSfoW7y43AW/VQF8+8DA
Nfso6nIkBbxFGuOkyt5HWQDs74ns6mkfKy3TxWXPMBt9lukEvCv6ZyJKsGlh8hCAHDNK2JhOtzw1
A4+8aenfS/wGMdlVJeiPofKzyJuC+GF6wc/E94L9Cr7D56os6ks4qYwCOFtuJGbPdpwx7NlWivj2
oinDECdsI3/AshfTnSq9n8qi2AeFLrdL5uE47UfR0ZxacOQM86HGsPJLZtU+TIh6mj8AiY37UhP0
PZCzdB9KjWEQaR53uIxNZ5Cw+QhhzXljkNveFJE1fIC2hhtyTYDPrrG7YbUyt8NTDRZ1t1jCZK8M
jG2TVM2jMZjOh2F2h1cUNtXX2UYtbqsxXyv65r7uPeNCcvg+9czhE/eqmzekaURgbWH9yZE5lvhY
Rm4bTmnCF8vlwDTAgPou9buY+v7eGrr2XOhBbyJHwTouWDjEgJFb+IfjUH5uhLQE7p6L01AxVlm5
c4GVH5te4b/uR2LYzUgoiett1T5kgB7DCnpTtgpvGzLPDricdBdXWulmbLAwNuxlhGOc6r22DGx+
cMIqzh3Me2QDXXgEO62+FAAnDybuHKypdLkvCaTq4sJLjD/C1glJnE5pMWMx+ZWOGc2PtxzPAfsX
Lp05A8UYxKTYFkblfcqt2vxIwro++4ACu8ztx7s86DyCJzuhHqWRLq+Cdsojx6fTtx3n0VNEeth9
SEgm87L0oFTQPMBbHq4k1dm70iNdIh4VLD/WZBPEXivGJc4GTS3XQ4qJ+6kxpjgPfdDZokhOsCYk
JQWobBwKi/YE6Je2iwSq+oVtpAPQJvewSYW5U9jNgoB05h2uIcQQjapDviVyevJsFvd1Wqf3MnPt
rS9853OVV1EZ82zrjz1YBpFO4Th/8P3SSTddU6FcLazsyGChBgxSFPK1EUzJRhkYeu8bMiTvi8Sx
4JzjuVtfDEKvXgIL8ApkpgXccYVI2Ely/CCXun2nrDLX4USt75wloLYmPRPrPmgVuKupvo92Baqh
hFkxPg5ObhUozIpGgG1oseASHXb6kb7X+ij7pBk3aWfLTuwrH0qovgPSC2krcWAiOcHeA0mn9ers
O/thutPm2Jsfkh7kwH9Og5o2GHfAUR1bUfO03yyd3RvLZgiLWndbV9nl9EEWOg3/cEmhZ5CXBZU5
ec+1KiaIYWHnGeUetfRQvM/Mt63ygCeJlBxcoJr/rQP+qQ5wUNz/CgC+fFFv73+vAr7/yp/kCIuj
nvoYzRIVBWqfv1CTVkbpn2wIAF0zcIKAAd23tBmKhX+d+47HX0FBZEHCn/hWEvwHWC9edj/UAf5K
dvIRTzkkyth4+P0d680GVyt4tM5dkPTBy0zyAWMyy5AAfZVJeVwLAce3vSFFSlhxawm1MxeI+RPE
1MOIU8yZLme0P+HJWhIIX8nsVmhGuhu7E2wbI9OVF0e56tNQ1nI7pIjQsw4ftE2kQo7DDtuYLYFe
jTqM02xdR6dvXxuVqPtFRlS/Id6gDH4XGSw4pctpn9fo9ANZ1ARElBiBBmQNHPyItxh3GQcaZrEt
IzpjdvSDO88B4lSN8/AR6HnBcbEszN+LkXi+uJrL8l2Qk3efp7g8xtNU63uMxEmJpFXhs9ddvWqg
aPuDUztLl5m6NcI04Fnlb53e6+ybMSQkQWQeZtwpXoukitSzJumYN9hisgw4GfMg186jHeKHGLlF
el2KEk1tRe5YEVTDdspqpjpJ36pDgZzrSCxJQ/iA2y7pMefceqC6oS03XKmH7s4p7eehA3paOuKD
zXYQR6IQ8vFQJ3bqBAfyw1a7G5mbi4m9ZC3pqkviBS4OISxIcJj9GSe3t9qRKSmmmthO+rgfNWDT
IJ0Vm21Xub1zVSVm1hISDSgVJoEKK3Wh3Gi1M89lRGRaKknrIG03jcdVC5huPCMrEgbks0GCQ2uR
muFBFIXuIUYVDOee+gXsS5irO5HZT1Zya8usSjAh6tW6cAKUZ7rwyLHVGNjFZe1PlboZhnHs8PaZ
62JwZCz7XoHwxuVkT731KYXJYi+vbK5zI9+HSQw1AQ9w2ark8b8b3rcErH/c8Czf+vWGN/2/11aW
f+ODOd9+6c9Zl/UbuxRuL+GqjII7/b/DriD6LSCGDm9uaOwr64tt7s8dkG2OgxHzDx8JOP0P/cu/
O5/fVodM75sB6Pd+6T/YAX+iGXvrqA25Fu0QRns/cuwt5Qtlmml7UiFp4DwsqXfvAPNcvnH7/3Jr
Hr5P0P7qz7XupX+dq4Vci+MWVcrKHf9Jrap4CBYRWs0pcCbrsqjZuhSjE73M3IEzudbR7tfXW7n4
P1wP80JsoFauHfrfH+Z40sC6qQtNrldbJZQQs2PaVujFugzkMJyaISE61QHTfsKjy3769cV/Egqs
Y0yI8mgmfEw1fqRUC8PsddsTLL7IYXiHAw8RtbJUeJ6tRV8xNI5eErws/+Ej/x+32ONuOQS4rWvt
R5HRgL5PTmFA4nfNqBGz8+FdNXVOEmYu9UNqkpr264/50wWZuK5kY64YURz8eH4WpqEp0WR0zIyk
vQ3YEjk0B4iAoWN8dhLlv/76ej/bIjCchV0JfRlvDzQYPzTuREpx/iaaaK9WowhDG9zb98sCMYOx
ltvUm3nMrUtYYWITzKV1FcprXpquCyYAohIb6TTog+sw2+QjSOWNKiaRvCfGJ9KfZjv8h1VA1t2P
izCggrF59l2+TR72H94vZsthWtTDePQC6IdPBlKg5LZPKzr7tF3TzEVqTTdWm81VGmPqaT3xDM5X
I6rkkUmm79/k8ISJ4ui8t9TppR/jNcRa6hPQ9XoJrQuz0Dq7UaZd1TtS6a1LbUNM3oiSyIwtJUrK
1EDmNpplewn39EfWxZCBIXcjUbO3nTHrqzXQySd5lFTxIlFy/R4qp5u3sKhJGAB+tItb6axzWnYJ
n5wiVUbHwlTGx6LKouQqpC1ZckkhHMJZ+9kAJLSXzLLQ0yGPoMOH1aSJDo6U+0gC2nTGQb0iqhwR
bKzQDQLJrhuBhCpCq6N6/WBMnP1RKWS40TDEXsfC7l6ZyDon/FYGsdGKqQN+HOrB7HviVCOxsH2R
y732KtJ7C6Wpr62sgAJqlXSvDl3c1RAGBmnDGG7zJffePNxPm1MzR/oV0BZKN9xb2Ikko+rr6Eo+
KXE/MJ+QfIA/N3nyYhdlKbcjrKC3auQ+hovivknXehojvrQlFNELKWXem2/4+pqndE7CmTxnP7f5
EG4ibWRd3KtEX7+v1axIHTpmJ59oXUsNK71o14BMjw9rE8fRH/pJVcvGYIKY3eBamNenUhiiHmJ0
U+G4G0j1/ZipKXoJO/bTLQw3nKDr2WWdqMZ339o+7F4J0+Lhh2p5jmYZvXRVXYDeNDkrA8jX2Lip
bm8lWApdWtfqBya53bRVvs0t5enuXjW1VE0yU7mIvaLwBELIiBYCD4dqMHXrZ52w7YZW1cJ/Xe+/
i0c1xNgQjRRZI9soJMFhI5rIvHz7mSFJmk1NyBr7xpIdDT7rYxYMajulUbQfRc8ChqYabv2hhC2B
lU+S3FqgEt1G9dO4LYUOI6IFIYc5cDHRUYO6MeK8DMLvOxJl6tLWH6AQmxCDEmhRal9Bh4wTx1gJ
m1VumafJGgKiTtLaaLKbvh9y4zCbYzFtBcqz5Np1DX5iGcbnOEJlhDyc7SWaX5GgT+9qJtmPAJJ+
yR8mInonCkc1Z4e+oZDvbYKNyfUqW6Z1CjKTWeaQk5gfYNb+1DlJttM5w+CEzIV9RKS6yGBST45w
KSkL5+KFLUHgajommNASONjqJ78Gg886Qmh825gvrlf6mx4c4VPPhAXbxdmPh1lb99DBhuuUCYr4
gRTmz4NbQpjOnH5yNmmU61sVGLiIhYSyx1iotAgg2uUSyjF9Fz3bpl/nwU2TZ/4FRTKD9nFx5zNo
Rc0Xro2+hVOaQoHsluE9yjMxbXtjTPMtizu6cUEQYUq4qoflHQTJi9P0Q7O1DPd5yPBOyaV4a6yg
gFgIPkwomsOWjaqfRSdNxZKaS1gKmcUfYvZlfeWYYy3bmPXnR99IOKUXmR9IL+5ePaxwXjDSHgvY
6GG9csmUvi46S150Rm3RuVb3OvelrphwTm+6Bf8omMzc1q1dPhG3VaDVW3iwvnFUEpPRaB44zins
1hSDKEqaLcdo++QzDWVA2mx7Pka6t5hjevjhL3DSkDVbn2tpGMgvM3cMT04NQ2HaWF0P75PxFYxm
qEy/L6nyfGwpypsq6pLzZHTpA/FLGSzq6Ckg4OGlGuTbXOt198+tl74mfboYuU86Ktjnvc7KCZfo
7M+jkYzTpsom866LpuADUoISsYuaTh5otlonaNaG5zKg82pluI8au7nXI15H+4Xs6TojGbPVPSiV
qmE/ukCYOORDKFJx7STNpQkM9/fKcvj5jhNLPntZZCe/R+GUyxiYN2n3S0jUGtNA+CdQQUrjTD80
cutqxvkLvNZPMw55x9xtiEHPHHNb8JHAnDsIrrOd9K+tDqlFusELz85ECnxpKb5Wwfx6l1e9y2bh
VqkEJsdEY3aK8EKuAcdC3Rb11qj8/t2sioiOG6ZfTHQXi0YQRnjtUxJMUm2sS2lMGxqtrGWiZUfs
pcK32dOLiNdRNu/GH7Lo3E98NZuqitgHyRHlPQUhitm8o0PFYgcaeKydNDr7VZfX29Qu2e+lgmvy
jcujyBVCdwlKcY46tBFFiOURGKbNpuUQ3f1A2AfPkgd94RDMnOMwBvKDkyzu2zKjm9x82wKDbA3D
CwjoYelPZpWB7zdhE4/d5J6ncTQPQeXBLpOD0b835FYRe+8wZOBkFd4bvbN+6HOPfbrGlEhuZwGr
luAIZIs3ORCGf/j+tqzGk9WBQSGVRGIYHF+BZLcXlZRHRYLQw6CofWvYvPCvKsLK7cmG/gmNunYB
7/zUJsdERu3rZIsuu7c9xbvO647POqmFSzYynwP8cLuq57TwmcrXTPlw14KdEZpk9m1S7fo3Y9lD
486FN39IjNZ79TOLjXWWRnGeOqlzVFpj0XNkWOnThGRqZt+s/LO74HfFvsgooWoN86YbM+PrIAVc
vHGK8OjmKba2uRFEL4Q0sSzCSnKSC+wynhwJOSJOpW7KvQxcIkVSna93lAkjaUkeuP5mJLqCA1Oy
VX1I1m+0gAD/tow1K67q+RoNC6ZbPNiLSQgtag8j31UhmM8L01amXdwnSssPvpMb4wdFEgRBofmU
pVl4rUqs/TiqmKc44AgpVKP9TIxVaj0XIdVyetDT4MUoTfWVlBbQYdNNmHVWdb4dJjTVkz/bh9qI
qEECOzOJLZLZxakxS8yNbN7xD9gUyqGbqli6O75+cSVKKzuVKjM+aSPKbwgEXGkLGUcPuuVjioF9
POvA2CP39Pgcwt82OC7gHBTdunOfbARYDXF4+daR6bi3zNTaysVijA3Se2oVw5p0qKxr47LFoN3A
yKZQMo+tkopk8Ovyq5G7SAFUmxyjpa3zeICYteUJnDbsCl8bKb4a1XwfaXc6sa4pDEZh3kcQM+69
elZbxRTB7+f6iEGb2FEbJx+0P877gkN0W4hs2mnXvYfm495pGAyPfNucy42ubjj5SMhl5BIHhoMk
ofZ3aVTdQYdhgsStujfnLn3uDH98la3tXFpVA2NjTU4BqQUpVhX5IOrBqa0rlR8penDPvwKwezcO
+B0eP7UdFbi8NMHkJuTSFMsX9FJ8Ie7II7z3PGfKtjXmL6u7qqG6jcEJ3JPRReAj+5HJDsF5xW44
AI0x3jdOvjOL7q4vKxZpnbHb5L5kRS5q1dMnDGP6h7mcipw5nAq3v26j1q7jb60x/hA0HB7AggUE
8WPbvyi7iDjxumMHrk/Rj1TKjuVa+P76Oj91P6ilcYkHy6Dtx37rB3iVkLhhLNqhO1bNmh85BoH1
JHoJc4u4BrKX3bV1+bYd/vq6P7X+XJeJMnI5OtOfXSBpyStkCLo7EmPsvw1GDQmpJ7V2PwUZ+1db
N/PVh7vDTsFM4Z9MIcFtfry7yP/oinnAeRM/upvNfQF6YvkYx3kJDcgSSvuJqWF7WwQ9uz1jPP5t
dpK2ZK28ST5gc/92A/47ovhHxA5t/l/Wyv+poD6+1R3MXPnl77Ddt9/8E7Yzf/OBqHC+xPnP+zdX
IbB/87CbwvoBFwBgrHWA8b+QHXJr5mAoNWE6eKvw8k/Izv4NoTM/jr4aVM82nf+EvPDTs7syyIBA
4FTxLn6yHHVpLVMRAhiXq4bRgb4V23768peb8vB9K/grVsdH/PsSXi8CIIgPNp/zJ1+toVVGF0UY
W4wlHC4d9Ms2C4hYpyMe/gFC+ulp4VKrIDxACo61yI8GPG3N0JQ+eIFunxOdWeWI3GwicqxVo1Sl
+QBHWhoHvXDaRuHc/sPlf7qdON7iE4yjw2qAiByBO/EX2yq7WkJv8iFyFs30RHT7x5Ac5V/fzPUl
/r7bcgkPQTAQGdDVj7utlMY8mokljp41PWnPeUEwiLsowmIIwuLLry+GafPPlwNsQmCPzdA3v6G/
fyInFa6vkakdXZrKm7SsrW7TRkYNC495caXcZzeZRB27qRhM9FpU17EgxlHGdUkwzxZyBxokO2UO
nxXoPccpiOoNBOsI3KWqAHcYCRdNbAurW4VhUSzhvZzsonZ+t4vpwMh4+Nq4IRu+HEyb/OWI43CO
xnpbkop5ycSIdAxVxXY0Z/0Cr0ty9qVTiqvmmuLlYjpJ64XNBZVlG0e1dB6TtPXuvaEprz6s61i5
kg42HdLLqBqLHj5Ktm04YqtmeitEsSwnZt53Y2EoDO7qr25QXdvc/QMt7OMgwYsmQlFuOlN/ThXl
VVQXPum7vGZNgjUl2yIOpfBIWWwsir5i+oJAUpyCIrvHXNFARIog1bXrcQdpxL9oDVsmMvzkhinU
S2BYyU2RQZhEEdXFuVJfkHJFT7rp8+1sFQW0WpE+Db5bbcYQpkukYFC3VGp6ShQxGVWyK0yd3SGc
hXKYxGZCc3LrpaZf7lCrDfM6PU8j4u6KUe/zNoieRECJkDGI2NhhHpzhMBIV13QWmttGS+k/u3R3
H7NSyfumtXidUGv7CUNhxL0yH49Au5B8pCQhHG5pdgvtUlJRmt7OhkO5r6eIJVKL4kG0VObFRPgj
zYO9V3llvrhtCeqrEBUbWW6Pr2NuCigh5mydDaIfnkAKll2TEzec+LW7JUi+J8Y6t6LTgtTkDHtX
PnYL+jTK8DOgh/OKa/zw5I4O5rdGZt1Z2vFJXWEtiMXP9+PQ6ENTO68ZqkyU4fmY7ovA0Ue3z6NH
00+Lg+FA7yYSuX0Yq3lr9+N8x0nbAeN1lbnHXQK+qO9Bhcn9DnhSe/lBRu54mycM35Il8x/yoN8n
iUMzkwwBofVW+rkYy+zEr33EtPTGrZN1Mjw9dnOJWzCIi6EKgwq0UbdDD5Mszyj/4C1Oj0ZCvqPt
5BhNmR3U/BqOsdf14nbGUgUIJvXa+3rm3GBF09TH5Byaj04i5rfeaM1NxUNzJkDXAAvy7QOKiWzr
o8to4HTT2ZSJCLbCFFwthcbO82IQItnaOtknIEM32giT17Ac8BgMU+ywkmS61ShUNwEZqxufJNUD
uFrCs1/jYeGaIIPJCHnJK9EqkgN6s9jZGqfphPuk8KMXXFsLqE055XKQvTmJ8zGylnmXDoN5xQzY
PNqoR0iHPRP0kn4oW9MF5eFOO8Sg0BwCbSWlXD00hm0yEdXLRCjbkFV/Z/Siwws+qbaNWN7zNOzD
mMiyOQ6TVJ0SI0XLa5iPeh73gyZikBSSIm6jbjosJS+L3Zh4lpYR1GxPk4FljiQD1m6dt17B0G2R
heyAZkSXOk9getGmsUrGM02g+ofR6Jw39u3wlNeTczCtDDbUSgnKaNKr2MNx7JJU5WCTcNnNz60V
Vmc2pOXE2IBJtu3RU+BPCiRr0PQm7abqEnvbm9kZ3eUh4wAAhUZbHqcpzWRVW82lr8NTpeznss7M
GPJ7s0lDeeOSKLxdMAfYJqUR3pEPjpljVGwW0e+C0XbfRtPtmOA76r6DURjFHl3mli3Bv89nmFCR
b1UnvyaBzQlh8OAtOn1qIfOh05Zc2YyKGV6tzwNENqJehfpG9dGahImGcnEfnaXwt06FmssCI+5j
EhUcYIhs2PkN68vSvn5nxG/cl/i4c5ubTSmD4sXLMMKco7wFyyQEc2O52mWGz+5BiwlNYgnccwXI
LYCXFwWrLTSO+MP7GyGCP5h/Qn9UtCFbkXjFKSzC4KnqtXVovLzeSdudN4Ga8yOelxio+FFG5Enb
3ra0iEdv8Lx7P8cYnfz29HPo7eo0RwgyZ9x+lelni51razOlgxw4V09OmFobz7S6CrFQaX9whb/z
cdn+SMiJ+1krP7v40l8+9o2zbcuc+Lqik/IyWt2wL2tMWYc5KI5uWcm4QrcBEbn92pS9jYpdlns/
TfoT5+N0UuRhkyersTO/HSyM4Aj7qvrxe13x3yL/H4p8AkZ8yrj/vxD1JZcposu/MZH+9Ut/1vfI
SV0skijuyYiwv6Ue/K8GFb4x8s81NCJkwk5z+a8a34l+w7UI6apJIefb2Cn9u8Z3/N94NYbMWMKG
pOX4/n9S47PIfyziuDwMKF6Sd7Gynf5exCFIZ6OdU+sYhpAIGZNhQyrNyNsszSzO+eTsdJN8nhtM
UGNoONmzOXZw702nvc2zdLw4rb8moSpn7wWJlexkQHBAhrXmLVTh6omwtoYS2w1PIhmeEkZSuJyO
4g0CbinzreQGP9OnNy/2Ohrs6oltUKEMffeShmdvhStIMfbeGlMAo6OT8d6czueH1lCGl8FvjS+l
DvQzJ1Ktv0QBXVPBJNOdLlkb7GSNe22qi1uzKLvw4CuUnJPjYqcRp8boXsbBxkHFzlriSMh5Q+cC
Q2rHdCSNAx60uK9z4aK1c/TFkhqJT5mFn6uyCu3bflAht6W17aOlp/RcdNa4GUsflqtpO1gdh+Ts
7CHhkvLZl7+79dLcphMQDObP7taTbvlJFn2z86zE3RooZDcVsVEvxNzO17r1rBT+EDAOvUn3kEQL
SSHf1FmmVsbr0Ff5duy1fs5MBPRlXlQ4nCxKBC9dj4JwEyB/wodAIkaNdZEwA06ilEEoe+9g3xO2
xXzNQOT8JEXIXt+5MG45grtXN3VROWAY/8Rmvt7lEqdLhlOR9RSRnIrXrj1ZT/RKYN1V5/HyA6ZS
QJ0YiVx6FHjjJhj6DigM9mi9Cz3UZXGYRaC4hhRUERNpYrfk6IH2fvvPiiCkZZN07IZg7A0/BxeO
3/GcuaS+bDQDymhhKOgNdfJSuCEgijeCnw7Kpe4HAAaWTbXHYBI/IeTSQxK9YNANgiiBB3GYWaem
mNF/Q+ChEk+UIwgMByK7mNV6bx1a4/7gDoh/QB/75TZqZq5PcBGASWoB5uL7yAci1YTXEdItbocS
PPqGeEzewGQJ5KxBWnB3vw2AK3b5BHcAVdZbb8YRZRvqoMIpIECffUlUNSX7fkjM9DR0Cng4bYvh
He0pgys0cggP0Szl3HEOuENVFAB1rcGZqGL0gvwFLDJeXvvrhw+XoSCEyCbKdSMnzf9ZROCcXIrf
k9YZX8uyDrF8Yko2rtHxIRJUpw9hrnzgZ67oB7gk7ZXhO6epwsAm/g5SFVOavEyyZJLsuPh0bN3J
VstBShLnzXnuw++DXN8EWBK2BdItPC2PaV547mNajNGudETWnnInl/0OIRkzEGHjsx6nTsXHmmuk
NFlS+R/doZiNl2/vEhfpMT1Ws4uvOt0zb9brfFaZgSndJZIVRLmq7Jn79/7E91wSwbZ8QFjZ4pde
rV+pba73h7wus78Mc9TeRn6PLlC2/Dma1xl0GKWMNbA9znHsMVgQEdxf0mNJAkcJK+TRrU1r3ueM
GL4uyzr7KXxjXVOWDdqaekZIOPCoJvgnVq2Zp3el3uigHMimi+wF10x/upoTgxmFw/arw0pjptGO
SGyrrKk5qN2oOw8h0d6dF6IstJnuxr3N9H6sEd1uZgRLF98MkttvcyS+TD/brljPtcjmgVGCZEY+
uGOfICpg7qxYxdAZw3qPIA5Rg0q9xzEf+j8KTOmdmPlB9ALgrD+EvlFvAhuBXmzLCYvalBtw9k2X
gL2mLlsnXloPhewwkUK29aKmJ5whTxVYCXjTccKv7w8BkRJrkaYNnR19PdCq3SMkT3EYOqEJ5/7O
61xUBgE7CJ4YigvW0/1kee4ORYad7ozBmWj7Evr9WrrdycFN59BWIVFJcNNTFIFdc8Umy1/1ojAU
4qDM7OeoXYK9Mcn5ixvUzk3CjOtYqNB6r7xgeQnTUQd7Jt/FWUg//+IIPT2NnjefOsIYdnNRJZs2
N55lYUgcl92eor8cUMhGITNeixbf1kYFLYdRehXpZm+GaOAbrJ1wXklRomPF19+C3ASAARgRuXG9
JM7rXBb97TAhSN8Ax1inkTDNuxql/NabppUKgJ2Jv8mTJTgTAHORvqy/gNxkqCBDRH8IEwUSzkGH
l2oyrlZNaNUOgNfBwiBUvXWusCASj4vrYJhgRoeBic9+UYSc9qLs7iY0lXFpjMlDo7AeoVZEXGgg
drea5pOTTjTFQ9QvCA/G3Dl3zBnt54Rh4cuUVfJDNbkPmafEFQ8f2GroIK6JZQUfmmDIYugmQ3gv
wASPeVB1O5ORwqfUnjTD3vBpoW/8OMLMPbTaQ8nsTU27Njhd1R2V1OuDj5y6A8UZO/uhJ+cu9usu
oz7HuOU8tUu1mRPAoMc+a9udhlG3q1Zzsb5ASRJnCpflXTVhj7XNkmz6nHS6rqjyRw+pYT2O9XEW
FXW/YbnVTjmi3YTaHJ5slDevOWHmPUehY96PhTsiJTG6k/IhB2wm5KzMr7pbnMDGy2CbnycZirv/
Ye88uuNG0iz6i6ADb7ZAetqkpzY4EiXCBICADwC/fi6yzHRppk3te9Nd3SqKZCYyzPfeu6/ulhlW
mppqN/KqGPMst8PNiBnscQ5gn81TbpyF4fafoz21X+cAH9W3qdeL8YyCEidXPcCgY1LQMcod8M2c
l/icpka8ES7BUI6C0/XYG8i/pDZGz21PQ2dpd8w+uB+aVBaEs1f+LHoIMs0ajo6d2TznWT+++5kb
bxII6fdBHThI6wpWkqjwiIc6kcpbGFXiRo8bs9qkg66dbSGdjWcPiFZl4TGzcqdT3ZXV12zoCWHK
+jnG3XsSevvSsyVu05zntMv1d8NMjjnukmsNRPqbUokFq0PMLaT2zqCsIU1xkNnJnYVT5GagCZ4e
oz4UntlzYSYcH3qynhCRcbfzG/oMhVIYk1SXmUPP5qfduoj/ex10RYnL4WAWxmuc294K7EXqM6Ud
VaoXG9TMYmPUI8+BSdo0nVwC2VYQU0HAvSkE7GEbu8C26C83zdo6+4nt3vtB2z/K1oa02ZJk5fdJ
+0gs007D3nODldYJ6yF5dhkRXVXE1jcYDuooqWaHSFxZPoK/gjuVc/zYmZWRbSazyEnG6pMWDj1s
kHDu0vS+nFprJyx9ftLbdryaO0t/pWqDBYqA6g0r0Ih7vGOQ25fB2ep1wGbVkPI/Tbu+IvLXPKRO
WVD+QaB2O0gsL9CQpHEa7HwAweXqmzZ2jyAN/GspkvlZ74oYL0Y5vKRD+pbHZRxBN/U5UDALeh5J
deN7m6g6aDrrROXtdJj0xAztIPV37oAoHvZtrtywLHXSdb43uC1acOrwSSh7EdUTU0s7G9gdMdTh
avDKggyu7b/U+G7CsZ7aR3LqHnzkJs63bIfEgHPGiYxtBfMRbvZTazyk8arct3lqb5Y56a6kDQMk
1NN5uJpaW+6UaU6AE1hPgVpMqR95rDc/8mZwP4nVqi1AJWc5pAFwtBoG2CEgg7At1qMVUW9uvOPc
MLgxSuYb68A005p6m1djFvmDP9yo2jA38VwA4xqbcYPty7wimjfeLnjQrGf2N3HTV4UFbqEMpvI+
7zMLDKFDxBj3i/tQBJq1YKQP2nDsc44FlbK/C8PUk13gVsSxRp2zoHANcZewySaU7V5z9+62JISD
iYiyH587jgErfKxm5Z2t5M0rx0puFotZRmwH78lgyIclVhAeyyTdNQQWr6mYcW6bKm1aLuyNBrHR
GU6WLPqryWjmvV9l073h9N1TqspTo5qr2l+mTROYhLY62X3g7tb3Y9+0JwN48r5N/BcOamrnde1m
9Fr7nNP4zQxpFELs8qmEEEiQThm7jIp1KlPtFhSYLCqZIzG7CxEQvf4+AZpnEBeYkA6xWuDLqwZe
EDwk12JotfJjhooDVHBe7rQUW9QW0J4zfPf7+qke5kp4ECwHO17tAyxux3hysYBY3oM0itfaKqb0
qioaL762Kv1br4L6ZiI5QbCNZ+EoVBbzPuczU2KRp94DmVYHQG3JP7UqbEUV30vGlzt8J+TbiwgT
yiseKAlKsfUT7z4h+3LP7nfsS3bQf1e5+6uYstqMKWOjsGGlkKOx/vVinAQKzkzCudZrWxvbHDdR
J0tNKhq97kfQGtn+HyYH/58S9qsUBq6YlirHtC1Px3n5a5MNMd4ZqzdtXFXZBtcAdOr3joX5m9D6
MsXbMHykBa1Jt8noD9aRYbsVzxGGMep/cidHc9b4YENMrOz2rrz4czV3qU+taWBJWr3SowAkQpq2
ijm2lavLKdGtgAs9rGBcXhqCdTNBuskIg7xDtne+SWdU/SNBSafbLb0BLCmqViX8K2NVip0BE3Bh
S2L4S5mVcBcRrBhPJXr/uyrm7gePTPWJd7V6pO+CE31/8Vu6pl4Dd7KniaklJpF17dS5YBlafF60
buh2ay1Zt7/I9TP/YntnyxqjUZsa7gQXwpfvl7tw6TbGv2l9WKcd/6igUa/ouDaTGlQtsJS/uukF
J+TY7XR5cOb1vuzgycOdaBRc1/71u/2rceDyjXCWcwywKdn+9enyW25wDW6cQ5EWvMW1X5bbvmp4
fy7+rS5bpXosmVxCFnbZ97/73ddOAZzteCWQX3/VIvFiGxSdTJJultp8cpXCqdxkM+fH1UU2aXxX
t/e4BGjQ2n+3DPzT+nQDgfqXFxlKB8JhgPBI2vjX313BM4pl3MpDZ9T87aNKBvvGw/39VOUd12bb
cPnlR3uWKBEXC0NbDVz8qsQrDgmGjqfLq/Hf8ea/GW9yc15jD/98vLlS4E8/2+7n/FcDw+XL/hhw
Wl+IG7hI6zbhnt+wCr8POD0HEwNjTc9Eb+cCyoL3h4cB0vuaiFzjFWup45pW+CN46X/hkVg9Nauz
xdAxtfyN2BGX4f/zsBGPcXyDfIzp2f+nDZaJDQre4LSHYNQ4B1StRdYc+7i4SnEuX01624yPcMvi
k+SgOhzHrOrPaa2N5V7kBkwnzn0US6QC+KgXDxYzlJZLYz0lRCBjOztT9oKFUlRWmARAOpdJU7eJ
MFJrY8xx/DSZlfOGqvGtMNBT+aueKHZzHnshlzN5lidZ07xVUBUMT9MtYsYeBhwE5kbLzUBKlLov
wNIPncsdva97/S1gIscQQ8vMh6pS4tS1oIRl6ZNyqPlC5YL4pFplui2JBeGKNrjdLZTIlJ0WfHYm
4xBihdbEoBfuzjEZCS8ycxL1N2s0+u2iKFZfbBptLy8UPnwwgxSN8P5nkYYzW2fiNZJFF+3i75l2
0xSal8NxoVIv8qyBL+wc1Zkbk3B4zuUvKIPXMV+aJKrwzXNO6pcbtx5hvzHWO5T6tBx61YHD1ujO
XQyGpmGVa/Ouw+pNPZ2k/YOtq3XWnj6Qs6rDv9HmPhK/WSfa+zBYziPHZwKJjJmMaxy9gb5XjlG8
zKLw/M3IUeytLVePgJh0/rYCftOdj532c6EOJJqsJj5BL0p/aGhBt8xlGBOvP1+3/lQ82StnjP88
mlheceXBLma66lVAm9qh2g/DPEbSrxfkcV7kzp/7bbWM1MF4fWayvxkQ1bhQCBr3XPCt6SEumCke
3K7nYpE6nsCwu6xqak6KNaw0KU6LTUquZVAb9vmIEpQl5lutEXTeGfXs63seFewyfcmz4NPTkQ9d
t+G7ZxFWDCfbksJzHmEsFy8E04rHtG7nNxy13TXHuuApX0Z/l1pm60JWbKxT5QzJVdzY6SsjK0ZG
GNWvcORw1HZzgfm5x5wArXGM8gXgg7OY1Kg4emCHwml6FboBmD8gs8v7UikOsXYX7AuGu5/KtVQN
VqgsJXZiHPO4m/OMkq1c79NbUUj+rmAooFwyFlUmR7qL+XFspZdv+0R0D3EZzDfZokRkoZBtIGfF
NyXBgSkaE+XvceYbu7ZIrZcCc8O+9KGwcWhPg2Iz0Rzj0wind4+9tN+cvhiuS06WBHTnfL00rDTn
YdEWTkTFTZnES885ynV3mb/Eke1BnR90yNQgXkkMZYPfEvwq5D3zgfLcaZZLVfdc3juZzUUuoUcC
PFuyLQnpHRbP7bdmYC+n1F6dycIkEaEKx3qGaY4Hppz9KYxblw/qRODaxqYXYZ/PeKhULHZVP5JE
kL2NWh/nSzSoTts3tdXdDNBT7qC4iCvIEM49HnhzOzIw4V/0OlIpSVlAa/Ix8V7TCZgNGzXp3tu4
aNkNw53kY27znKoBeWxn3vqlDsSmoneGLkAiYYzucsutIp2v+bY0oMM2Wo6d+ZDIsnlsAr3Ot2o0
0u2QjhYZE1EtzxOEK+gQTXpLhKs9LXotXzTXmfe4/SmgsGZoyWGb1Lq2reaFgPNY9DZSS9VtraFy
4HexUBjhwLiHBJA7XykqYM7ptHSvAb8/Y+yYoDJTPOl1G3dJGJ/EeYq9xwWVIRRGg7BEuOX3x5of
LaknDaY4dRuhLaRPrscEDxMRgQAiY/kVFz0xR1iIUWdyE8XKcmv4UME47VM9qSI1l9/kojdbTObm
UWJ1uJXzoD0JUbD4D2a67AI15RbfoujraPGX9r71ocl7FYYYMJ7L2XRBb0CqGuL3y8rCmDH+5P5J
IEPyCWVObui/fYpql0WLeCifUEWvlKvpLKujKUdWjZkdpmUCup8SlmdEFNPm46DMB8NZvxEM72lT
mczLQAHSLq90BS85VVpQ3bLbz7ddK+S8kZJuqm6olpvWB/r63+PSfxTSXsO9/+q4dCeKb6ks/6IG
m7990e+HpcD+wh2PQgWOXngrnYBzz++HJePSpuO62KVN3eRSwB/9oQavlTncqhABLx7RP05KFtZR
B+nY5ZusX/f36nKcX47liMzwdM0gWHtOufX+WjnWjsKvJtdoTjZUt41lF7ueBQZbW++fnbRC0HEC
6Athz1iBKpvWHbRnFLSciptL9oVrA+6qqCyDLN6DQbTaJ3D3xRVuoCy/792K0ow2896dxa1OqZEU
DNBzcxOsWZGGmoXyhJcIc4MIAKBDGEZSbTQoFWktbzCB1cu+nI19otiBkyU16105qjZ4H0mh+Adq
QhgE9s3svo1qGvz7GbQzbrcVm7suqFuLnpwq4hrqZ9/GXkvfhrboSiIzzN12NVUF7nXv6GkP3rQo
gQyyA2TpFJYq8y11W6QMCLwdLpOlvuXjjDCVTl3rsR7MuR0fcGIxwd6WIOPxP1aODT8uhNceMGkl
KlnGt765EKuiX5jXs4GrVQ4gZGMn0BXIvRH+sJHGhv6hkBvUshVp5iidoW/nYJescklgoxzaRZs5
51SoYEAvkXSQMW1UWorhGkrYQBzZCwzkManqiKXXTEEJ4d2TS/5jiRHuHMhSZTI7nIowKWK9RJfZ
m2KK21sOZtpRV5jjdBoqwoUZWahwP4Z5l1bHVNPGfQKJ41EQbGD17HTSXQT2zkaByu0G9fyNPg5s
g8XAiF/MAGYlkxuQYuKa4SsyDyTLo5T9sBfV2PRhU0ly6mMxHP1xirwhxfxXMkJD8UruOBtW0ZgW
04ZGcLGxe8dCiku4MC5BfG5LVULX1Po6FDHo1IUUxF2Ru89ClskZV2p3r9LRO1MNML6D/Zg2SYBT
sq3T6czzIHfzKLMXTnvxfWHKmTaBWjMjklAjIDQz3igj826DQMQvaT1Zhyl1tTttQtEJMSoEO2Zt
1nWMBWGv5ZAoNwZVIvNL3fhEbNA0nxvXqB4h1gojLOOUHmiHuPIUZWXrTRElvsuxanF1hEHflduB
ru6jmpZ2rwoa10nFWlfBQg9DaNSOerIDA4SKXxN53gyiLT4NZbsM6bwF+lQiq2orTLmEM3ev+zYD
Gd0q5ynHp9flAxNZ25q8a4M8SgKQi9AVJ49hvBuSxLwyJm7/JBrIsyLBWuzDXXtOC7d6abup2o+x
V39XZH6Nph0jIq/+iXcaPa0GOTN3tX+zzMV0ZlaSnirUkaeEQ97bYC1luW6U5kcuW/1KWypks6ax
vJMqpmBn5/VPzL3xwXDYakGGspODOX2EWjq86W5evM5o4K+W6rO1JcgXrw01XTTc8Alztb7d6x54
/8BT/S6raa6RFKpw8yn2eWvNdxXVgCc1dTjlKvS5GudZoN0ZnDrDxaF3KwQYmN1XcT7hVWTSHUl8
jDzFKJep4xPhzEgKbRjLzFuphjpSMedEXpeengoKZRNNjyDCKe6JQbWh3cJ8sYkAwZJsn7Olfcxr
zfuBKibMEKctWDNHYbmBz7PkT3Bq7KuS4PM1iaI6dEEib7wsOQZ2590AgCbzJIfucaHqA2uILj/c
AVBWrRZ5b2H++N4o2TahATkGzRqgbJIn9nOS2vCqG04IoSqbGTtfkNzYpjG89w7UN9o0opiBXLQI
w8DFMHGCyurkW2el2c9C4dToxubaHGIFbVNNm3Qc6MlI4+xgaRT6YhJW87U5AVqwhasY3vWmxifO
Bu6J50HbtZLRI1B5X54RQ5kV1b0RbC9x9bHLGJsVcaaPdJKqfDqYKbF4qWy8AyJRFsp17H8XqkRF
HrIBM4hP988Wh+78YGsxYshYOd+4ta8qPsflcO4N1rlBhzaUGBUp0MFP8UEqG8zZasxAye1uvSQY
5jAZLIXY42Cd6zJ8tKU/wiyeDVCihilvEWu4hShHRr0+UeDtVw8GAbhjosV4hYDKRUmOu84hTrfv
G3u6hnbN1cqvQYHJ1vmUmv0jqxvz2sDQiQTRgDEj37ltUJj5kFOlQa+LfxNYQlxTd+HmYb58pCug
tlkzW0w9n6XePgI00yPfoESzQuThkuGmu4zgAGrZEpwbo5VbzTXpGrG5iB4SuPyFGJOdPWTxpq1a
gx43x97n8Pp2fN4/8qXyHxqT+FvaFPIpIQsbGmlbn1Qu8DaSuCpuHIku7HQV6lilJwcqdClfdEu3
3wNRkWee3JKUXqDus1m2P5oJOjpzDqPg2INARBGofeInxOVMx0wknZpYZSGc8r6MNWdXmLM8GvAB
I73Tp83c6dk1VGSPUttK7vthGjY20vI7fSukR32JguaJr31nfM8bJskL2+P1SP4bqF2n0nvbJzdQ
dVJspjI1qSKduk8DQON2MObhMdepIcVPT8AqobiZnLlPkFCLH7PR6FYDRb9XgdXwU2TtHY5my9jm
C9ToECu9jxEp1Y5quGozO42cSn1vdbv4im8ARDT3ih8lIdDtvJDiZ9n7mvrFz1Zk3ZFEvxfpnsBJ
7PBPseMF4Qyo5ECaRD/qWLA2Y2aYO8K/xjW9PflHkPsOa2eq7RkdUBjTxcU57wvrxPk924Hkao7g
HOrtgFJ2sGzZ7byJk5empLMXZgoMvpRE9Iqpbja9oWkbneLRCATXuLW8rvroHZVF/OxPGNONaJhT
96BQxaPMuVlsaAYVMUXiX3QDSMP5aPT6PAwEfyvolhEFYCDedY2yMu3NAEIapimWdzxInDAKan2E
Lm+9uj17OhHkjqIBBdFbp2plo6fVg4+r9QQwP9kBNfNDrohm6GYV6gL8REjFANft4sYqNQ3e96T2
hTsEB3vOEzSy8swF8n7mLrZjiIFpCYNTRJEDk7TBQMEXxR7bktz0C8RJO5F+6KQDLt0R1S7RPOtO
6yczZG33nsBSZIclxwhN9/zPJqYHFkoiNbDlQMAgqx02MpGyH1jDWaGDfGTl3JCF5vGTnXZwYbKd
XY3CpKCnawsagEFKoh6OEwoMOZ1EC5Ns8U9lP5+LzPlqx97zf+9S/9FdipvMv7xL3f+sqrVf7dsv
7lrzty/8Y/hsE3hDQoFrRaHoaq/98z7l618cg6WfYbJJuozx85/3Kdv8wv/lEmv74xr2v9NnUFlU
u7ie4RswY9Zb2N+YPuPc/2X67HvrWNyj890m94Xcwp//Q+irKK1uKanIgMpTiXmDLJxxTi/Wurp4
ksE2MHMcIpQ2wXlTvdsEmKra9siKZui7pSFAEiH6aQERn75wNilSjhYyNBo2bfBRs4veqXV2wsVI
36DrTwZ8etI5a4t4B6BmRqB3C5OjkIVQuPWWGY8rezynKNT7Zb/uiBz45vY0r5McA7mIT8eyPMem
xqDHLrx0217GP9x7m8dErEMh/TIgMi6zosvYiMYYRkjyMk5iuRHEk6d4M6QVFqIl+8kIOvlQ6yRq
WmdSzizzgVsfk6r0MrRi3s0AC6UIn8ywzrXkOuECZ1RcjevUK5NpfzOukzBjnYnFOktLKNdJmb/O
zHLMlyP7GpO0aZ2pIV6tjSxI/yEgDAYr6/TNb3mZyWwwkmOYo58qTJHbap3Ymevszgx45e11nqeo
Hr/v1xlfv0779HXul68TwPQyDORcV524P9fAGJgVCpV6OxMho49av7ypPCPRt8AQOTi2hLuob2Ds
iA7SXw8MIjsn6R8N0gxMztuYQaWJCRGHwDq/rNrBepkKYe4IXfj7ElWAQecSxzeknohzWToXQMlA
x3HG7gG6qp9vqewgNb7mx7s1SW4TKffG+5VsuOmU3ewplLu3B0IMUSdJonNEGt7X28BzW1rT3Ugd
RhQQX9c6v4+cS6I9JdtOzXVxCta8e1Dn1dnhxHpDIuIV8o67IWYjNozg5l21ZubngfS8qznlQRGo
16WBBQfk8UO8pu2HNXcfrwn8xJWIKZa/LW1qZfAsyU18Se0Ha4A/D2JnBxRWfAZKfRhxoO3kJfdP
y7rxwEMOsWTFAnQrIGApAkyI+PEomDPtjVs5Z8nTFsHEuyLllIblChsAAvS2lBQhLiuEIF1xBM4K
JlAdiIJkIAJnDOBOihVgYHtecqxXqIGDn+NmXkEHnt81wH+BH7QG7P3iAkQYG56bCyVhcrE11TOR
uQFozCa/8BRqd3C2TNumh1mBWxiTzAa94FKpA4jBj4sp2xHHVCAaHGOxATbkv+Eb1G8wh1mDs/Ro
msJRj063os1DpxGp8WLQ5ZhjDsyzK7fVvXPv4417newFFMKAfcnaVcEKc6IOaOb7j9kt4VXzNeAu
qYcFkKQxamMrJUdIsZPzRsCqyo9qLTsOCyYDivG9vtjVvpUYmx7HLLMV6lQ2cLxLEg1OEPanMX8X
ArtbRfWTqGCEpk7Hqax2g2UzdubEyjZkSfJeGllSRHlqZLw/mix5PJVkTjwxAU5S8FzTSqhQswcz
O698fwsHohfJYe59+x17lOo/PBEYwoW8gzwwYkfs5SnrK6BgYRWL3uK/3FgcczgWjKJSHV7SUyUG
FyB4g8wemX3LFd7UIIr/d6f+T3ZqMuYG5oV/LhI/XsrYNt+E7P8y+fz9C/+YfLpfsFUYrkM4nWTL
pXj4z8mn/UVnq8VLHiCuMOT8353a+YKvjzibRUYcXwwK8u/DT/ZwG68MwHcsOpd2t7+1UVu/bNQg
89j2dZ09mhMDTttVRv6HjRoDCsmBuNGubNsYz7hDADLZrXMsi0VsvXroNjowiwercMc9/YLL1qAI
5egbPsKWkOpppkvtyuqo1Daa3j8Irr5OGOd5FZGDJQMJ7Xwr+uQhqS1iXRj4YrstItuuXtQg7pVJ
x4pQCZcTDv6h4bL4x51NA2e55t9sQVqysQvzEYtICkjQpJkbzvWtrcbuCVmP3isPdWVmpvlD14Zw
9q3nXOafVs2sEdX6PAdz/5CTKd03yrGr0MqH8iHLl+Eka5+AqMekN5wg6+85ZbOiFdDzZ7TkY5lM
5TbPl57IYBzs+g5LO+W3i4uep+sYm3Eu4y2b4804TeTovamxqPvSYdUveqtv9dqm+shpnGu99Q9I
gw+1ThzdQr27ofT3qoqncpNPzKESvweNnpLDbBo/3vVQNCMeGLn1KwMuFK2eIcm+iJlNG/FmlVcL
1LGd52jeqcwZBGEpQamxvXo3YduqDlNFjIBzAfEMAhKPjUMbj5rTF6rkzGdVOu5xsr3xvTIkFP+u
CbhdWTK+RS6FcV9IgoycukgF61djFVvLI4K4oCU9U9LXPkQxGSyDshi0hb2ry6nKqqifjnRH2hSE
0WkJqIZOygdQhf5tkAToYMpnEEiRHgLkvuScd4ATTVVCWcFVzwzbu5vKqn/Av6rT7JJpZdoT8eis
EZBH5lx7okU/MuAkbzWx0CzXjwGGPQZ94labM6vWNlo5IRuRGaK6i1g1mRQtRYOUK6SFZrSx84Ko
HqdqqU5eXPVu+y7N2HloF2pYBAU6GOXpPWgpj8rVOYYkva8a6XsYgL0FUNwOzIpO0sJe6nbtcZpX
mLq6kNU1vGtg1uHwF2UQmQknQHOn/05kF65cAe0qq2Zw7c2F3Y6lynhFOJ/O6sJ2ny+cd/PCfBcr
/j2DgBFHGuJ2sM1mAPHphRVvXrjx/YqQR+BlSFYFDd1hSbNsJPP2h4rrNk3ZntNA+xd1+hL/RqbP
Z9OIyhVYv4zKhdJ34dgPxFSq0OirigMwoHu5Iu+Zo0K/VysIv70w8bn5T68iWy2woHisr00KPr9Y
QfpNClLfXeH6/QhmH9YUxH1+AP1m0bs1IwqQf1rR/NkK6XfBtL4E00ru95qV4s+FmDMvtxjsBSvm
P12B/37twf6H6szwPlkrAfBwkP3QDZyp/aUzIL/0BxiX3LBOqcCw1gs0a9GA19hUw47OXZCPyVN8
qSO4NBM0a0nBfzfE/2hDZGNjH/rnG+LTz+lb94+GKeu3r/hjJ7S+YJAw2bYC4p+/eZ/+3AndL661
goRX58x6n/1zJyT2CV6IPyLXuMKGAzao37dC0/lCoQ3xUhpxV+QxrJi/cWc12F//emk1Vk6JCajE
xH6F7GgGf90L9R61B/4C5MrGbF9HDcd+V8wfPhb528XQmNxrFEtPpRQPnvJvuq4e39wxbx5rqT02
etudhhnXy8qO4fYyaMc5ttx4P8o8vR+qRvsGngl8gCv15mD7scdk3jGT7p7+79k623YmzJLhfWF4
x8VoffMWP4Uun7uiMUnis/hJCxMMfPYblBHdyyMdWjmN3AiHfUncMsaMtFtoZqaJrFZt2zwXftVz
gvRwOBunNJhcmmsQ5/qtl+p2t0sL26yBBiRZASGWNImuh5M5AzHOynwxTp6cGfbjdAcEvEhDMtWz
CbLufdOjwp0LlgPXQMyZlz/Fs6ZxbjU8MTYboJ7yGw5S/0fi5uTocM9MHR6DVOqjG/kdXdr4APBg
0nwJD34vJmle4dxcumggf34V54TrKM32sN+OoDbG7SLz2d/4Mj+UCa7QqcogaRSV1UMpmPytgtby
Po/cHXwrSanPyR6TosB5Ow35DXkRechN9ZJLBLkc8TU0yiA5cO4g/tlgVH/Npox+1HnMjuAFb6Td
XqXoYq9dUlYRSgjUsgmZtRoD7ByJ+9FPMT7tQb0vOS2FZhNEYrKOySReprGvwjkw8pPv29+TDIyJ
FYvhcfGHLqzg9e8xV79oFjkmEi1qD2QUddWs9ujTD+OSvTC1+KT9t79aOgk3RSS3S9p4aKD9uyy7
UznK6iD6rEZGsTbTUpphx3XkquZ0sWub5T5NMB4JU7xgQCErSzXZlsjgT2aULi6iJb5XAQIko2ot
DAaSLJ1FbgeD/94ebRodoQeYzDY244g6maA9RBy10ut4KNobv1fm1sM/fERezuCeLE4Imy2Nlq7x
v6NmjPtydLLvftqgNNGbu60bR+PkN9soucnP2IrlnaPR6t1n02NVzsWes07GXLbODpVAGgRs4oaW
nB0cYQ4OMI6jR9aFdNe2ZrBLSodUT6oF+9FVP6UjyiNmca7UrB0hoyEClPTWfpdMlCOg1OU2SRh9
B3rZ4Qsh4cPhaY6cRSNnoo8FrIuO2KQ5PRlOpYdtIV60Ij4u+LnCsqsh3fTaqzMzSLHElJ/Sxgki
rbazz9VU+RXkAmeSnq1W2cSlx8ZdSYW6uC5HMVy5QDCB/BK2wk6waJ8SEwCKGyg3J5SeryebNh8p
YINKqoFd0IcHan4hjha2YLfUzbJayyiy29o33R2tjP429mKPrk0Qjk8diRY0HIOYG1ke81QNlCWg
FPR8Nx4stMWY6+RQNGQw43G8p+7AiMaRxyIJxsIIIdPMP5qaRXWbePZ8GvqsOpi9mhXCD48WlJnZ
1aeo4acF69Gp/tNoGkgNCU6lnTsNQ/rJ/h3wWVNQoWmra2p1S5VI9945PC2cKolV74yx1K/SKij3
OAlq5BmNRJTJqaMRCnJ47u49snDf8gkTnNQptnQosFz5FSu5rbG2yH9gNRNISaa/vE0GqXe6yKfb
IteAoohXc8l0QMNCQjGkblZr7NtcN8UGG1SOVyz7EXd+u8nMOnsp2xwFyqWg6MbkFMqUcFisDVMV
4x725DNKomASjl/8urYLeTICzB+eNV6TIqwfbCvQHgV65TcTECiXHiBNSxnghR2SlI8xoq+5jWU1
7eZi1m/cGIBWH/dUk/Z9f1sQ+KOaKKt2wDXnfbt+alF13TN+SmsXkx/eYodPYYCM93gtMo58HbFT
PYV4sY7mG3/xw5nY0VlZ8zsZcudgj2Xw0Zrd2ZtsRvydsMaD5fdv7kUA0Dlvm9Z4tAvDx4FBOWzY
A9f4jBktbXOt166YXaUQJJEcKp1KAHjUWTgn/qpcGKwH/nyboQbdLZo+3sxZgCN2HsDgVmgPUwfS
cfTMCxc72aeBPYW6MgFv5/kQ1ka7B03esgb3N8HAqrVY8xxiveFJhF187IXthK7C1AqS/WHwFzMU
pNe3ctVr+N2CQzNNe21ugmOrj+RXmbWGnhuQxlm1H12DOzmselDdCcZUF5Eo8M3uCZ8NwCufQTOX
xWDT9c2ROSu+GK3+nBrvGeqy3C4BQpfe1RmmNzJims0VK62mdEe+cjppovmxGsvoRBwwCRAoWtRa
jWp61Z3JyQRFmDe20ud8p1bda1kVMG3VwpqaZA8eG6yjCWNW4vF0XImcmDAB4zsOzl+XVVOrVnUt
Ff1XUwpx5dRkygzAExCz1YxMmxvXPAPwyFdxTgnxObhFsJvq5WtSr37Ki4yXz058E0sjpvA3Z+kX
QfK9rA0V6TCO72NhxlG6KoEE20Y2d+bfrp68I4J9EqD7afdZsSscDgzjZL+W7ZCCGergI/v8VUuL
56VGqfxsB9sk7JXjP2ERJXaHLAmnJj8HpqyP+kWwFD0vAzrmUMb6hsVUsmpn4yvwODaM3nok4YeR
JeHAn08+67qbFd/NVSQtV7l0sEt3l4/eHCFmVbsuX8pr0zDVtp8XOxqt+XuXxjPOQNcLFQiFUKVC
bHXsmS/wuJd7QYkPL+iCKBCm3vA/7J1Jd9zItW7/yl1vDq9AE2gGb5KZyJY9KZHSBIsSJfRAINDj
178NqnyvJPtW2W/sie2yikpmJhCIOOc7e0/EGHPFrz90efaJ2z7vMA9X/lPjSX6WIcZH3UcnhGfj
1iiC+L5vi/FOdlH2ycvcR+m6I/Nh8Y1j1e3RhvVhb6ckUyHZeD5oBOTOB1Ta43aSrqYh74fOErnW
Ch9jlpV5OBIIazM8dQe4PnFtvclqqvBA8z1vLGXWt4O5dEdBSfboTdL/POat+NTThM9U1N0uwjaQ
95FpPWaqs8G0ugOk4GyqWFkVBROZzMxaD9Q6Iim5IkT50PiBfBhnOs5bVk2DLYalrK102uJ7q23f
WW9UpiMXpg1qpm21e1DKlNwyldsx+9IGaOQIH7i7ObYfVTqv8ApxBQsxe0HVJ74gVDsXY8IgagaJ
ZNvE9htwaIkrOrW+khshgUUll2Mhk1fTSb2HNNI8ob0xyXn6KtY4h3oPdqwRj2gNe1BxLg5B5d4R
grtEeEw9WLRWPR1NY8m4nN3Be4tiDyq91XoAa2X6LJV2rs0+lTuST0UoOepvVa0WcCTMb4Z1Z9cP
2nZ0isMU1sGUWz4p16gmj9QxArtbtN+VlGdaIjJrWCY2dbaP1hCNucZpFL/XoaOQc2CKLCoPjVek
z6xm+TOPuP6lIEj8mGdddBSZl56EHNnxRo17bqqB6fnUaKN8M2MR+hhbaTZfBmMuN8GS6HNgrNiE
RIx5qDg8nxnFGLZJOZn5ZnIqtSOnRoJYkDvqlql7Fv7SvzHiNxz9tqaYD/vi1okT/aG2JSgWrwWU
sbMp7uflyh1hd7V8ZAYYZjfHh3YkgcQKu+WcBPRvCZTt0r5S8xCmGffDhfIiE1aU4alYRP7ivsT5
Gt4a/Iknq987ATci6idA0VAvQyd33BsXFvanwRvpuNVe/1gAxDF3pOGMa6pj6aeolNVeRz6kuXKZ
ihNRLkDkoGP8jeMA1QIeQ05NRFN0P/CvHqeS5VWXweNYsjfGDd1/qdbEm5F42d7tlvii3zNx7/G4
rhzKJzOhj4R7wDqAeMivsjVRB9Qt2dVxU2yVsRRMi2gl9+OaxAOwrvVOLlTBsoEi0ZCZxN6rhZS5
lVVHfA3xHdPT0fzge5mub6c4obgQxJNo3JxRYYj/6RvD+gGAj03fW5Zq39huptikGfluRuexhguX
Q9DoZ4pCuqVxk0AGG9H3LZdicuCJtJkZkpCs9M5uE9bRySexVJONPHYJPDuYgWW/W8ZYeUf6Y8r8
Qpc22gkji+KrdFjFkVzCOgstPx53rtWDN84p1LD6AFNkmt5Qx54mysPUdJwFzMY4LBJExtDNBiOz
Wp001+Su7+z0ivHFdBtZvfe91LXzVVRMTTCsilP9MJXqqc2DKP1kwhbYlk4wosKGOuG3YD9QMPr+
N0pT8dHFpWhQHkqMbZNq7yPdEhGmLqtzSLMy34PuWF4FG+vLiDZlU3A+rj0lDjV/7Xmxmu5eMeD2
kkxO+TCOpjwvKh23VumonUxMWiFmUtphnBMxo3fF7qDJ28OUDyZDR1l94zhNuSNO7Hxo2UWG3TQx
m1OZGUO45ro5J6g2WboL+8I7GeicdzUH9weKhcFe58J6leDRjqA21QYSXkO3h6SGRzf1kMaQJHS9
0vHT0uXrbZPxC2PRw4Ew2a09JcGbqEjO8JtQDRTWVlnWfGzMomEr1cdXTOb6INEDZwy5bpo9w+My
bCCbMcCCzm5D5i4Jx6hMwqDgMR5NRv6ZIraCoueVRyONbEIuPEmq0a18SOqomoHbzIRSbHtfRw7R
n8Azbjt7mR/UCIdtYk5jyhG+y7iyNTtwowhhryXflHKd6yhKUxbaJj5GNcNPecvC3zPsPDNbuV00
HCJNxZ2HzjjfJ50IboYpzhkoT91j7qagJ6FTbERb02kS5p3vl0BZWqxKQCyIy3lVRphuRq6qzMa/
yY1Gb6dS5KFZRM4mox/5iXwpJe1xlYmUaVJ+MlT7idBjDtHCPzhyMgWq0OFNMJF19HHGneYSw6jJ
wTMldNKh1a1om810NDd0s13GHYpXBuuScODb2ljV9IJe6pLE0C+X5q3Kipc2o71QWHRSQyiVGEAm
2w5JPFibArvOOUvhZOUkXBk/Fy4ADPIB2xXEV8C545kXO1NzRTat4mppvYMpco85CSe9KuI4v6P+
IMSud4hRh4MSw03bsd/OxGDtmrX8M/mtOjHDXjAuBiImznzxbaw4omUMLB1Lp2P6xGiAWXTUm3Ol
v3bJ1J29Ms02ApXEmbrWLklmRanThYxvGfnZYoD+fsmTeB+nzRfOa2zF5iqdd86SlaeqVwPGwaGd
n4k8tBvqPdc2gtaPbKWeoAM0W0933iVx7XHbTAsbxzo5ReOyuuB7Q++qof8cmM31aM4QCjPrY2Ww
5GWDgwnFxfyDOcd/TibayzbjgjsyjcOWYKR8WmowEnLJrUs1J1epUTEW7bVH0BCP2jW/M/rI/m9m
d1TFqnpMauuTnQBGtIfKeWtJIO5ErO2dMsqPk+fb35UqaRfEle+SKSXduTUmPAObxS0fGByjx1PH
GW4d5UefB9HnyCGGAaRjMI8PDRlOqDUgGCg7IWjey9aZadSUON2dYiIwxoTQQ8WCheLZljXGQTK8
zPLrpDO4E8rQFbk+42rfjEsaTxx1oh1flfKu80yq28F1KBKYNG3xPuSpuXEtAsPh4BdmG+J6VjcW
8ZYT/4M/QnX43YqtByerWTz8FGWQEvl5ljxcTXv8GuWqB2xr5IhX3Z6guYflQBbTeUm9nFvd/Kh5
JG0LrMHEMdZaoKrwrge9xxS4u2pZINFEdAAOlmQnHLcWS4I7aVw1Wd0fvaH5HPvLeeKC30K1F6c8
Nq6joGWvUxBIIBB5ViajC8ilvdDL3eKsJOU/UmrMr7PVJ/U3WdvIaTBED/foT95EmXLFR7MMYQDd
N87qOi5n71Q5xHk9fM8Hzi4UEJfSuKVZ90y7pr10kYEeEurQNi5s8JtCxWFalyYweA5nWvYt7rdY
ULkAOCRy+abGKLjvGfc5ZhHRvaSeP+exSeWsm+09/R0okJ39JQKa9jj6cgWjkA3eEuAfv8nWGx5Z
+4jZuVJvPaaezrqhGCXoLpqR4VwX2jeoszAmGWqR58fAra6drmi30WI7/c5Kx6AHVGaW3iYTSX5e
scMm8oR9ns7qFVdl/UnSg13ZycvylTYkWlDmX43X2i31rScK45jxwNOkz73pCLFB05LiiEQwK0t2
2LfOGndNaJfz/IV9FrdWrMrXNDP92xqW3PXSJf1XI3W/x5oQCmInoz03lKHvl4kWoUy9EY5OKsYP
/iT7OwuUzHKjJ79G/OSV9YEqaEncuLPVGnRmFpIklYe9Op12ykorvU0JNxELp33qiMi4MVMtiQXx
MDgi1nyaY/mBHYJ8bCA87+Nm7o7cB3Po6pZRtMD/OPqwdFVSWY+xKNS2Texb32yj13KqMK+UkU/E
xLLSXbG6Hy6jxabmirHddtN0Q3JhD9FN+9jV9VZnqdufnYr1Z+PSxcxA4Y44psegSDYjtTD2NCWB
lIrDDdu7ERYY7eFaf9TKaS70Pn1C07CWBXFnanyzyqLtzLqAO4zsxs2YSvE08Be4Ox9r9HOfMwPI
bRxRNKJAnWxA3LTXdq/6K29Nlm+FGonDNlVKKFUpveOBFWw6/DXsmEiqMLzYkSTRYMW2JavMpzJ3
vc8EXnCO5n3WHZWfwEM2poZNqw9+DnIiQBva+dOj7BVg70rkykVGgRtHWQbEMVRwbzIho76r4ohW
HjW1+WHOB6yxNjdauDRr8thrOXhPFo9otqCl2g22+k4+pwppEdwzPZhBr3MRseQuLCHVg/sGF3I/
xYP1nK396R38TPJAWpp3bVObBGCawX9opeZ5ylpW3xUMhjwbpOLOdtJQlymXwL/Ws9E94yITNwLl
+sFSTI5zeG3t+xZy/ENgRBxfNCGki2Ek1pcZSvy5a/2BZI5NMRQZCHdpXbGsbkrpE3jFVs6wC+xu
bsrR4YmFXxcKjK2DOLuhwo+aCu2QXVwy04I91Lmj5Jsu4T11Os4w5bZ3eH4dZqVnxdgkZagnsXjx
GU5Szsx0Mn8vVGl+isyWjdridj7CXFPfJEGA7y7O0ua5dyXIHYOnblw7PMy4pHYcdlLYXW12UAZ2
HOQ05UVHk3caRtGFCm70lQIW1rKzN8VVvdTjhy6DR8Yqi0YkMUZn62onYjnpjHuVN+pGzqN/LBnb
CtthUYexZUYKhidXiaHH7ton6vhC9dbgITaqJ8H+7krXzQhEm90/5UyPKo2RPMwJYT0/iAeK9vCd
YzhV130XfDUG0wxZnBj0SGSHV3gxr4OBW8POrCRMG/tUJ6Z/x4AaCrNZDmfX8Bbmj6H5AhE0uWgC
b0u9WQO9Cfprstr5FbqBL8z8ghCPZmLy/vwaz2WytRwYkpGfUVY0o5JamZ4/MqIEU08z4qqsxQ4N
LvRDghePkVHmQfMWbd+2zqvZ2uAq2CX2ZO5cU9CQlTV7WbHoT2kBP5ijwnKc9eQiejLb/g7oI3Vg
M4BvVUlrKB4mSV5sTnjYZBJ0IfWsIb8yPJIJkvYNNVYSEXOd7M3cx6WJMw3NLv+/gDhkT/Pt2FXU
gYf8Y9BagN5YrElBhalj41fPptegYlQiiGl4jGTLkKYhUIbHXu8tM3eOo4O4Js4eFl9xVIA/uw16
xrjieLllJITZ76x5Vm2T3ZGNPEaGdWRj1R2GxRk+GxNtEIukOAYWsRcLO+SpMdID4bxkM/n9axlk
zf3YN/d9bRXzRtQQgjbg/PQuKYxbMDszuU0rOTWg6K6cwXhzDK+/rq0K2TDr/yalDUahJ3BeulGu
08yw05SaTrponv/Ttv6X2tYOOeg/a1t/6F6TX7rWP37gj64106F/E1IAxhEMnVrvxI6/d63NNb8l
LCL2AsC1cGhN/53zgWCdcVeTfMl/t6ttj2lWIew1ZCU9Gt3y32lXvyeofyL2ACxmkFbY6FPWTjUZ
41+b1TWOLfZR/nwd0FZcKGSMap73pYuqsiwd+5RPjJlRgwVITFumfTPnOT1MKbDhuan0UTNadbFY
dUn5Qk8qU3N6SOZZ3rHKtsIm4TOlkZ/znBY9Z52ydGFfktGZJ/ThPXL1wPnATikoqUyUFqt4PA4r
AriIjNugpEdxJkxDpXFrMWPjE8jyZjQII6CnaTjFHinU6BQx9pFh3fQhkaiBD/nRqGqPypyTMP0d
Z6NeLnyWDjuSnE2Z4GV5zCt6hHFpxc0mdgAZPujSAbs4FulNVJYJZTwWMhi7LvnIkon4pavtI2+q
3gFaNb6MSZk++ZnDBkGVSXY/1fKmm6hSLjKN90kd9a+ByXCGbku4Ail7060rmDoPaihjHobRxbOq
cxYPqfR4LuW0f8JxFENzsdgko0An3jndJHGOCH1CXjHvcmI98yPkoR5nuojzbO20KGl5Byudkp5J
DVHjWccFFpmM9Zc00PPpgVmUVF+rqeWZm/PItaxyOP1nRfiXVgQpLKIf/3uQ5eM3jIdV98ui8ONn
/lgUPPNvDrpK7jph/hiy+O/xC89m0t3xBBH6H/HMn8Yv3p3jlkU6Yh1z/y3V6VkEY3yePr5Jxtn7
d9aGdbjip6WBBYkJkMDjN+RF1tTMr0sDWeh+SWtfgjanwlYmib/J4sbe/PSZ/BNu2+8kL981bd4j
K58dsAiJ9c9/So5G/dBYNlaVY59VKGLAtVLSmqL68wrzuCtdzz4VS8OMO0yGv+J4rd/Xz2/RWV+c
sVWfQBE1Jj7sX18cRXOBE8YPwGIFNWlI3eLTnUxeV4r8gS1n/RqzNgXUm+m4AjxNv00GcTfOPa69
K7TJ8DBeygMw82JrN0aDP7FObls/W089RUTSZdYqbNkkXPetFz2UYMJ3f/4B/tM34bF4m0y7Sy6k
3z5BoR3FUPxC23NhFZmcetmXBgxrjoTzh4b0+TYyc9jDBua+rSkm6HIBbmVZxzO/XxpMd25lTXc1
dVtKQ9Cdg4DG++DnxWkKhpwm7wiVDhjqfq5AZm+MsvpLeN8/+R4odQZQE3w4DdZvCvjWsSEBeWNw
pDkz7jRjI9Ru9HzwCOH++ae1Ps9+uqjfv3EewjZ5r1Ua8DulgdpAu7Y6g+Ngx4LgPATrzvWbs+7s
5l7IuNz++ev9dhO9vx6wOh/EBBjI4HdrlmXiGmZMl9eLU33PitJuAHUHV3/+KmwHfn9XjiCKxobA
9tld/Pb5BZrlAhKyf9TWmBKwzr4rO0iPees//fkLrRG6319JWiRDgTSxLvzDopDFJO9GrsGjtVCp
W7wW+UrANTPPfHFzaa+F2YQJIlgF+QNRKv9KFS494MyMHhKIKpdSyuZeY2dieHbAZoQ3V1CyYv79
GKNjOYPYnA8p1+aHIYYOgTgNzDYntXEBtBXzIpNa/SI+k4ut5bbPo7ukxz9/k9ggfn+XRNTwITKJ
tErVAvlbnD2yoqJPFj0dR4ZfKQKjCvFWaQjFa3jpq0jExSgCHwe1yCoZ4eLNjsBW+/1ASmJP0Vbf
qHcvCbMXu8atGGPCX3gjg9n57K0iExr6oTZH69GEog6fE4D8VnMce7JEHuyTBW8PhREMBXFlUQdA
lgJnwySW+pnlLD+6HUKVuLck47NIVni6JOxOIk7AsZsemdzHy7pqWdgBmYfWrv0nZpizU2ZQSazM
hmg0mZiviSkhADD6dcKcM9yqAsXMZlg1MIwBFWwpmBNWg8Vh1lFo13uXvnxnApLIwX587PDKFKtg
hlKfcSuBWLzNUDJoSCCiiRk2OcjI4SyfuYwgLxQ58DQgr5EYh5+YCCifvTjJvyszqckeigDjTaAT
Bt/Het04Vsn04vlVvvNWTQ46v+KUzahz4Cu5t+6q0+n8FHiUXabjLUX85guFffkqMPAYEyqeBCeP
scp5SEIazMGmxKs9fWYHym8NpgX0Q3CaBqO6qSMFbxqCOd4fTb3Y8CoSZdnV+nnu6iIjD70KgwjS
odZBZyUTuE8OgoATzrbyyolQDRnv1iGzFMsN9gRm7ec1Xix4vlD8QlVk1YEP5dyxXwEWt3fofVqC
LGxFt43X2k+5s4fTwhUxoEDqG9t+RWBAaTGxjJ1NG7DcrGe9D5SmgN/nDAQjAgEVt+qVRjxLSWLf
WxGaM9a24dQVxBpmAxD5RifWm635zim3q/tZF9dphIzQWIVOQ1z01GyRPCVl1yMtoVhkQfUXsUNf
JpjiR9J211Hsfk5WXVSyiqMiE4VUpt1n+jkEmaqK+m2bbY1VONXJyMeorUmggNwG4oKYqh4WFFXC
jjd91hjkrwl6eqvKCiI2Du7yfZK6ni7Gqryi4VJt51WDZaxCLLWqsRIrR4z+7svSohm4uAi47XgM
5fs09l3cWmNKPjFGuKXb1rjIpa6vulXHpckQvGbUWe77tPUIur+bu4SVqduFbiHLVGsyuTGbzon4
TnE0V/GXV3O7uAbCL/L8DZX8PrTAeBAPSUDtdkm0nURWfdWDE0OXNvs312vnF3vQ4xkpw4DSN8CR
FCvnitlwdWi6nNJsJIZTTxL11pjp4SE6Iy4BRstrzVOVBt7S7MzGLaFFY3ufjGX64Ayi2tvreV/k
zLcTJkPTNJOyDGyUJiaI2quUXhiVQyqPsuYfs6rP1Y5TWfPeSti5dT8fDNenvNqKHCHYMH8fOj3W
NwIw6y6iK4XAdiaviGidsiMYrRS7ysFcIn9jiR5w/UBKk3esz57LYMmo5xz6mJgZGxHtMyEo59bi
Rr2ZkcghT446EsuCeNU3M9PjLigEhZws018T+uZA6lLvI6a96qqSnvlkCPYXtFOTW7h+7E4Gtnx1
Da/HjRmA2EXF1DTM5oFBm3DpPRRgzF/wPee7XCwjEmn2hYZU6KNy0z4xqZlTKw/6jzVel1NDLfFt
MRJxLDKUwpnmTeISg5pY1NF5IQp9nGdb3djJEp29djXVjwwgb2GKYS6uKxUGeuCdQy+6JfM57mRv
W2HTLRZYSFjui6fooNEM52esoGifYxoK215jpR/zHnjiMCB+jgzXRCDL3AcqARpEITNG8hZCLw3V
Cou9QlRNIMQttoHXR2f2KnKrIrjt7CP1eUBdtDFtapfsgYeP6aBZ12urOWdMfIOvkY5Fz7FsDlB8
JBj92niYeYHk3b2+WbAq8GvPifw8RnKVKeBcfhAeAr2IeOuDFlazQinNF9LOlxYe5oGOUH1oM4uK
IPtF+yInAbyDRcFkrBZAXUM3gjTuqcwZERyKLNnXdpSEddU/0TsB/tN16YZskwyJZN/pqAqGDc3I
4aDVMCcHPn4v/6odv0muOBA30BBn+mxk+eCNdCXCbm1b68AsmRDFyjpj6QPQ5CQ3pDqncvnPgRX0
YNrNf8GrRaK1nq7+9wPr87e2+69/6uT68ZN/P7Z6f/MgLLkB2Ym1lLWKt/6oZfkYdCWjFw5jgOYf
St6/17IEsxmUNz3f48Drux5nsT8mMChpcWZFwcwJYJ3NcIN/59jq+v+wG7ZXAAGUVpgBlLdA4P5y
pIxnBydNFientvT6S+1X8K8q8jgXeyZtVDirfYl+r/nQmgA8IL1vBMn9HSNV4zFPUN1D0um9vQac
+hj4/DsBrr2Pqd8VZFWp0NuAwlexHTIA5q7xAkyrIqDFVqL3fdZHKx3fGSklI/2CvJpLgvAB66dc
hQMNHBhqMQw56JmQa1z68QezagME8FJH28DNXpjj/mi+mwycqJ0/LIwtkZ8vUOsMhth1q/sgHrEg
dO9CBHylRB6jtauEkJAx7LlJ0TvBjOQg5Q0Hpkru00hl7S6ZsvGo7aa+Xsa5It1ni+dl9TJkhBuf
2MbY+1m3yZ0VtG5DCG1954iD2tAq3ZSJMlwPriexNyTwHh/jhBwhai9m+Vv+mJaqeQnM9EONTmOd
RhyufWfm8IhowGgYWY+HemAUPXW6xxwXzh0BVHyxjo2WoqZZYu4hRq6hM99Y0M1Hwcb3Bie0qOjR
22kKck98hHaLksOp0ZxahufhibHp4OXqaAKq81ZbhtkntzS3h25nzbBddh77sK0jR7I1Rbw47A30
QDyZBOPGd5duE5XdMRir7oPT8rzaqHQxQ2OwNGGa2aaV1YIfBnfUXy2+dewy8Sld7R897yXkofcx
qmZxDkb9AWibsw0Y3PwMdGI+mwlqA2ilCecDpJtmJ5nYjuOH1oE+txu8urj2s7K5Kd61JAFUXW8D
q9NlT9+6JFMxSxJsGz5FOrLu56bOQhm7zJQu6lv3Lj8BCuqGUZPGdwsGkvMUcIbIXHtr+3hTOHHB
vTHRoPQVVHjT7l5iKoBbyVDcKXmXr4zvIpbpXcqi47j9LMam/07Yz7xHOSMva6XnMXedbIfBtMe+
0DbutgN63G1GVerrftXATE5/Y9C0ZJMkvjlVydFmrNstcb0GtaIDLTjFJ0PB02x3pZ79Twjw+qfF
6KEeD1ERulhEgY++q2nEu6YmcpkhhOc8jp9Rk9ViB68opYBiNC2HhEwD6OBbDqXXlWFatYO4H1Yr
Tr76cVSDqm87gY2+H5R1N0rz09IGnwANbzSg/lB79Enp66dIRR02dPpAIsY6IABxn9m7PsWR+ibI
rUAsXtU9PK/EURbD4N8yXaTIVAGJzhLXOsasOQ/8DVjuyOndtE164RQ5niazKjn5MmkykRFqR+u6
fdcI+dGkY/YI6lOZrpohvRqHtGj3qFGju2G1EekGL9H8bigacBX1SIvm1V6Uv4uMrMWCvtBHzBvh
8JizC0wBaIFpC+B0MzHLf91KOwo9m9xOUkZm2KgVLuwRozCV6z9jYZ7lplsulfCMYwyB8pBjfWVn
YBl7Gc1o3sQ87isnYzwDisbLJO15V2bNePFTb+8wLrxREaVn2rXMqeQ6k/cQTQimuqRswHWUW39g
o57BRD5nOe20uu/VYUD0ux3MMr4eBznyCWTL8gS1X54kvrjriUm5j2OMhKe49Ox0d2XRIvxM49oP
J8Mu95m6uPP0AurF3dW6tU7TEi2h5N+6FFLU12ZhN+w7HGNiwJnxVcFmTdreCYQjOhdPN/c2reMn
CkGYa11IbIkkEwp3YZkPEQx96vBFnjN9xfi0M3m4mx2T8pYecBT6UO3gUE/MVwV6D1bnfarpplji
+TulATIGg+dBoI6BqTBQ0qMXbL8ykdHs0O0SaU5clNQ1W+kTPdJiWwPsv0qL/jMPFvjHXTEcq6UZ
V8pbbSwEEMaRk3iZdl+tiqdN6Dlee4W7GF5ibD7GHgUX22ASJmUft9WVnx0KzwCrvugjNEEigzxg
AbLU9FArYzhauhInMbNHjQJkyO7oTCGbSnFxO7bZPLH9fatoJfaeGVymyktJQhYPkcswkdfG3mFU
ASlWZoe+98S61/A3afBSsfaCLy92lLmaUxOY5UJFmBkKMdl3GlW6UTP2x2yUM18nKk5vUjEBrCsU
CaolD3aS+eQzJbdoT6vzQqC3CYmzt2+osJgSK9UYZkzbXXU258Wld5KTXoIvftCVp1hCVAtgzvT5
+IW+VB8Kc6Zr3fO4AQJ38nUbH2ne2DuSJjcDtSaKE/aNXVqkUvtB3hMtKPcayF08Zw+9aI37Mcnu
Jj7XczRJi7uxuCE2vuwn+Kk8GlPIcNSnWncvFwQxDiMS1UYOPaAa9qcfnJzpjLHnc31oIHe45yXr
5v4abFtchxZPTg0+ayKh2gl7htzhvGM8SGsuIkyiQC2PBKYC42V8h3+kkP6XNQSxOuje+SDQL4vC
Cb3ONNfgKH7mHLA39JCFrUwLUO5myLFAUuPBU8fsM7I3YeJIm5l1kRuGzJtbC6B6slOZXp5tBjKe
y1pMZ49e/6VvqvbQzMbYbYfSm9w1pjScOWmNLP1FxWeA7gT9tYDSULJi+rnhvs5Es3fs57IzFfre
Rr7nkbpb+vRcrpNxwHpDzwvG/Uz2+I1BUwMIGRiidvabPYP7JpUBEhKbsmJ5zRubDyifkSdCj44Z
DY0YRMzWGI3KWzYdpU3qSNM5hxpBO3vEAQhp27U5n9QUuy9a9YRjO0vTZNxYc8/5kSeX2AN+0dHG
nxM/27Ye6dAlxzQ5t2ZFtM1vh54AHpKlIskNSnkNKFARERTc0B8Nbk1puN227pYm3UNnD8LaDxYa
8HZPZj5uBGNpkFl24F6yez/RzUMWUF7YBO6cbmsUL8zcRNNe0wA+LmYy4ZjKp0FsxKw97Cx67p6L
IAh2EQHsqzLzyzWAOs0vi506e6YiDjYjQ5Btl45DEU4lm59PI9BDzGXFKRUbpiRa8mGTAbdiZh52
3QGRYy9dyz/BXhLP4B/XRAgUHxg9jDHtmZisyOLmndgS3O5eWLyX0OZDutSB+YWADJMHnhTlhm8U
lVCRrxm9AElrOHZ9NjOaKq1tB8hJbR03KW+rpkVS5uYJg1syuYawqkBBlt3V2Hvy5Ca+YhTH9uV9
W+g+D1tZFQcH/VgY8KWdGV1FN1VUzvw2RX7yOWDP/QEEgneJnKTC9jcP3lULSMTdRbEZB9elkPbW
mr2XDgzY88zhlQKBdGAPcKq2JilOGmkcNAvwFZ9s5QzjFoMV/h2m7niWWMF1QZ3tm4WnfUud33xl
PU3P6WiAJ2wcQMdD3s6YsUsv2htNmlBRFMySxZxI6XR09gO4MTuU7gjtbvbyMHfS4ACRvA8lwdLL
4g3jDUfV8aEle8jc84jcSpJ3rOEmvM4NYIaNVdfO3kwZ3NwoU+mwsYYODhWjcnbUNSAqE3dvDcJ7
s+jAXCGfXW78ZlGPaqRhvWU9zxj6NJlMq0TxEpuiiDnYZ8EZ43B0RjAozkJFDdlH2VxEE7v39tKN
25FCzMlacezGsgbwPUeFM3At9v6QCaWMKCIiK8xZmstqP7pw/rLCqE6TYC+ugmJ8qvFY7g2hw041
EMRi4lpZhiIsW2VhLBLDjhuQm8Uj09wCl7621w53sorG0G+74fxuH8tXERnjxtzr73IyQkIhcOiG
DRTqsuTdYgYaFqFZg9ps6OrxDTBF4m/Vqj4brNWCNq5CtPdD7X98NX95/n8H6P3J+T9tv9aUn6pf
Wtbu+0/9cfb33b+xgFmSgz95vndYwt/P/oH1NyaPXSbMqQi8w9b/J8dCZsW3LQBG/IlFR5ku2R9n
/xVEBDhdMGTnUJ6gdPBvnf1/6ds4KJmkJ6mMOojHCVT/nmahcZXkzKW6F841hFNKOrnSJKayzJCR
t50m1v9TgeTuR+Pwv4h939Vp1bX/9//82k788YIUQzB2wFymm7y2/37qXue8a2WpUl5safk7pq/T
A+AtOqqFz2XOk+cvBFu/ljb+eD0Hvw+PChvCxe+NvszlSIOo5+LVifuaBbyAnWXmUytxM//5W/u1
0/f+UnzVfNeSDjlKtd/emmZ6Ku5z07nk5ShfgTPQhekWhFMuXuebjhTxRw/Fzw2Npenhz1/6n7zL
H6wrOrW4cX8v4IwNK4cwtHNpLey4la9Ma8MxlOwmbPa/6tCav4L7398oVyDjbWzifchav73RqS6o
E02pAxDb5YWgttKQHDOBwGzoPB60lZ2p5AwcCPzyrJOhfYEFVxDaBhC0FWzY/61u7voLUQvzXRp5
kDnp7K/fzE8XVQbKvi+QI138kUM1kEGa1MLI+Y//v9ciYgbgk0uYC+e3Cwq4ryAkOzsXux3Nm94x
2jfO1tNDn1l/lbZYP8f/ab3/eFtrYkVKD3SRkGsY46e3lXZKGzQmnMsQJd+JwqNttkrjL/rt/3jp
QDNzLYIr/Der1G9fJqg9x+uswrkspE4vmT+ss44uJxBzYWJx8+fXqflrn/jHW7LJ4Vik5/gIf08T
+JFt4ogx7UtmpeCfQURhZ48MhvzeXdN+k8tXx525SYlZEN7twHsMkf2joP2vGuF+/BoUygCvcas6
9Pp//WQjpp6jyM2dywQE7GznFZW7JgrovRstV2gTMLuZ5xbp1nn5f9ydW3ObShaF/0rqvKPifnk4
UzWWb7ETx3EuJ86LiliKQEKAuEjAr5+vAeUY2fGZTOeBGipPsd1A0717X9Zau4SF2W5eC3fjAguS
Xb48Kc99AVRbPdCmfGm4wcOHWUeeXW0gUl/nFCnvgDLuT9pW9WaaeWe/fiv6JaLIChDSeNLysUrd
LMmcrXEdWkyv54meg4i8Y+pd0bz85ZsNTT3mG7QDSA4atenc7snyTdEIibbbVLkCDU2vRoV2Hfex
EaX3zd6tbnfUZt1/WMtCKPDRjhG3BM/hqAa5dr4rSKXhVKbrBlgJ0pxXKqH4BeQB9N7zLAfWt1eq
uzAHqYg/31S3BDwwuZZsqU1V0F9diQFK0Ad5e9kIlGZrQQoYhDkLQA+R9giURiOjC3Tg5Umy2iP2
710O5IxeZmDSLFL5BhWHVtL30S4HtrgyKwK4qzxSN2CdKfUloa2cL7V8XcLT3NS0fotoW52gzLBK
a/uMJi32ewrvkKzoN84zoujOh5wh9zpvQDbNK33N0gWUxL7StwqWF5KrBqVd2xMTECqY/jZwq7vI
pgm9uuLPMpBmqIPwd7Ry0CnN6avtfUHa9Zrmx8ZVtmICT2hyUN+iWaRkZ6hKUcBuAgXcgDfbapca
zT5IVjsBxcyNF0B3izJ4l6jjh4Z9EcVb7uEy0zRwqG+3W6F4hPINlWKyldoNah2skNTU0vsaTxuh
4Bmcm6s9PcSv82K5yU7rTIuDK6LTYo7Gw/beSSlQXKH/Wd8hrUx9Uy+U3UlD98bwq1Z7fDKnMWwC
tj2ivZ/RqGftFWvbX9PVjeIAOWm/1rx8nrctIe3dzvI39Vp/SJuZfrnbOtu7zEaclj7skP3CJRp7
2F84kHsPcQYSABpVWQoD12bluiAa1srUqExmdBbOPteohF/MDAM+cw5/Qkl07SP1UObHo4P7HW3K
m886UJ556pl8pxY7rFVZPl9vlrpAytA7tclnKAi7deZ9LtOa34IoYrz2ZjGjbFa1Br6WeTPJzMC4
EaccJD+XvjJ2ZFChCbKVaFwJU6d2HFa2Gdgorm/IgTtX0L+zS2Xl0Nlgu/He0J6quqOHE51OEX5W
7FOCUO1mG6KOguStavkOnCdQe6tVSvojcWsEJtSZY1+lwl4qO2eLeIa5A/2iVzoPA0ZIdACgtcXc
ThAfYAUva7qVNa52EygbOIq1RYcf5BNdqq5ObXLeUPUX+ILYYC3vVlB6crqN05C1AHVHYrO6TTXR
UK8gGy/kXjiXTwr4DcY0NShUNw5JxqkWbix/l2wt3w5KD3mmOEPx2Kq17MPSaPTLBhq4c6ovbfNr
vNvFH13YWG+h8ESnZMoT7WSloNxC6KlmV2GUgJWO0G1Eh6yqADU3MEjVfGZ/jKIm3J+oNjibEwe5
xRsXrCRsrADa2GbteWjh56TUKWfRgrupP65BINKHO0hT2qFDQopZkxAwCdrfF2kOuWk1KzdoKmXF
d9ds6HikO+WNZ1tQj2kHD/i6XGOZpg360mdEqXCBCqVOvwDnyfLz3KrtB4DRqAQAsXyT5Gq2PKcP
q4OAVZnSgZzyPCpoZXLjUaaA/tzkwdeloSDUkBRkzwmmL7ZxPbvW6sLZXrj53r5Pw42ALaJ/ArI8
uTJM+vfQmsNsvtJYeU0srDfTnJRmdurCG0R9eR9/XVGdKiC90oecnu/OhXBGyeBUW/oyZtlGoVdF
AGIN5+V849LLHcM0I6eqzu5KslevY+g+r1dZkJ/XVlkv4MvtUXwLFUREk82XcL0zp1EdQzONEY1c
bVGPIn3goz/K/ggb5XSmQ7Ipd5l2viGMX0FLvBFgI8w/wleIcmVwZEkyR9Aip2tR8rBOMnK7y0R8
+XT/Bk8XdJ6h0aeIxnggleB3r6mreTNaSFAUhRKYT+GMB6dNUlO62STlJ1hi8Op2cX5eUq+axoH6
EKEY8cWLQjr4eVp1niuwzsuI5/BmxeY9p1KDmBvm/Y1tbvcn6VLlizo0KXwD9y6+VYsyvaX3C4ta
sfHI/HpWaDcK6JsccjgRw1kCBmJ1bVczkckyqmJLxg5ruMxUDFLSeNrHWm1Ysmqx8z5nTomshFuS
9DkTfaXookWrqN0JqZuomeoWfa5mmlndghxRpk5NF96C0otLscRCnwJWPuXaLBKjaVWKUFxYYIKw
xjhmgrugVMRROVo1G1Q1Gu3jLjXZ+mVgIbBXmfRfsbR1ep+mLFuR8xDl4yiO7vVku8SfC+hLpYHP
SAT0MU83X8kTuun3Ot2ZSHo5BUkPp8jP4pW5X2zcPb08rbVi/UVnFgSKAi+/BK9FjjiuliEVM20V
fMt3hb9KLZJPJrLQ01mN+fgCH69UPoRNChHB1QPS3FAlpzYMu7Ngv9+iYGc357Ubp59oZANL1XPM
/Sdqyps7e5l+1yPUrwADvlsXenGJXXUi8CtZeWaWqT5fFsFy3oTh/sOydPhy7HhasuzWS2Tdlw5M
zF0QCmXZKHeubCvMk9NqD69umtP1mhRaSRbssvAq9drcJvXbbU7yzG6qUDnJNohHndh8BXpmkE/4
rMQIqJ5VWoEiQZaZ7xoaK73bIvhwtwnd7ZSuOJRRdugTkIg1viWevbsu7JS0nDXTQxTnXCOcUqOH
Clo2e+8E7CTmAgV0qNyueVXvd99mUPY+7Ivl+r1WlurbjFT+1/XeRt+edpdU/lYxZMdtbSzRRazD
t+DEjCvF23uIAO2Wua+HNAjaIKd/FocWGk62qsxOTJpNZWBu6vBcwZmFfafpOm1n6GhBDhsBwY82
ehyXuxih2zQM6FNUl837ggY2J95uub8vo2JLzSLPzfCqCqvKmrqJioKcO0Mj68au1H164QVljhRU
rLxZOU3yCd4GeizKukTFjUyvuoYg4+5v9pzw37XdNn9bpunuouIgvKbt8wYBBy8AmYSqkwGgLYI/
bkIEmaZ4Fgrcf2f3fqnvyCrHqxkgmxyTd7+uCrol1pH1pgp1zCgoAK+YbtNdvD/VEXaaUYhN9LeF
UyPRV3tbzT1zI8fEIGoI5+m0ajz3lC2M/HRpvjbNLSilyG4u89IJ73LkRT6VWp1/dqPaPNtVcIvg
2NFGFhQ+FOMgEAW1lQO8ce/ApJ41ASxytBgomQBTnyk7NClMpup21xCnIALrZFMrmYXvdNWpPqnZ
XnlrhQWVotDYGueuYmTOSZzG1jmCShZKTHro5Rcla/f7LAqqv1LUxB721syZ7+2CTi0qevP5NI80
C4RmEjnZycwF0tuI9P9pFjQ1PPki/W4FyL7kqw2izE2YF1cG3YkSwGqIIQdVuK1PTCfLpmtO53dK
tEd5RbVnBaow+OzLpkYjS4WLjEBnaRbu9bpEwAs50N2XwK4T1JKWzeqdiiSfejKjkvsuhuhYgFSp
lPeBYvDVaAKvIUGS0v2r/FyBwEIxo/XX/29yof2LnPqFf9ZinN6Xi6y+W+TsmPwg0yp+2iboPiKd
JoBQv/pLLw/06jG66iEp40I8AaKbgzypLhJkg9xq+0jto7w0QuTzxOV88ecfhoeyLf4kbBuiYi7j
j1dRAra7+7HiQSHUXMMWoXV7dTd8NEU/m4SX36+bzZd/Z/AG/nwD/JzlnoUPxeNcsQ54i4f+b2bh
aIxHs0DXc7TsTSh83UW6bjALDrPkGoDFnG4WkNflhiOaBc2wRaQuNQuaR3NS5IiJ/YevTzA8wWsm
V66a7fwwPSN7fZO8tOTrsxWgsXmoNPTfmI/8eBFQhqBZEelpr18lo9sKUGSkd4I+cWzqGFQXup1w
ZA9ELcYkyaLDHe6u0S0FTRWEJ6mdoLsTSzARdeN4DYgWFpSSdGEMxNXN94gMgQUrRfLtgcaiJk7+
T+vXwJE1BNeDoYCmRJuRka4BeO2yk2BOqIlA2oPh2F7kSR9bAyqPQtqBQhV5NnGRkh6XTSTcFi1R
pDaCqU40KLKiF1v3luysx7Pg0MzNoacLFbPuGqFNFOUlqUmwzYlmmhCj9f5k4CUfTwIVn4mOZJIA
oI9tERjPSEj8xEf8uXfkTQwdhSjKss8uAk3TxCrQdQD6Y3t/KozdxuwKWz+89qcu8s9f35zgYVLg
AtffXmyqwecXr2+bFilFSqhco/OODMp00rNAxwo8bc+0MYviOrKHOAawMnTTNrtJGN/JSNspWQ/Z
cCe8uGVR7+x2wvHJqOIoi/qZPTq/gMiFLyZlB01tAtJFs8BVPvv2Dr4jTPBWHmZkZyHpZ+ljwLRY
4WKjG71HcGQHbG8C/AcGkjPWUBkD5kp7BMgDOQTKQpyjvY4CBE+0ylERHOpDRTrbjGwtuK4h7RyS
FSFQtvXDUjgKExxrgp20TUPrjeUYnUPpKMkwJ8ASQDE9MvmDg1G1J+QT8B/d0R2JnmbIuoXiMEA4
CxDIkT/ogDwUmERAIt1ROT6nGEyZ9B5wCYXp/YhYz7OngedO0LggX3LYI53lGVGorIl8luSZaEA+
NTnzTK8PkI48AhdNJYBJYNz6MHF0jgGH+RNJqV+NEEzU5BzQubp1dBrgEoDmFI27jW4rjM4Q0qNR
677J/x4h8PpsdUT9D/mQI98YRjAUZRBKILjGdhrqGmku2U3AVoeEi4zg81kCkSsBgI2cQW8QR+cT
ABF9QlP/5U1AroQVAACxTxMcrQLXI43gikno/cfRJQt0EzSy5FowjQkgcZwfAw2j9jqKlnV1IoTi
tN4JG9F5QIiPCoB8jERiVGRLulPxKGFGPQ2RPE5NUovtNT6DoJLhlpwF4RpRMOLkH358x544yA6i
Vt2HSKM7DREFFMJcUnEy+XPx8uRCji2ARQUJd4lCY7c1RucY6oYqupRKvT4WAHkMcqGHNMGxTyDS
CMROpJV/bBFuOCJDAC3DlfUJDHWCTAeBMBPxnB30NOoLKMbp6EC21/jWAlqesrMA04pCEe6v09fL
jtxj1EhtFQACgMp21Y1oEXB+6dJbQSdf6OEA/6SIxEnAYUhxgZTJYZGMayvoFPtks6a4xy4rADHk
fis8NYssDwrvovwurtG5hzqVTlkn2RQJcgSK0O3rzN7RVvCoMqFHS/G6u9OYtgKvzzeTOxVIFhlk
RzH93Udmbw2TReqE04cZEoK4Y9sExMiS70+iwIFrSrG0e31RpX/8/kQH1I90waTqlsfoNoHRtUSX
WgUG6tOkxSDlPp8uwT02AJeQU+rhJd2yG9FeEDws6SCBBCFFFFimz+fQhXA/dYaW4Te6vYCF6mKW
/z1fAtIKXhmnHla/vY4OBE2z2Qw08HLg4oqrC0rHtAoQeJOOlHEODA/aOGCq9jr2k60J9kDFk+6D
pdFZBNqsarKzYFAxNQR577AWjs4Fh6yJy1JA+6+bpTHOgmD8StlF0yFNjFQhxYT+eBieDlhLDKdA
IfwdTYzrjIQvKkjscrNAmpT3h9/Z24WnZyRhNcA8b6zoO8DI0nUlMFcIO1g4i89DstG7RIqBNOJo
1wKiBrp05KgSH4NB7J3l9gx47C9RZEN23hXVpx9nyMh2BF6zdCqJbKpKtoww7NkzwhWzRG0JCFY3
C+OzjgJOLGsXyBLQesQ7lA+OsUdkESx0EFQBwmqvbvGNyF8wsGmysyDSihrNFSm1/Fjxgx3hTsR2
QQinXwujSy0/Jwb8q1UWUsvA0wVh5fkIgh1BfxWocsj+HryqkdkFWnLKek3CX2h7RSBs3F5HXhOl
bRJLIpfdl+R+wYP+L7bNDxbUNAiject/Chf5cwyon/3Cgfnz9Oc96+f1/M8/BL1p8ItCbKq799/0
qH8NgJttGvnRDw9p5fY+/Z/3L/j01oN7Hd7q8J+X4SLz0Y6v2x/U/WPe+BtYVP+O/G/+xn9MS2L1
YYX+fpI//xg85yOL+A8D5+ujcQWQTXrcLGySeDhwi5SVH3jtx7mfHx5RfEZ0CFl+siNP/Sj8nmRx
OHjqju4gPXYSJZk/Tw5PKZ66g4vKjxzHi4cifCiLweAtGlN28NNF5O/9bPF45A7dJj1yT7R7lXx/
NU2icvNtOO0dfEr2LvRbyML54Hvi5whcmuzIF4skWw4fuUf7yI58yYyH4eEJ2+XdUe9kB34994PB
AuyRKdLjRlEYJ+FwR3ZwB+mh43noH1mRjognPXKyHy6LDrkqO+z1U9vUIeGkB2aA8mFdD9ZFV0qW
HfpNQq+YJ9PcVShlx37rh/HAevQ4aflxYfD78fzxdJDaFkU++aHz3H9AlmBRFIM1jRCZKFdKjx8+
BOHSH9KsuyKY/NCcBbQdHqzsvrQkP3aeh/xL04FtAt0lKhe/Y/SELtmHkVrnrAOOSQ9Nt8ojG9Kn
2GVHvll8y/wj76mH+MgPvfOH5xZpH5EWlx94/+rS36R5EA6P9R6Y8TvGv1pk+WJgqXqm4O8Y/O2i
Ch8GxxiD/44T/Waxf3WfZOvDHLdLsMvCSz93khXBq6mfJZyUw83ZJbh/zw1O/fXx3icgJisgO/y7
IBzOeJeElB52HeGRDKOaXmxBeuhssTxWsmihh7ID3y7iOKchlX8UJvQZSdnh74Jkvnj1On9ytnVJ
LtnhPyTlTxYipVeRS/w9N3i6EMXw1OBkh//I7C/yfDFwKXryofzY1TCq7MvRsuP+rIX6z5tb/Shx
vBS4v9CHWXbkkMjmaHn36UXZufjL59yJl7RwOqwFYWWpNIh8lfTg/9ToS3Je/npJSFx27DpBfWZ5
mIR2Vjp42Muz8lym6QfS8Wn+6SCK89yfDZNr4jceooWf/es/AAAA//8=</cx:binary>
              </cx:geoCache>
            </cx:geography>
          </cx:layoutPr>
        </cx:series>
      </cx:plotAreaRegion>
    </cx:plotArea>
    <cx:legend pos="r" align="ctr" overlay="0">
      <cx:txPr>
        <a:bodyPr spcFirstLastPara="1" vertOverflow="ellipsis" horzOverflow="overflow" wrap="square" lIns="0" tIns="0" rIns="0" bIns="0" anchor="ctr" anchorCtr="1"/>
        <a:lstStyle/>
        <a:p>
          <a:pPr algn="ctr" rtl="0">
            <a:defRPr sz="1050"/>
          </a:pPr>
          <a:endParaRPr lang="en-US" sz="1050" b="0" i="0" u="none" strike="noStrike" baseline="0">
            <a:solidFill>
              <a:prstClr val="black">
                <a:lumMod val="65000"/>
                <a:lumOff val="35000"/>
              </a:prstClr>
            </a:solidFill>
            <a:latin typeface="Calibri" panose="020F0502020204030204"/>
          </a:endParaRPr>
        </a:p>
      </cx:txPr>
    </cx:legend>
  </cx:chart>
  <cx:fmtOvrs>
    <cx:fmtOvr idx="0">
      <cx:spPr>
        <a:solidFill>
          <a:schemeClr val="accent3">
            <a:lumMod val="50000"/>
          </a:schemeClr>
        </a:solidFill>
      </cx:spPr>
    </cx:fmtOvr>
    <cx:fmtOvr idx="1">
      <cx:spPr>
        <a:solidFill>
          <a:srgbClr val="31859C"/>
        </a:solidFill>
      </cx:spPr>
    </cx:fmtOvr>
    <cx:fmtOvr idx="2">
      <cx:spPr>
        <a:solidFill>
          <a:srgbClr val="73BED3"/>
        </a:solidFill>
      </cx:spPr>
    </cx:fmtOvr>
    <cx:fmtOvr idx="4">
      <cx:spPr>
        <a:pattFill prst="ltUpDiag">
          <a:fgClr>
            <a:schemeClr val="accent3"/>
          </a:fgClr>
          <a:bgClr>
            <a:schemeClr val="bg1"/>
          </a:bgClr>
        </a:pattFill>
      </cx:spPr>
    </cx:fmtOvr>
    <cx:fmtOvr idx="3">
      <cx:spPr>
        <a:solidFill>
          <a:srgbClr val="C5E5ED"/>
        </a:solidFill>
      </cx:spPr>
    </cx:fmtOvr>
  </cx:fmtOvrs>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'Slide #16'!$C$6:$C$57</cx:f>
        <cx:nf>'Slide #16'!$C$5</cx:nf>
        <cx:lvl ptCount="52" name="Ranges">
          <cx:pt idx="0">30% to 38%</cx:pt>
          <cx:pt idx="1">28% to 29%</cx:pt>
          <cx:pt idx="2">24% to 27%</cx:pt>
          <cx:pt idx="3">28% to 29%</cx:pt>
          <cx:pt idx="4">15% to 23%</cx:pt>
          <cx:pt idx="5">30% to 38%</cx:pt>
          <cx:pt idx="6">30% to 38%</cx:pt>
          <cx:pt idx="7">28% to 29%</cx:pt>
          <cx:pt idx="8">30% to 38%</cx:pt>
          <cx:pt idx="9">Data Unavailable</cx:pt>
          <cx:pt idx="10">30% to 38%</cx:pt>
          <cx:pt idx="11">24% to 27%</cx:pt>
          <cx:pt idx="12">24% to 27%</cx:pt>
          <cx:pt idx="13">15% to 23%</cx:pt>
          <cx:pt idx="14">28% to 29%</cx:pt>
          <cx:pt idx="15">24% to 27%</cx:pt>
          <cx:pt idx="16">24% to 27%</cx:pt>
          <cx:pt idx="17">24% to 27%</cx:pt>
          <cx:pt idx="18">24% to 27%</cx:pt>
          <cx:pt idx="19">30% to 38%</cx:pt>
          <cx:pt idx="20">30% to 38%</cx:pt>
          <cx:pt idx="21">28% to 29%</cx:pt>
          <cx:pt idx="22">30% to 38%</cx:pt>
          <cx:pt idx="23">30% to 38%</cx:pt>
          <cx:pt idx="24">15% to 23%</cx:pt>
          <cx:pt idx="25">15% to 23%</cx:pt>
          <cx:pt idx="26">24% to 27%</cx:pt>
          <cx:pt idx="27">24% to 27%</cx:pt>
          <cx:pt idx="28">24% to 27%</cx:pt>
          <cx:pt idx="29">30% to 38%</cx:pt>
          <cx:pt idx="30">30% to 38%</cx:pt>
          <cx:pt idx="31">24% to 27%</cx:pt>
          <cx:pt idx="32">30% to 38%</cx:pt>
          <cx:pt idx="33">24% to 27%</cx:pt>
          <cx:pt idx="34">15% to 23%</cx:pt>
          <cx:pt idx="35">24% to 27%</cx:pt>
          <cx:pt idx="36">15% to 23%</cx:pt>
          <cx:pt idx="37">24% to 27%</cx:pt>
          <cx:pt idx="38">28% to 29%</cx:pt>
          <cx:pt idx="39">30% to 38%</cx:pt>
          <cx:pt idx="40">28% to 29%</cx:pt>
          <cx:pt idx="41">24% to 27%</cx:pt>
          <cx:pt idx="42">24% to 27%</cx:pt>
          <cx:pt idx="43">30% to 38%</cx:pt>
          <cx:pt idx="44">28% to 29%</cx:pt>
          <cx:pt idx="45">30% to 38%</cx:pt>
          <cx:pt idx="46">28% to 29%</cx:pt>
          <cx:pt idx="47">30% to 38%</cx:pt>
          <cx:pt idx="48">15% to 23%</cx:pt>
          <cx:pt idx="49">30% to 38%</cx:pt>
          <cx:pt idx="50">24% to 27%</cx:pt>
          <cx:pt idx="51">15% to 23%</cx:pt>
        </cx:lvl>
      </cx:strDim>
      <cx:strDim type="cat">
        <cx:f>'Slide #16'!$B$6:$B$57</cx:f>
        <cx:lvl ptCount="52">
          <cx:pt idx="0">California</cx:pt>
          <cx:pt idx="1">Alaska</cx:pt>
          <cx:pt idx="2">Arizona</cx:pt>
          <cx:pt idx="3">Arkansas</cx:pt>
          <cx:pt idx="4">Alabama</cx:pt>
          <cx:pt idx="5">Colorado</cx:pt>
          <cx:pt idx="6">Connecticut</cx:pt>
          <cx:pt idx="7">Delaware</cx:pt>
          <cx:pt idx="8">District of Columbia</cx:pt>
          <cx:pt idx="9">Florida</cx:pt>
          <cx:pt idx="10">Georgia</cx:pt>
          <cx:pt idx="11">Hawaii</cx:pt>
          <cx:pt idx="12">Idaho</cx:pt>
          <cx:pt idx="13">Illinois</cx:pt>
          <cx:pt idx="14">Indiana</cx:pt>
          <cx:pt idx="15">Iowa</cx:pt>
          <cx:pt idx="16">Kansas</cx:pt>
          <cx:pt idx="17">Kentucky</cx:pt>
          <cx:pt idx="18">Louisiana</cx:pt>
          <cx:pt idx="19">Maine</cx:pt>
          <cx:pt idx="20">Maryland</cx:pt>
          <cx:pt idx="21">Massachusetts</cx:pt>
          <cx:pt idx="22">Michigan</cx:pt>
          <cx:pt idx="23">Minnesota</cx:pt>
          <cx:pt idx="24">Mississippi</cx:pt>
          <cx:pt idx="25">Missouri</cx:pt>
          <cx:pt idx="26">Montana</cx:pt>
          <cx:pt idx="27">Nebraska</cx:pt>
          <cx:pt idx="28">Nevada</cx:pt>
          <cx:pt idx="29">New Hampshire</cx:pt>
          <cx:pt idx="30">New Jersey</cx:pt>
          <cx:pt idx="31">New Mexico</cx:pt>
          <cx:pt idx="32">New York</cx:pt>
          <cx:pt idx="33">North Carolina</cx:pt>
          <cx:pt idx="34">North Dakota</cx:pt>
          <cx:pt idx="35">Ohio</cx:pt>
          <cx:pt idx="36">Oklahoma</cx:pt>
          <cx:pt idx="37">Oregon</cx:pt>
          <cx:pt idx="38">Pennsylvania</cx:pt>
          <cx:pt idx="39">Rhode Island</cx:pt>
          <cx:pt idx="40">South Carolina</cx:pt>
          <cx:pt idx="41">South Dakota</cx:pt>
          <cx:pt idx="42">Tennessee</cx:pt>
          <cx:pt idx="43">Texas</cx:pt>
          <cx:pt idx="44">Utah</cx:pt>
          <cx:pt idx="45">Vermont</cx:pt>
          <cx:pt idx="46">Virginia</cx:pt>
          <cx:pt idx="47">Washington</cx:pt>
          <cx:pt idx="48">West Virginia</cx:pt>
          <cx:pt idx="49">Wisconsin</cx:pt>
          <cx:pt idx="50">Wyoming</cx:pt>
          <cx:pt idx="51">Puerto Rico</cx:pt>
        </cx:lvl>
      </cx:strDim>
    </cx:data>
  </cx:chartData>
  <cx:chart>
    <cx:plotArea>
      <cx:plotAreaRegion>
        <cx:series layoutId="regionMap" uniqueId="{99800700-23A7-43A0-B22B-18F8324A7B2B}">
          <cx:tx>
            <cx:txData>
              <cx:f>'Slide #16'!$C$5</cx:f>
              <cx:v>Ranges</cx:v>
            </cx:txData>
          </cx:tx>
          <cx:dataId val="0"/>
          <cx:layoutPr>
            <cx:geography cultureLanguage="en-US" cultureRegion="US" attribution="Powered by Bing">
              <cx:geoCache provider="{E9337A44-BEBE-4D9F-B70C-5C5E7DAFC167}">
                <cx:binary>7H3pb9tI8va/EuTzS0/fx2JngSF1WLZ8xHbiJF8Ije2Qzat5X3/9r+QjsTnKxIv1voCA1QQTOFKb
xX5YVU9drX/e9P+4Se425bs+TbLqHzf97+/Dus7/8dtv1U14l26qg9TclLay3+qDG5v+Zr99Mzd3
v92Wm85kwW8EYfbbTbgp67v+/b/+Cb8tuLNre7Opjc0+NHflcHFXNUld/c17O996t7lNTTYzVV2a
mxr//t6zWXZ3U5ubpn7/7i6rTT1cDfnd7+9ffPD9u9+mv+4vl36XgHR1cwtrGT7gkmNOKUf3L/z+
XWKz4PFtR5IDSRVRmPCni55uUlj4SmnuZdnc3pZ3VQV3dP/3ZPEL8eG9q/fvbmyT1dudC2ATf3//
MTP13e27y3pT31Xv35nKeg8f8Oz2Hj5e3t/0by/3/l//nPwDbMPkX57BM92zX731F3Rmd8mm25R3
T7v0n0ND9QFCSgpCuX54TaDhB0wowShWD29PEHqNRLvh+bFygs1svpfYeJvEfLNlZjZviI48IJwJ
obHeqTgY6wOBJZGY4Sf0HpT2UX9eJdNufJ7fzwQh74+9ROgiBE1+t6qSTXb7dhiBcRNEEc0fFUSr
iQaB8cNKIcEeNYw+XfsBo9dKtRull6snOF2s9hKnP0oz2uwt1YgdEE0JOBj2oCXyJUQYA4ZbfAQX
T/7puRq9QqDd6HxfOAHmj697Cky8yaoNeMe3YgaUHYDaKETxo3JMlEeTA0Y15pyrBwM4cT9/lL+W
6GfQPK2cYnOxn9gkmyp+Q50R7AAzxiQi6EFn2ERnODkgUismsH56Hh4M2h+/lOQniDyum+JxvJd4
eDax5ebWPu3NG1A1dQCqwjliZDcZQPyAM6momHiY14iyG5IfKyegeGd7CQo8mn9u0jfUEgqRC3gO
ItAjQYOtfx7ZKHGgGKKUIPKgRX/VlV8JtBuZ73cyAeaP9V4Cc3UHYWdV3b1lZMNh62HXIXx52PqJ
awFoKKOECfbg89FEa14l0m5wni2dwHN1upfwnNqyDt95m9Im5k2JGVgsqqnk9NHJTIiZ1AdYcaqE
eMRIPJnTB1fzerl2AzVdP0Hr1NtLtE5MVdmmNE979SauhwoJHIzhB9dDXpq5LU2TEhzPUxA0wek1
Eu1G6MfKCTYn++mBnlJt7+y3d+Bdm/TPN80XAEVAQAEwnbA1KQ8QFkQL+mgM4f3nEc6/K9ZusHb/
lglws/1UqgXQOXP7htSBqAOuOceEAid4wRlAmZSkjCj6oGwTx/QKSXbD833hBJHFfnKG07t285aA
QCqUcsHYd2c0IQwYiwPBwRtJyOZsX/ilDv1ant2wPK2boHL6aS+dz/LOlsGb2jRyIBgUB5h+9D2w
7S/UhR5AnEolQ48pgom6vEKg3bh8XzgBZvnHXgJzete9O7orq7vh6bH9z3kBQweYaqQ53c0LJDsQ
UnEoXz1GPxO38zqZdsPzfO0EodOjvUToxNyEJthkb4gPpNckkxoYwe4YiEPhDWmpocBw//oLb/u1
RLvR+XEvE2xOVnuJzSHU3cwbMur7wg0U3hCFLX9uziDXecCJ3OZ42C4v82tBdgPytG4Cx+F+wrG6
3YRvmFpj7ACIMZLkqYz2F9cPhoxDoKrQJAH9S0F2o/G4bALGaraXurFKICtgTfWGdgv8CmDBINm5
225BXoCpbbj5o2r9PJx5jUQ/Aeb7vUyx2U+SvMpuzeZNUzb6YOssJHj9x9dL+wVpNaizQblTP/Z6
TFz+KwT6CTJPdzIFZj9TaivbvWEwycgBkkxwyR6cxjaZ+dyraHqwhUPgR6eCJo7+V9L8BJL7e5ji
sZ/0+PitK5sKongmiZby3o1vo8UXiChwOQgU5anxBlKfz03Yr+XZjcnTugkqx5d76VqOYUuam/gN
QxYqt/Rqm/ef+HjFwXABWIyJB8M2MVyvEeUnkHy/iSkoX/YSlOvBQtNg8PS8vkEYSaCyqQURP+kC
wAhA41COBhv2gM3TtR/KAK8QaDcy3xdOgLneT2DO4gRo8ZvWNyEYURRU4tGZ/8WKATBom6eUEEPe
v14i8xqJdkPzY+UEm7P97AdY28ZUb0zF0IFWkHgR0ILxtPkvXAyG5hqsoO/pUWsmFu1VIu1G59nS
CTzr/XT/V3f9m/Y1YWibpYopvDtpqSHXDF0BQA4e+wLAGT33/r8UZzcsj8smkFx93ks3c7Ix2Rv2
AzAO9f5tl98zwvVcW4Q+IFhgBjz6QZkm2vJLcXZD8rhsAsnJfC8hOYdRg9q+uzA3v0y+/Be74B+q
9rNNbOu3DKEk1BEERVA83WlNQZFBp7dtpD+s7XOVfa1Uux+Tl6snT8vpbC+flpNNObxtrzWF+vaW
vXP9MpiS4kAiDD2++lF3JzWg10iyG5cfKyeYnOwnJmeh+aXqvhxx+dvBHlAJSFhTph+D3EnaQUF7
HNKQpvuJzvxKmt2YPKya4HF2uKc6UlWbm7Cp7uq6euIAbxJRwVgIFEWhvPNURXju7CQ0vCMOjYlq
knY42bxSnt3QTJZPMDrZT254aZv/TvcbhW4dMFnkiSROtQcBf4eyNownPHikSdLu9XLtBmu6foLW
pbefGmWz+k0z3gx6p2ByEWtoMbh/TWDCCIawGDTyiG3X1XNKcPJrUXYj833hBJKTq/2ExGy7e9+W
rW27dzWG4ZDHro9pehXGFzQkJoCuTTB5jSw/QeXH0iku+1mD2DZXbv/kuXnapP/c9Wxb4glUtr+X
5iZcTYG2cEFgiuFxjGFi1V4p1M8genZHU5Au91J5Tu/+LN92tGc7jg0jo1TKx67qaTevPoC00jYz
sXvo6jUS7Ybnx8oJNqf7GQ9ve5AON2leheYth7IZPRCKQ1bvaV5+4nGAvXEAj0AN9sEjTWzcq8X6
GUov7moK1X4S7eu7qn73yUBv4ttOaCvw/QTqrk8dcBM/pBAMaFMJTXKPiUCA8jlFeLVYu6GaLJ9A
df1pTy1e9+7krn9Fkun1kSoMmgLPpjAo/2Pa53lAhJE4wFDJ0EC3XyK0VaZfS7MbnudrJ9icnuwl
NtcbsHVZUNu37FKEzBvGlEv1WESaTAFhgqD8B03AT+MnE4ReJ9NuhJ6vnSB0/cdeIrR95r7YMn56
iv9zRgfNJZBZI2w7xrgrAJIcTkBACBzWY/ZtwuheI9FudH6snGBzup8F2nMYc6yGpN28qQ+CLmyl
4ZCQR7Z2P5jw3LbB8I+iSm07UR7yCJNi02ul2o3Ry9UTnM73U4fOyrvgTS0cZHpgihE6Fh97SyYx
0YOFg0QPnZi2XwuyG5SndRM4zi720qQ9JKrevOADlICCzQIq/aAWU7cDBR9CEWQZxCSv81p5dmPz
cvUEocv9LCt8uitTSHa9oc9h0NDICfw3jX1gHAg6hbQArnb/mjRkv0KS3bB8XzhB5NN+5tw+1pvw
7eDYzsZBOQFizsdGoEnK4P4EHQmtJkRMnP+v5NgNxsOqCRIf9xOJ/0LQCV1XmCgNM9nfHfoLhw9B
KbABRp/GfqY68ooweDcuP+5lgs2n/XT016a6sVll3jKagVERME2cwpkgD6+XtWrIf0L7KUz+6t3j
va8SaTc6z5ZO4Lle7YXjv/nbIxkf8iYP8cyLT/6bx1GCMYPS5zZns7tqDc1Z0JgNpxk8dROwJ0P6
0G46OSny52LtRmmy/MWd/H86hvLnzTnfq/2zTb2Z35//+eyUyr9/9/524WDSydJ3zzfoxXP5tK2r
29/fQ+sVAfL7/VzR7S95XPmw60+N7Q+/7dmSu01V//7e0QxaVSHGgX5UzpiGjoP37zpI+sFbGMF4
BIeROrHtyNtOeL9/l22PNIGjSdH7d9W2vvv7eyqgCxnSPwoRKhSQPvz9qNVzmwwQEHy//cef32VN
em5NVlcgPwPHlz98biscTC7BySYIjmPCAmbGwS/ClfKbzQVkT7Yf/3+FX6skCnpxnJJcYY8IibuZ
wN3QFV5TOXlduJKMftO5cUqtf2qzAXOv5Mgp9WysKcOXiS2Qkx5VlaBlP3fGvmT+ofIbLLyGtrxy
ZZGM+WkcQre7XKRlm7LutEaxCXt3ILJjHqscUQeLukpSsW5ZUd3EQfehZkb6HiaO9Fgo5CKBwH5Y
VEUwy8k4XDpqHPF6rEOTe4XGGSpcokk0LgkuK7TOepxwL6pQ6biyhArTYVKopjiPHD++LAtff6mS
kYZeWRUN9sqyjfJjkZWhP7eD/uxQwSxcYhDjvNcJMcscAtfMpUOWzqk16iwuMvGlkLKbOdp2X03L
ovOR13Jhm4F7pgzL2o1a0teupaGj3No6+TIe02QVNUn4VVS8+EwqSqyLrdE3VqubpB9OFSoj47Zx
Oqzgf/5J2wh6ZrhBhzDuhOd1RLXXU5TCZ6guPjRRFnYeGgY0q7ugNS7LpU5d29jSTZgvBrfDvD3M
nDE9b3BTferD1F+RcuiW4yiHD7oiw5Gjo6J0B0N6x/V9xxyGSWRu4XngH6K4bem8tcQ5C9NMLXsu
ysPK9njd+XV2FY7SLEfV2HM7Mum1fRBaj6manDDekmvHJhVzRUHomWVBM9N5Yr1USrlqDR6Pk5oP
7cw0rJljkjVzJ2yJ2zl+v6AdHQ8TFvXWG/xi/OoMab5QJnGWhSnGFQvJeINSIldhhfPLEQ3+aeMU
cBixEzTpko3OcNY3o2gxXvQtq4mI3ae/65iwNjxxOMnzxjMolaZwi1azrDyK8irosqPUr7rEzmTt
F5FekNK5UA5WHXLbLqm6cY5CH6Ob5yfxvlDNG5sPpQnCx4OQv//4ryubwp/7o3l//OP2HOUfP8HE
8sMBzH/7KTgUYGuOqumHthb1++8CO/FoYbdW7MUPfzGpPzGaD+c5/+TN11lUCdmGvzOoPw53+2FS
H9Y8WtR7swkk8p7MYApjfc8sKvhISMkKmMpQGuofkFJ6sqgYvOf2OGGoX0E3LUQMLy0stOkpOEuI
Qy4e6X/Hwm5N9QsDuz2IY0uAIe6gnGkGMjw3sCgNc+Q7o3OsHh4n6KJRQ/O5fHziHp6/WCsVRktZ
1cLwNdVJ2s2DVENWoHa5HVgeHDHtq5ieZA5kA0CtnToMUJS7KilNtWziqO79ZazAUpg1D7q2CN0R
/tVvDkF/4FofEW+7YgxcUJCmD9e4Tfkwxm6npOOGyuk8pxUqS4+gXYs2Xky7xAxu4fst+kKy0q89
K+oyHy6jYoQM0VyxoJMfVNg3oT4zpp53tWZ+4qaKOKnHm4xmbtKUoImuHMDkegG3hcrd/2nNz48z
/6EBkKEjkAj6OQ/5PjP0lzXf1QZyF5wSqK5DWhxDH94PtYGDZhGHUzMp9K0A/QTVeNIaDloDxAOO
2oY5TuAO8DA/8hJI724fcqgf3g/awCnp/5bWTJUG2v62bTMQQMKxKVBhfqk0QDew4X7RnTbpbVAl
szD589lu7CA+sFkvtXJygS0tekZ7yp4mad7DBVQk4PFP3UZvTHtqtBemt39/KQ47+fJacLAynD1C
KPQC8e102MtrDbgCJpIwfBLxZNjqbPqow1qRuOBfq6gP1E1ofVWjJcpJ5YxgFflgsiNEURGkt7aw
SgZnQcNCOCdj6ZcBWg4qa+6MQsqk66YEBsWOkcjHVVLpyC+vVISGY8Ec618NRb2IiOFHVR3h86iw
QDCGyC+y2iMZCVxFS167pBVOV7kd0Ip6xpO0COPLQpOgLT3BslbaGQiR1q4RA6ncrCFHJc7Nx6FP
muPELxrpje2QdIu0NQlNj2XNoxnvxXiqcMy7r45Fwo2dAIgL0IPSg7wao2fMkfl4HNU6dC475BiW
zWkb+NrJvfrBpMl7+/Y/q/Eaq0EY+IZnD+9fopfnnc7b8OBxwaPJgC4BcKTQzEEAHLw9Tue7yVBw
hAuWGIOLBdO0dag/bAY+0JAjhZkEDIk5GLiHsOYploHpYujJxmBkYKpSgpr8OzYDb43Cs1AGTpDZ
zpFxDk1DYH5grvmlnvmdE7Rhxvmq7VHuzyAUiC/CJPePIBJrPTrw6lrTaFzkcLL3Ane9f6SSOv+i
K9R/5JnKvzARVdeIZtV10CMyf7aTOyzO1s9PpIPQDgYDOIfIDeLIl9LpRpU+7jRbRS2zGx6y/rxA
YbbOeO8YtzDJsNQ5ar0qtzFz//7akAWdXB1sOYegcnt0uNx+UcKEhfghSXLRmGLlB/7ntPCp13SN
0SexLq2YiZzLNbTLZQK2ScjjnmnzEUel+dqP2Xgrm6poZ/k40KMgCap5LJpkWSdlE8/LwooPMlT5
4PWN5Cu/S+s1zmm+YChn7lg2vhv1qcYea6v0LCQDyj2JW+whVRTb6ETKWdOM6eCqJnQKl9aid9tI
kC+BymLXVhEQmUrZY1mxcQ5HfzYXYVZlCyBFWQssiKp4ERRah572w8ijhqFrpyyduYrlVdOPZeKx
sYgDV4o8Oy1ZH0CY4XStW1raHg5O6nuxM1I3GutmcEcJzMkNfBF6eZiFXkr64XMWqZS7TqXxmneR
PxPlUF+rzpeVa1ACYQHCYd+6AIA4VDQeFl2YiGWvifEcRsCmggcuLnTjRB9QZQyeRUGBviRgEGc2
k6icAYvS866hpVm0tFeDa0CVLnpfBb3rF4VI3JGF9RVubDjPatk1K610EswyktUXvWlU6GHaVT7Y
ZowWKY595WZ+HdPc5SLHzpwFIz3O+hJ1bhAYArF8qBs3KkcGsEYOO4RgjTgQMIrS7Tj/LKNBzUMu
svM4K/tFFRSkdBseji4r6yhzA9TjBYqiclHWHT8fEuIsR6KC2yIk7SJGZqHrtp2BpuqVIDK9GMnQ
UgiBm+hojFQ0UxAob0JZ54djisa5TvL6cDClHRc1qYPRlREZhFe0rK+9tsiqpQLXdew7qj+CYVP/
E41Ic6i6sMvdRPLwjnWoPcMW99w1mUzv4Oii2LpkLKhbcJOlrsZBAV6vHTl1hSxFNAPduwwDJ6Kn
TWwanruRn4ruEpep6XO3kJltPZ/6ReBFvZ9hV+V1fJtFoW8gli+jJUG2u43jNsUQrYdpG7p5lrfo
pCp0aTbgBJP8UGctI2dVVfpHYzPSVYJo1H4WvQn0euDEbkaH1o3n66YvQSsKp77J/CZKZqWui9AT
tWVmXjdl5syBHQwn7YCzwauQrPG8aZ3RXA7UDsPh0Bak8Rw/S33XZmUazMomDPKvTHdlAl4345mr
B56VXtDF6HAsghBcQZ2ty7Az+axA1G4qK+kKw6wUPOo9sqshruILLMFoBn0I9x+PJjuLxkaeksYW
2nOIhquV23sbQp9flv6Iu3nBK79yw5ZV17UREXNL04L0fSDHw8L246GxXf6l8rn90rVEV67mbd7O
wg4UeV6hBjIQDeqbP1FUNugkMpBoOtV+BxFJTnK7KatE81nuJOPi3pRruPPQY1FDIDOiwI7GTt2e
9oaMn5KKOsZ6MWQS4mrZ+8RPxhl4AjxseNOUKD9SrUHwVxzA8czwHA04YJFr8di1n7OgT0zlOg7P
Ns1QA2kZyrE6tuUoTgtIObSz1rbWWXRNbSKXOWW+LBRJzoYsbHtXWAMUqcJR/6ExATlj1oJiGV8l
ZyVPitTLAmH5TA1tu+qtrImL2jpM16lTyghM4tjBs5vmbJVhrNpTVpR95I6U+80sq0r51WmzbnBh
c2LtJcGY4ZlVYkBuEw6qdMNCdl8sduxpKAadzpSIrOtDIWYVkJ7M466yf1a4/kj7TqxarSO+xLXu
PjQiocnMiZnfLlWoCuZi4JatS6z2PcYjf4EbFJ+EtPUL2JkhW4dJV16RuOmFK8OG3/A2ExHkpXC4
sF08j4gFJptg3q9ZEtljP2zDdSPHsnLrQiWrHuJBPld9iY+pk9QrTcgoXXiAnKsY/MwIt6yHGdNF
AjmyIpXEE7yqlNtYQiJ3qGU2LLOODmD9WhGVM7DjgccDzha9Dwa/Sml1/T/i+BriiBlwqmeU4y/E
8cUBY/dZ74cVT8HmNqJkcJA5nJYF2Ylt0vp71hvDtwdR+GYNOAUd0r/PYs3tdz5tW4cJdBnD1wsB
OXzijdAaDtkeLSAShQIVh+Pp/h3eCOfdvCRHEOtCHAViQcQLX1EEB968pGYxhvCFS1+cAitzVoGf
9cVxJoeBzB2FBy4DtydpTLOjHmmRXI4m5/pPTORdaEd+yWRMuYctvQLW11/H0jHHkFeCxG9CVOKD
WxAQX+qx0nbm0HGoL5yEBIUbBl1XfERZ4Ttu9hA0xRpyOW2bRNGpJKEu3K5I1MJUYbZK/YF6MmoK
LwVDNcvShM3AOvBFaDAh80g3H+Jc16Uboc5fJzTP11VD6uUg2uKI6LK7HXHylaW1umXAeL8knZUQ
bJr8a5nGCPQ7FStBqw0tIwz3q8IhgsR/GR6PQ9gfotyyBQDlnGaQP+9nUraLEKoUpe+VDzGizBuc
tgteJXXjEtNFZ04Ykut2AOVvaD7D4FW9yoToYqgye1E3RTZra3SdcKM/9ryHhG3W02VO9HXfKzFv
0QDut00/sMgpDllTktMyTctVo6jvoQiyXGlruxUXoTnRTrIBh8mbrQue81zEx0Ua62VinfbPKpb+
avA5XcQZTu7SxJRz4CD4DiJ2VXiqKu0hULW7piHlXHem/wxflNQBxzFR4Ba5CrwiTdRXQoDtcgls
tFf2OjXpdeHApbMiH10Udu0Xv3b4nNLMzllspMdzmWau7LK2cpO05dilRqeXcuyZcH0U5qvtE/mx
aCuxAEZjQtdvkvhQkgZ4SihlDdK3cpY5kH9fopaKYZYnfde4IsbBBYtxfD4M1XjmdyHywpEV65AS
Z8tIew5XoXYOVSi2ZFFSDpBwoOayE1Wy5mk+rMNB0JNtrWQhQr8778qiXGRV1d/UiiWZixGtvSZ2
8m+6qqLGDTqGl6mMunU5+uaw51m1rn01WrcXXXALoYXjJXnOD0NcZ4E7NLk8xrkOrWtqiU67DFyT
KPWYuGVGUOYVotVuoKrmE+0HKCwVdCCLmMYFxBBImhkJwnbRhoQDM08dcMkp0cdtmoITrHPWZMAI
bbnQXb82BQglC5EfVeNQfQxKCVSvjUn4zTajnSuV6ENpYrEuuXMrRo5cGoZR5Dp+IFxaOh1x+zFI
PboNWGSE9LVph9htS3mc+5k5TyEru0gCjv5sBU4WxGBxExf+eDT2QPg80YZi2ZUOd0tcd5+1ZfTc
iX05gxjMXzS11YGXxd1wbDuH1Z5Svj1SIu7yWeo74XxoyHgOaRA7HwudeUL02azuKVlVJC4vEsT5
UiVd84mH3H4wJgvB5/sxVLN0YI6dnA4uT7VKPaXhloSFzmSXJLqCAktXQOTVDnM8ttGyr/1hbjo1
fmz7AmKrrsCLEOqTs1APAEnN/JNQZeW5EMUM+6q8MrEjLjRtDsuMjmddgzrP9vKIN6DWbpSQfmX8
tAP6Lex5lBJnjjtc9UCQ1XAZV0l+klYtuSKkiL4ahIuZI2LfbbqyW6nBhP4qgxzWZR8VxNO28mif
o5NUOnOU2e5DAGRnPUR55IHxRKdVA3BbDpFYlhqoQ6FCzwLaodVY4FvccXGasyJbEdySVVo1AiKn
KvX6LCfxFuRlSfxw5pv8CvJMgw/VRlpfjjoc7lKU597oSODOUco+yKEAjlfisJ1BfzEQCsPjpWz6
fGZ8MOSIjPWxCZv+Y5YgtijyLPCEasUJ6jPHtRYMkQ7CbuZDHv8LtSg8HPIu8Zw+0fOS1YMziyou
voATHA+hiOnc4ahw3L4LqTcI1nyLfGBrjBt7URUCezlLIVYq0CYY02Be4CSZEdsCK2srp/Ryvwi/
kDGo12WaXFTWNkehFplHyzI/JklQn48Zt4uuV+M5wkafVWEZF27d+CMEgqJcpswaj0CgOati1c4a
GbK7YMjaeSf7G6hNtl4MNjNx/biD8qjgzjp0WOHanHfXea+Nx3A+XgjV6VlNrfgC8SfoBhX5bORA
67CJ+5MsbBwwWEEH8aRhX+OkzVwlC3OK/SxbjsjiTZcGbNbX40e/AZNOuoFAGCry1EUOhBMQJ/ez
HI1qlerkYkR4BewBubqESvY8RgMAnBGuZ9K0H7o8Dq6dnqde1KSVO4gsPI+Sashcpwi6TygQxZGm
hTwKVJgrsKC+PgS76XhVjdaVdOjFODbnDXwTqFskKDluYMM8Ds/eVTSQ9Mi327hCmGUGVea1GIMQ
4m/nIgZy7fVdaZVLqR94LAvUoelFswhUncwr2qSQ5PDXUZzHSyuqZuWjCALzEZlZl6dsBQoVLprU
mmVQN5FL+qSY98pP1wEvwXx3frcJDcqXTovE8dhW8gbLJPmzrHLnlFflh4qm/HJUUNoZWHUaa79Y
dx2Vq7J2xqVqZAPRmGw/VmnYHHGRbqIxqldhJINFERu7bJshPmzGRAq3d4LqyBC/mTMTsIsqyOz5
WPB4psBztW4UfcBBTr44XdatNXjl0KXYb6+xMc5hMrZ8neYmOoIU88LSqPAggXgWC/apdzrmIpUm
c5NR35VBm1xpFeTLplbFWa5q7PVVTheo8O9UHIAJDMJwqSqdu11YJVBnTsZ1yFh3nPM4+Nzqyriy
ai2kopJiBsmu8RsvkisoTGceiSN5GfsgQo3j2gP5BldE9KQFqzrPQ/zVr5jjppaFZ1Fu10nnDCe9
6NeDj9nHpIizoyKibA6hXLuE4r1emD72v5bN0C9Zb8qvvZMJN9CNntuWtCvZRc0iEdXXDoNd0SjF
Cyi6uTEL0nnShBun4cOsHChypYrGI2hccCUENcd9fSwtzGq5zKYQ2SU28EKFrBcimXyMHJFdAqmK
j7NCgavn2Jeu6WIVnVlb46WWQX6aBGyRCpovVY/Kk46ybJb13FmGEUsXKCTBWkYZmB0SNYeBHxkO
Fj8S5wXP+1XIEiiIq6acDVHEvY51XyGYjTwrS54vO4g8z/JORl7MS3xkxzJbcNX1m0ZB6OpWxQgk
Ja4Ed+MkKDJXDAWbcTv2N1kc5l/F0HoIaO4mDbQ/A0G+pU1aLKI001DFz5xyNVRIeWkUO4fBWMbC
k0WcRi5mcXaS9yT2aMzEvGuh9ACJs+DWr0syY9nYgUsT0E3BNeov4jg6A97r1ZB6W3REjAvk5+BB
Ox8fjWAHPHDC+SyEL0c49KmDvm1HgN0aph3cpu7sDIqYwRybtHSBepTzKok/cDnG1K3Q0B/7foW8
IiPRCgHUXy2ugkPS+/5cZk1eucFQxUdl1VReEDrVrOiShkGmyJefixCVGuJjCfmnEX2QOTgktxuC
6BR3Nb7pc5mcjX0PBqEliUf9mCz8bEwyfKl6SPj4M79Vob0xTdoK5qZZotMr2YdxzI58rkx8XPdK
26tuaGHXbH3bQ/zt6gyYMmTxBB5p4Cb4/7j7tuY6cSzcP3SoEkjcXmFffN1J7NjdyYsq6fRwFbog
kNCvPx+x50zinkpqXs9U9bhiszcgpKW1vssiX+vJ9ekhLbshP2xtMx0iy3tbrc3m/1aZar85QPUV
coT0T3xGfo4ax09bsqprvnFvqngt/IHMRXezrIW+1wpHyzmTnyhWHpBNc8IZI4DGpT4szZacuzxV
smqUn74ZTuJ72fkCiF8csIJBAlzyJfsY2hZ4mkmzb2xUAClDHtQtT0t3TENpHowASNdnwtxEQokP
xLXtIQOq1VSydcsVG22xR4PtgKwvOUiGFAaYqtiBzOEqMyM75mOa3JJpZjeGGKQAkNUdi7H1hzTb
BK3yCOcjg5JPHiKdP2bQUb6C3VzkgGiipNJkHGqCkXtwtIByZ7TbJ5fyd01fYFjJWPpH78rmsPZN
x2u7BHK/qSapezvPB0NHr6sZ0O9S8UYV7wrswsBAvF6u+zlGjjwrkOpe9P3HBnTDJ4vUEzXTvF62
KTSPIg3zqdgHmwsIAKLSovpKE9FeIr46AzTPr8dsUeR662f9yLkg9tBJHLqEMr0eZjM92KY0VaNj
/QzRUfxnrAr95ySbZy5ycscS5boqTCS6orvipZpKoqplJbfQCanHtfXzdOBcTfk9ZAHsw9TqL4Bo
xqFSAWqeKmpJqKF9wbbfhYY5DAjP0BZxG//oieqfit7xM148Gzf1tsTJGaWQfRrM4r6tUUyB2rHm
dhaNOuCKplNveixCb6ZQmQzqnwqlB3IdiHqSA29T9xUoMkHGH0E1ZqTf3uu8GNrDVI7dg2lKZGI6
GA1+AIDfDFHOMclDee0G1l23IfR3abt21wKk02VMUTnkPsNkItHXsZDhqW0YT6ssznBzdEPQIOmw
/TEgVCSY+Y7Uoc/Du2iT4TAuip9tso4P054n0YB5BbTcAocizQ1Phq5WyHzrrivl1dTzuO5RlknU
n3siG6fmLqVIrruJpHsEa47lpl3eYtr1Qv8prSvEu3joZ3octwzFmI6xC1SrnNuiXtpsBlAPSCR8
A8pG3Pu4jPqrDD018YVrtP1hJ6/8x+CiHvtrZFHw2vcLmWmeHJcF72FWVQklnrvFkJiiOMlGtyB2
5lguQ/V/BIiYltnIX0LjzzzK9cdxFP75B/jnv7Bd8Ru6C685AdGNzuewSxKgO+kbgl1p7/qRxu7S
RHMKiVzSVnGy4omI66goDrz5nAh6Xvvkhg7pKWLmlLbxscj5vVrCEW06jrjVcxn6w6C7868v7g1R
+HJtu+qBZTmsTskbolDEoBQIT9xFKXPJFXJFfgXy/38/yfd3kwJZRdP+twOQQpCDond1ly4h1f5f
Fo2nKZen76d5VWa9jvSLpPNH5daPQq7/n3Vjf/2otf5RiQtdyA/P4x+A5Bv58n9UMN8/9wpLZtDS
5pSiIfl/WOsXMS7kMLt5AUJbaE9ewcdXDQzaGkDHtb9GDlKzH2RjMbq+0QS8eAnkD214oM/5tzDu
p6cI6fF/WT/0Z8J2hztht4M6bVfoQGeTvCFsR7CvU+yG9G+AQxZZZ6IYaI+aqLULz2m6qOELctV0
Pk16mzd2sIlPW19D70G+NpNhU1TLxA/5Tdmm23IYymjSV64U43w/AgRC+iAHn6qv6WChskSNno09
rRtgRvHfuZfb8oAdNB+/QNqi+F9UUJ1dmqzTilYi7mZcClOpAaMbE+umQzOmZlCVdKkQdzHKaVxy
I0S83WKZT/2/IqTt+MwPj/S/DNLPuC3aHBKs3RICv91XiuF6s47zWHQIlm3xN3dy6vWVFWxkkI2u
IEmuwtzYztUAa8fuXyPhKG9elt6LXf+/nP47Zf8fSh/nx9sE9ybdFC4vMKvlG0o/9LSYIa/qvvUx
4KuutpKmtK0QcSLdnxCBG2MPprUNwz7KkIZM7x2j25zUMQuZozc2A5cNkltqauILXt6u8bdfj9Ee
Z3+4RgRfyI4KTKHd97xPy5+xbd92UdIaCvgLlQ1JDk3Im1yfxoJZFCeTsVn2eUgJt/Bm/D+52X8Z
nDfPZj8vxI55kqR4qWyBrefn86plk7mMaPGt2TDnsmolapz/bBlPABG6vlu6dxNvrbVV24LPyX6j
eICM/s1t57uIHokHQ18/rKGfT9+kaxcR39JvUT7mmtapI1n6BQspstcydPl46SLwxfc76rgAtSIE
xQ2aCowYlF8PxD+vBCXGrkFFf+O9j9obcqHNWz72GzHfWOaw5E5bnIV4OKXGLTM7dgVnGcpMDAHS
yAzets+SbKspj2sniXK/eSo/73wsJxDiMNApxd7cCK7FN08F6lLSb8PE/+IlQCJzllqBWDhGXMzl
BkmZge7l8Ov734minx8F6rL9FbZYqFDp/oNdabCHp6Wy0Ve0p8lFdOWhXMWCEF62s4QMpWeB1Z2Y
t0RVEE1QDATk7u3yKFTWb/UUxWZ6LEUrzHTQqTTJAyRm0/z115f5c74CtiqGiZYRdEjbtU1Q9/88
YRYH5BPJpf/qjTWYBGQZCJ4P8Y6mgOoMXaNHoIp6XzQoJPcfnWqW3zyffwwWXt8HZSU4sl15yRDa
fr6MQiez3VBxfZ2QwCKG94hewVXrRuyW3lKeIu7PzYIXzos+nRBRjRImTq+KqI/WodItou0e+bcW
n5q6MK63zKP2Eb8JK7tP5aenGu+DlMMOUiSYVdn+noIfBZSeukmVU6BfZ55kkTiiGlLj8l4H26mp
dnrTuLgoFyv+JoGuyu1QDGGDzE8pfj2XBq6TWgRI929FCyki3wuTDDLjBdaS8SETJcBPoJSlR0hM
oh7KhxsSyhHfOnTcaf2bZRqDgvzphqBAQ38CkIro8YG3KL3N1zAzJ71Oq/qcpzIFOKLg4MFU5Hwp
S1PHATAh4I/tJXqi8Mfflu/hRAE0x588JAyZPi2O/n4NvXHpIIwi2yhJWsZQke5r9820GPwwC95K
9VkZrCJ9pEBu2X0St3S7pfOyYThKvo7hWbR+23IoAYwDioKA77KHRgceXRnB+vBsomXOLkUHSWdU
e7aKsTwPS7o/HjnTElNoW/N0fVCmH8JzGMFWDCj5xn3T6jD6uw58Klv8ksLjEJ4L4cEvQPvUb/gx
B9LY4qDSmc6nDPg5PjX4pkOCob+fHuhftLmqkL7HV0gkD7jyLpr23MCqVAxf/JyBUzuVq4nXR0Zl
AMxtBg43yyhMIuqo4cJfNQyb66epmDh7XskaY5LlRYM8A5m9RIry69jwNmpi9HOSQ59IWQ6bVPxm
M6F8m5oY3pXPIRaz2dlgkgMOcrKX4zVdtEOg+PUZ30Yj6JMYSWLs26hRoJx8c8bZkLl1grpPNCz7
ZHQL28NfMucDNm9Qumn2mfc0YBK6ZLFzc58jsGCe/voy9nT2p0VB8d74BLULLO4EisrdqvHjKg90
XXRUZuJZsEnY7wquNPpb6lYjGrXDPMVHw3PZvV/nokHEUaCqmiPw72SVwPtzB9zNguyGQrjIHj01
I9Rts4uz9cEWEelqnQYvbzGJSAvmmoGqqeBaivfF3sKx8CDXFtnFNe8Hu6/8Fa65d/B3g80BHmWo
X39TGr6Na9BJotyHDy7ZawLIAd5s10PG28npOX9al4kgiU2NSZDErjAyuIohyWKgOZ3HtPUDOAWI
Be33zDbK1D6l6dK7hD9yn+1TOtFdEOaqUwndQ6QOM4lPelzVDNdUug1YdRBM7jl1vBUCqxMaMCyj
3zzEN5GtQAYE70mCqIYniC6ub0K1ppMIsp+Sp8K2FGvLqma/ABvRZV+639cxOudsuDbe+n2JI1bu
IcUojY0mamOk8ZDW7b+SGrKwL2PZ5+yqc8C+4J3anMwuXHsc1bV0v8WtEdl8GqLc0JMqzErnesN+
gdv9za29yTJxayXeIp3AlAm8AeKSN7dm/QBKZJHbE23WPVJZA3L5IYyhk39ZUgzJBJ2Q1OE5T8Ck
DyDCZYwH4jMxNtsxiCyG7bCk0eKekKUaDAfgb4rZR9eAaDJ1UYkpxhz0iYhuC8LmVQdADWHNIiPB
CTvLCf6FGivGUIDRwlBYm7eRrdNx6bEkWvDs+NfL+OyhcPjy60F4s0YLpAvIrvIkLVB2kn+kurEL
LNsyHX1cRS4RHV7S26Qt/ApIvUiAA/8uLOzL/oeiYj8lQ9c/6JnRbClD1vRzWCC9RNaqfP5xXsBW
fLEb2kZ3Z+z9GB/WKybTI9TY0s8VNGUbBnxc+YSUBUEPo+SMH+37PJsL3p+4ZQWCARbk+mDQPgA7
gIiw8K2fsFG9PrZGO9AAlR+LCWsFq2h/HM3g9wcR9eB8QSVvfbk+ECkkriQdBuxNQ2b3OvXXow3z
yT9uft8EECRiiIX+WVEhHZwjCGC3jy10FND32AVC25o7wvtLlgRmtqNuTQaiEYK2EoIRY4Bv3pBx
oZCnKmQ70a1pRMR2yDentXbSN3+RbiRXji8sOwzQno7foNwI5kFIIONfHLQ77h1bY+LDoQC9k8Ly
ivxxXk7OpZAIGt1yL6tMgIi6o8TE5WGaDFTXvbeLgSjUFzr0VTutUEDXjYerEzKHYBxASh+lPetP
8Cov7DED+s2aGvpe6MPPqnRtvBtieWOvbZsjM6vzMLoQUNZiKqprP2x8qfSs+uy0gp+ih1REPnyE
NiDpnhc2NvxAYcCM6w31qQQn19i5PJQQIe+WsLGB4oVaWEuIC7e8nAg5Q03QJifAhkVLjmqQgj1t
6doM0VMpifcfPTQS9j6a7RQ9YMfIl2+pyTLzFPIVvGWlpIzb+UPpwziceQd04xSgjRCyKge5c/s5
lJy6+BqLvpggXlFy9QdMlU3/XYIiAgw8jA7azSvLJ50WB9QBKeTcXERDdinjPBqGM2jqZB7bv6Gb
oBaj7CEqM+welMqKKR1iULTtB7ResBk5ThNTKr9eSmh8xl3tP+jm2K+NdesdaIam606cCbekD3xK
qL6GaLZtihPmSkYBwq+BYFsfwck4iGYilml7aLkJ/XbtmhkSpLPrBHabeigdQ4BdFcTMf8pogVby
GpMDdtraUaQt8WVRyLpKkGG08Nm7MckBj7+zL7+Mum7E32D5YjhdkDPTX8MC/89602cGdMdVDM4p
z+utT4clP/upj8UIkBp4NDiBNOpwOw1Nsal88XyDd6zu07ZMm3ebU07l7yFx6N14glYuStT1sGxl
sb4DQQv5VwX5/o5J5Mam7fCcN/Agh1vGRli9j9GmEbLvEbV1m95GlJt8vIs73cXj+753fcGPrkcg
aI6ywzszYFaCDAqXtK3RCA8Hadqt0weiht4Uh8kSKHr/TJpkwvlEP5bl09IUWkPmkOcY2aSARyJb
6zhr9y/B9SNlqbQu95yegYXaC4M2nmh26lu3jxgd7YAfQO5t9DhBJYU4xVbbFHldOisxAcKEfONs
SyNwnHq51damcIJXuocXOsdeMnOcbWxjFJlT3O2PJ1YwOad/xKPfx3liZQ8sKVoig0cRTUMBzYbW
KGj0yXQdMq3aQaqY67or2nSJ8ATZopdniPWXbsJ4RW2Q53YJLPb3RZ/vl9zhSavwmGFm4QwUf9Jf
eeT3CZYZAPbrTbpF+B24yH1o1jXGodhiC+1wDSv6leAeX+/HGEr1VwBuLX6XeiWzxyFlvKQ1cyUA
oErlbYyxeJ09HGJIfGXeR/vNcbt9H4wFs8bUrzlumYZ0/xed0+Geks5Ej69DHb0c/u9BfjkOSEEy
3OeJEriAeIKT/OvQZaozZ0gPNty0TqDZGqsmoU1HHlGAN7Ks0pcHJcNqMdVQeS+mgei6hFywiod2
3bJ3pVgkRmlNxIhDEgWMzUBxRTk0bJCh7ElvI1IILOsxb4j+Wr6MoFRYQYhrL/fUJh1qtFrJKXPx
1QbBDD5GXh7ty/TI+DBifDLW4RPQGY77zftsazFPm9jsp2nRBAG/3CAMytunALPcYm9wp3Qf3peJ
FJZtwVXiJvdviTsz43PoMUIxu2bb7pf+MqBRcOBe4TKkkuXHiKTT0F8HOKi9Ojc7iESOrlsk1nTZ
NzvyMTs8327NE/01zpoJ0wecp9hv3qxIdt/NwLL3L0zW/QdbmwI/xonsy0GEdL/+aYG8wz0tI7Td
3QliGXxvq2nc0Kth3vLY3tKXudL1c2nz8+uQl/1qcDm+owO+BDuAxMl71Q3Y59dYh4w8IXPrIWRS
8E9MXU1mGAhNnfatRMlkYQCz1yMAA0A2eEztcp3L3d51WLC/4nfDtmR9cRqQLPrthpbz6OWVZZII
UY8lg3az4nMD2BBG8gXHt1bP+IGkMR0vAsLh8bIJB9wuJS4GVAQfQDFe1sFygALO9Dh73DZyfc4m
7lEF8C3scx9OsAwgsac6QYQpTDsuxXEEY4tDoDXh5Xydltiq/CeS+R7xphmlHIarVzi5t2Nr+tPS
jqh3/4L+B30xr1TfYjjO9PuagVtzxIDN3A08PNO2kM4+aQrPTHZlX27dlw344wNVPgy4I/TcmNNj
Bq0Vopw1bB++2Kt91gCv2qf4C35azDBVkCpekv1+bdcl+AGljMbxugP6GFXdGIAr46USw1RWgCy2
TNxTFRsckW3xXsOuKbqLPL6CLCFORwPF5KQNTyDA1gHfEV6gN46yHKihTtkAiJKDvc8+C4Haaart
CGAivRVDtq8ny1wHEL4ZCotQSTO+Yc+bN0Sa/oRabx+8paM7VJAsxQAsvh+nBh+H5QV3+Qn+K8+j
G8dnY7oL3CU7SAnDEsJPPnCa2Q8MMNbGj5730daeMqfScQatHaFJS5UDBMo+swaiYpgjsFfj4YeI
BdxVNol92xAp36ebSUyMyfcykr2VQKJpRzq63riQCp5/GMLiIjQoCRaoQlC6zD4j3mJ+RU4FjEDP
yH4PYOwjBH+UlztKNXbIV5FZlwL2ms9ZubU6/sr8mI0XyDohfTyxRM42+pfr4ErhR+xoFEafeQT+
HdUFtCPmGYikG+xH0ui+aWqebrT1D5AExlR/K9cOFiP4diCXJmczLKvYHUBhHp4DWxImqwW7A0xw
No4lcko0wCnRbgSzXPRlUq/4ZZSD/XVgpvzh9U5enqVW0KWlNVoxwIx35N/DzTiue/wrt2aPJsj+
98XbzWI/YvqO3vM+2X+XxiTCEVuz7QdyuqQ4ApX7zm10I1dYyg2yRX4JdovVscdC3VcllA/4y+uU
RU6JSASbwf6nFwh+D6dRUxu/GZqDtzakeL+0eQNfjiMTAHu2BV4m105P+ypvorDDgTN4IvxgSMvs
tQ4E85sR8A8X4Jb7lQ8dmMbPrydKTYktTWOqRI8vFdvU9SEfqn5SC/swvASs4QVo1OiEj9kQjXoH
IWeTGcYOohFacth9siV6XLpU4Z6tA4u3QsrX7GkcPKY4R76O+2Ut3xdcJAfsIxVPl32Rq2SnGQ+T
8/uczHmAsKFK23kS4tj2I1bj6WVAgAPvQW8osj3FYtDN9LdtQse8+A3w9aagB5azmz3QmgPBDUqM
t7Bya8EhAK9OHlt4pnDVedN4rAYnEWY1VAK4iHEF8NJWK8TfuPbfVHc/13b76eFOwXtE0fkMvZ7e
4qxm8RIm+BxQ1Uto7IEB4ypQB2Al/fpUbwB0rCaCxl44FyAr/H+2l/U/dCBwxaALjlTy33OEDF7K
WivO2Lu8BGeFiJy1+0Nduh5PWDLD8Mheg+Ovr+VnCAFCDcyfIkYDqAx0OOZ58vO18JUmgG/75hFv
l0EY69J4z8fhtcrpMUikzr8b53+eEO9tAHCQFWUCcLF8gysOrSHxKAh/0H7CRtEM2PGv821AmHtd
2b++wXiH7f6DWOx3COwWRh94OhK8XvwtkOnHnjWTHbOH14jh2rCD9jBCbGl68mwu1lOveDAfFke3
/iCWaY/n1CA0RHNg2I9+c0U/z3RcEUqp/cWnNEdTCEB0b4DGrSSRyzeqH8aXReWQ12GN+2XgiOsd
zIl4BC1bNqzMkmJzQGoRtfuF9IrqJcAFgcr+lKIrF3wNHqFlqxHqNQ7H+uDxpdso6snavfBZ6iXM
/vom3j5GPDhGKNqIoKs2RJdvWVbsu9qiadR6aedhj0zheyKk5nRaPmxRsbC7//18KcGD3P+X/aNZ
We6RjUAgtlxetz0I1HRfEYnIKmFF7Zr/CVpLCSD/GPIvLAz4w9g/wgGFqDSGNau/vGxLSJL3p5EP
I9bFNOt9w/j1De7A2Q/TFBMC9BPDCkQXBQZE8w2e6bbgOxNS+ICglx3SOhcip58zgwXzuyX4z1Ph
0RVglgqGSj9/G+oET8S2NFlz9ZKKrCnQEcyjRAv8+PVdvUoxfrgxYIU4VQmBDEH/oKJ4G9cJAS+T
d+18NiEh7XxMUr+rERa8gGeR/5rDBA69lnMDbLWsBA+oFiubNjYWt9itISWFsHdQQH7uEgbsgbwX
PG0aeQVZHTjhC/fdEHs4xhJQTp9mrQXKINMnbNJHMS4hsTWRJJvhhjUpoLY76mHYy96XL3zeADNH
RN/BPx1rfz/Af1RCMrOsWRcDE+kh1bhCoZF34jBGvcKjeE1Q8ggfa9EZz+1TARl6gc0i+x7GXkqN
wRGEbteKBKEbpeGeBrgVHZKiK5nAnnSZkgUHIMXKYKymM5SsSB9fchsFchSrnagiDjAgzFbEoYL/
t5y6QwZBMZxZ/4Y8NLbNtnpNZL5nUGDWHMY36GLfxHO9AllCbTFkyVEVEqcUA6qK9YaAreiaevQC
ryw6A88f+/GJIu0t6SXb0NJJXfcZiXYwYF4NcNbtpQ4r3TZTfWiHRQB2BQKTg2Wo+tYWktfRIhtH
RKXR7z1N3pe6VDn6WWm8n0x/TLdyDfIj+Iad0UIOCAPoRdoZJMLHTgFtbuAuZJATnFqj47ivRYyk
818bSs+5gI/Bu+QzLMWbLS6Azbj6MMHCPMABOc0RQSWMwIGmAWirCC79OMkNz/bgfBJggyMRkIm1
RmoWp0W9sY27u6Gc7Qw16ti7DtV0WRjworApzmdGRuu+ZkQMGzxEDAn3VAkYzMyfE5CXaKnQnXGn
3F5jkQYf3mR3hUDc7k8TWkDAkv+aZwH43vPEbbL7pvMyNcbv2eCUjwNKNlNCEaNgPCMZ+gmYuZE5
LiMZBqjIh2gtPyKIy+JRTbA6nkQHkzPso417RJMgtNnZOmhwO7bSq47QcC2MX6+AZMgHNDpIal+m
7SXv7AhpO1vNR45JfcXQjguNKVjSfu2NGv9sSAddbhnD9lOM1J5R7AJSSqb0tlDksxywHCensrts
7xeQs7bF00ULyFOfe3bsZbe8C/1oyRFZuT0WG6FoOzBn4q9WLY9JzNStYVFzK9bZHtMZEDS0L83V
KpcSLjRXQDDfavD6qvvWzZofxlbBR8im6ZDyUt8UIRGnjU9ggSeVMnx1sU1w/U/5yeErrwvUY1+N
l8sZugf+TZfDeB7Q/jFUW9nDIdsT+agYsPlqBEQDWz+VzZPzofgyojUCSvlFfHRF0h1JYskNI2Xb
QYIc0TsGmO5k7Iz3xvU5/wDwEBah1tLyWwyqB/VMrOKHNenb7qTgcDjGs7AP88oAOCAUHObNLzd0
NrAUpsIVNc/Ro6T4s0Pjg+0aCoTlrzlhfXyUi7IoczoBh99K0+Lvwqa5OEQ8MjeihBzhwGLbf/Ar
hS0JXP1tOttY1xyWgS+kn9Wdzxm5nbN4n6E83TnUZnU3HunsPcmH9Rrod3TTDbRNDgWiH5xzDu3Z
QijiFmWzij45pd3fOop8DY9j+ALbp0ygKFCQD4YwY+aij85YQTFlFphv3OBvsqXRUMejBdRli3ME
YpRU9eroSG9gRBzVjfFwlSZqSW7RTMpXQHqfU7f9RRbOLyzG8lnnxR4ALZKuamCnzA/pJumR5Xa6
qJaZT5vyyMkI6O1mrpYBGoihzrsGnTqihbIvYKZlRZNxOksABVVChP3g42n4MLebHerB2uZJt5v+
03hItSvtF1/zeBfn97g+MK4FMDcsPN+GmvnCvS+TuR3rCZbJL72Aqxckj3ieJLpDKrXGH+DuLK5V
YiDQNoTfsG5iX+YCDqIeeP8K2oGha57lFj7eSKMiXZo7+KVhHRvjofxiIiQ1hwL5WV+l/azfZy4b
0JVLZ1lddiG/srFs30OnA22Ha81TIicFh5aPz71asy+G8ieHOvkpaBGKs1YMXlAtmr83DMi5tfmy
HJEGbo/WlCm6cjANxnZooJdv0WMiKwf0p0AeGldNPpdP5WTLr/Bd0o+94fLrGtbw94IJfkCXL3Tu
hLDgTLBTHLTX9hH5ZVSl8DHfRWYePgcipzMdYa+qJ8DJl3YjDHuZR0SCK7sAHpQO2VUOYqZW89Sf
h3QxT9B2UVz/mtzEZKKnHkbzT8Dl9Ptyas1VvI3lI7zd4baZe1jgcoRclMGiu0yM2BuzMPd+mtHT
DGJ29hcdVgSHRG+wT20CiweY1rsYbVRuvcnddec8lcBtiunMM8EOKI+hsATsUV6HyPA7zlvzAS6D
9qkAdPJJh8Ki20TbXGGx5fchjiw0TFl3Gkue3oHhhofBwoF4KMI2Ucx3eKJCE8n3AyD4942XStdQ
hpCTcb3+pOzCGhTXIdyZki23ECoNQAeE/NjQgLasbSP8keZDcRWD86tXFdi7Ym0okHkTfYt4Ag0a
GsOwgD50m/DIdQ/5Aki7uBtSuub2SPBKnRGNBUrF71ykmvdAWcZLxLbpebTmCz7TAOjt4udZIIPp
l7y/+LKH/DJVcXdTSpV8XiJ016vH1sHGsubLU5esqz7DxE1ZXbZxfsu4NMUJlrapvBHo7HQAj8tC
tYLvPhRlgG0GvZLKtRKUTxcZge+/3SKdY6wz4qy50xC9j6cYbT3c9cS0eEc9iz7kU4k+vZk3rTy2
pTIPcNOs4gjKd2tvRTfI7hCZKYUIkfM4OufrPIcH9LhDI5vznnqQQ6m9HOWAUZOuGW4G1ORo7hTn
yFzqVCx8vQda0sNQvMTNR5cHudWSjNkd5Ho8PrgYKeKtRSFun9MO1Z9BHDHKooFARZoJsqKr1WZw
OSeeTP3HQDcOu8LmNSmXmwTBjlwXDIzAWY/bZA7tOqfLYxk1Axq2JM0IB46B4RhOoojBMNRRqGaq
BH67D3KLYcd0KDR7NL3TCblzZe9hWDTA8e/zEeH0AIFcQC+o0N30ie1q9Eobbmy0+bl/N25RVqI/
1Som4sUBOI0YdpWWSlLxzlrWF/awZX02JgDYZ4n1UIDerJcYztUji2HnvYM5D00OxQSYtw7Ww7lH
xQbiJ1/64WrqWCqPDYjC+6EDTHrofeevaMPi4pAVpIVJCr1V4uuhMQp05JLmG/xXYL8zm9hLlJY+
h6WPM3R5ZgMFFAfM7jlWkfm2lkhNqFGwiUnJ0TIU3dmSJamRwrWRrMHNQ4rm0Dkme9giJuFe0wsM
4mONSGpxgEQ/QLx+DUFIox9Eq0Z0s4LLCa2yBpHHeXtUiZdpeh9Ha7Y8gcwV/KrXBfvSrOvnENrm
qYErsSlVimYx2olHB23HkRfcnAk2D4IgkRnQXzkaEW/JeDG0W9B2wJS1QlMHVaELLZxSQqTi0Uxj
djAGbVeXomOIr6sVf9mGh1MuR9B4jYdtZcC+Usd+dvoQsNmw9+Xc0sccAiJz6FZgPZgPmDAV9HDu
WyzV8EGhsxW6HuV5czfLST4ueoY7cfHNyq+BGjd5FQlfXgvZ60My6fGE3gPp4zSQ+FjaVt4OPI3u
k8Gz20SBtJQN3ItDibLokCQcr3eCBfgcfJKMFfwpoziQctXzUcWZvEA/6Oy1Mg7m1dkRX6NFWl+z
bF4VemWhPUEtIYhcrucMN3fcAHI/Bm66bxy8tz734NcOBovSVWEbzAW7PDb/LhvGQ9cjv8Al8P/L
3nk0142ka/qv3Jg9bsCbxSwG5lieI5IiKUobBEmJMAmT8ObXzwOpeq5UVaOK3ndHR5uiAQ+QyPzM
+z7fPadOthscDwp4JdOnPEu0L1Te5h2iHW9fq165c6ST3yq52gZjaafPalU+FjlKsITEbefocf65
nvS+9i2jxoOoxu1p0I149mOASC5OvQF7pNT50IlKhTubx4Bk1/iQk5acRhCibyI1nC8iTrRnoRnT
zUjnNrRkUx8NSsZPFN91PM7eCvDLyNXmYsexQdzK5rgtQvPNhHmuEraX26k9691rPQKZigo7oxFK
Mbm2j6C1oEx1bTb39JrWmmIh3mAtwBcILtxWsty6YHvUX9M07QWABv4GIAog8wLB7w0of7Em0kVa
x9IedCfsU4ScLbGWSE6lrPtPkqwtDYQ0DPULBy+mQE9xp/Gg9MIOe/Bth6yx9MdNN7DT1lEMfrYo
8oNlzfkrNk7J8UDmuauHGDVUHVvGDa279iwXRCV+mxDS3MzdIF+F3s9Z0FFmHP1sLKCB9AvvCi8l
edogqWJ+HelajT4duTGq8tE4UaROkExlQDQOm2z0G0jXMd6VTtqfzYX8zVcIR/oQPihwFKUp0fyq
+MWfIL0Xnx05zoHojC4sVKVRr8PkaB/prrkeqiBiON/uIentJ4KqE7tfNUVzA76DUM4j9ETFATTB
SCdNCYZ4U+ItpWrJqJUjDgMUKSwiuPG4Kk0x7pLRppVSCnx6BGlttKWx8N2WJsN3bBlVvD5X3VCJ
D3qtTV1IVoHTGdKGXa8yaLUhAc+oqHpemR9scAWuL7QmM14KZKMKQBLAdPCxaJiJWb2ItLZrLyDb
nuGKDWsKmSJwOHCxhKf0r/BSD6i5zSWsxiUuxXlxY91Qg24gAZO3xUh1yPBnZN7esGsH2WTPSSLM
OgknXhXaKLhxjKr1xxn4Yr9LiNWq4wBwoXzvmm4erQjjcFZWkdXQa/sYqzq9l71EKNVXeNJNRc1v
80EKngN82C6DPQBmY6J7M7d8/G+l4jkq97HLqwVkezpbzxZdpvTjj2KtIreGQ194W2lU1+JZniED
b6179AJbH4T3cHW+YrZUZ3uPrnrlfWu0zss+DxLqQupXLoUuhcw2ziebI4LtuH8aUgoK7k1PQDlf
1dwDahAMSTc0Yr/S3eJpceTldf5quEM1liBq+2GpzsbAx1v9rEZl0W2AMKOMPxq9JTM7shGqZsZJ
HYZmqdEhZT0xDrlD0uykdCEuINOrQ4EK6aIj5iJ0lx475uJlBFGuuQdfUy6LpAo7UknNAiRVQzGZ
UVLNZlZEckJx41E7qGqXOQSD6UaxUtgxXbAx9rDaambjYU9eVsOERNKWT9IdikcFdQ243RrzmW8O
vDsRapPyq1oJoizU78AnotruvDQcW3Qqs7/qDc3H1R6W7yr7k5cl462FOvZAHTi7qVVonkK3h0uu
LUsZSaNErDV6NIKlUnzMvXlyjg0hnOMblVxMf64mUe3bXkXFOLsS1hESavFVrmos2FpNsH425+gA
3WNd7rtMmWYCBKWIiEDJEONcWta+tc2+DOPSnV+VNZ4X6WsJZJl7V2TCCieGlL+1cF5av8tHUoNq
VUayEeBSaUQ40XaHIbXE+DVR5q3iQkStV8Eq0mSHT2uMlV05aC7iHH0j48QqBL3IXNTuoIEp/FyM
0JS7wIn1pA4oKGYWGaqzdNfStdUh1FVr6J+RPiCb8FuJyi5A09GMBEiajq6I4tY1IfMufbMhDr/M
NNxmfzKEEznCLk7AMLBtI7zGXIG2TpZIN/Rl6EK3smByOaDXIZgsPBhnThQfg3BzaGTR5MFAwex1
RbDA2oi9u0FRaz7nKne2JufbhYcdbhh3L8rRVnxTEC9RPMxlcqOwDXdfSC6n9M7Jy3aLugw9OxDB
2KfWdKzslS3SWPYGYybu68mIL8gkk69Jq3Hn3WmdkasBkILSuGazLzN1enRna7iF/5jyEbCx0R12
yprd1CkxKwjLu2fuhOaEXg69RqNoAZUEbcynyTDxEVqiMw+VmefIE1vrYxMnNWjOSn22207zPQcd
YtoWKwr9bl18LEfLFU+lDrxp6EZMXUWFQN7LRm88gpxBndZVK3LQJJ4ABU1esUkjyIYDDNPAn+gQ
0WfFR5x1YTIaI1svYFaqML10kBcaSQfOPqmW7mIMcrhJdG10Q9VKpLNDCCEfptnpUR33FZ8SNYDz
xWxTN/FLAvAPjbJFvB0zVyqfmHrJvvNfkKPgK05DDvQc5RXlktu1pALgr7aUAGZGBHahwZgN2Ewz
P5NYyOmQjZQyHA35PoFki/S4m4Opt5bPDrvFCNujamVYNKN731ktGDSIYFZDQpBRBSr1+mIUsX4G
liMcZELxUvqtFntnRUn116XIxGlWZHeLVi+HP+TqL7hihoo+g+MtQWZ1OYjQycyWcJiWHKhY6/Zx
NKSZW7D/wiE455q+gD+xJ+tJiVM5X6lcQbZAyAFdt5Cl9jnzUDz4JUKMa43CRI2ciSEAwerpuBqa
WLXKqNTy9AFCQjsFnJtEdcTnYWq0zXdujv1hMqCEUHdhFIxblMZzg8oi8cehgBFR1s9tX9c+s3mp
PaKoRCiVjCz5ov2cKJOaEFvNSqAQeVzaAXtPR93lS5UMyrHNeanDNhPOhx5w1qm3wGSSkYsb6gLO
QYlV94mKceawDBL7VeqrEc2m2t2P7aKDQah7gAzjNqMDx3yJdKaixON0nXvojLSyw9VTCJzKzJv3
lbX5+nHLZmFLcStsWepm0BgW9BvD087VUqdoAyftOY2X+dmLe82X3aBinbREVIL0e0dWrIamZfaP
LuH+XjNj7bVGgf7MZJBl46dy45D8P+O5cS8zTf69BPAJOW54QaDc38pBhRrj9rWq8R6st16iAKxs
NbPccx60FWlGZ4TQEs9U0ZSbqdHbTznFjtCdSVQahv2s/pxq9ZPiFubHPDXMMjCp6h+lrDRaYSgt
hWG8LQPV/zYSknpQ+8oBJcoxpAeOi+mZjLYu5X1rdrVpfejztGGX75jPijapbfA/IxKYYWM19Bpo
ONYfzAUpzbKfdLwaegjkau7TozqkZb4eEXIv/WOczRMQ0MqsxSHfWPFmEJut2iuhO1rm1LJ5CdQs
9LTQR+SeltlqiPBOWwkbXXXJApgwrTofYe5QxfRtfbZ2pllN7he7qno2lUaKYi7Yx6wUrgJxHjqF
UFnsBEhWY6KxQo5MGI+qasELzUuDjN20kIKmsv6mNsridCENTYR6USenRaR0LLNEoBaSSbyJyFmD
DW2QJE9WtbkbDbcnhcmM2W7bpxri85iHNGJd8j4sQ9mcX/O87oY67CamqmqRKo2ha14HsY7a4vNb
ZLYEU20SkvmrTNkZDjE2ydwLqFhvn8S0E9Ur9mkyj07zaVCSVQcgw5wPvoYW3rHns9J3JMznfOni
woaP57mgF/+hPferQYTmHwZqBpMQY9KVZljKn7rxlUrOkc/Se1NzXCR/dL11W1i0n1qjTFB7Tu5Y
Qa8pzVZ3fKctMCL5BX2ULuiNanYe8++Nrt//Xb92l/mzmDRiY1cFGU/zkF7Rr6qEzGI4lJVkzldR
y63RUv4QfkB2LFiISk277B8alb/25LcrYuPmbmzeYVq+G2LgZ00GRUO3V/FLfCt/XHH8oaoxICfT
mu8ApQ2I4EZ1VrB8ZDnNyh+P4j80h7+d7/0/VAamCbAo/5+//C84h/+Di6TqXrqfCRA/fuZfswm8
/6Z7iNkeVrPN0MltAMEfc9U8Rh1qGDttTDI4ny2Pp/oHy4FhatYmXeSRqzqWFoclSC/5+5w1g1En
Gt+NlpdRKBuA4d/AOeA5/7Wzj+2KfyOVwGiMwOkvDs6NcGNKfYD6Vri0ECxEE23Vj/sVy9UJnJZ1
WJUau3M9TctXenPOjSVM0lxX06Z7GH/IgDqpvBROQYJpmd51RXr2YOeUVXxb2hAYOtO5psXY3S/5
mD2UnUUTbNhwOImtfalljLw0d/ITQ+AiLMbN69jl+WFW3Dbzs3yC/kQRgKlaUoC1AVKkB/Es9I+o
KsSJ07Q6x45R7AejI+Dtq0ttgbf3ipgNOC/TkzZ2VHuzEtFsqdhGqCuJc0IdS9coLuYPtXSLvSxc
sOddMgLmsWf9blYGj8akUC/aklGNRgA4wsAxmp3uaMVeq/XkWfMy76op4labSXBiXXsg8q5DzSYs
rBoKG76Kfe7dWBYiyhJmvKuNlR60ZdvT3NdgWOdoNXBaE3y2RTbsrUKVX2l/NTujxV/RZG2xr4Za
PDZmbmPqY+jYXoIaPdAXRqVrTpTNnEULek0fPtVuFhOfpNNdX2frm7dMTAdoB+MuoSN5oMLbXm0D
6rdlc3NQZGY7CnbDmTy4eS2NYQ4pTTg7ORbj3tEEHyOZZx/8WYGcHhZpI8zhq+IZPtjzJTA8cI5V
cjQR5UcD9iD05nUVdlZ8KYXcMDrKkVBShJzk6yc6u82+aUbrPSGiJ+vqM6rd5rRHVM/AN+zzt3iY
V30HS0icUo4TJTLWfDjTSsqfkiXzPjuNjUkR1TxFNUj4ElLogxeb2WVVbfUyMSYDiBpV0k94trqb
fFCLj2ZtSniSYBhAFdfqwZoLCOaiMIy7dXGyS5KY625xwBb6inSdezzzGnkY+O8w64xxayert17L
WqmT3o6DfDWLtwGZzzUGSHKgf2qc7V4W+1LalA9cJ3tu8F9cq0Rad4Ri62FOF8oFymic9cnaNJ11
8gH1dveQr9ukvLIrjqUyHGUVb6XOynKveiP1z6Ac7UuTmOKIkUQe8rwgHSwp/e0mM7U+FHI66yl0
pbFu2oOi9gTaCbOMB+IUmgIC8JSMnRdaT9+sBqRRskgaIktpHesmNncOLNRwcSr9yTDF2zIZMgmU
xNQ/O271UI/G+tR1ciGJrNS7OrXtimgO7THOMoqfG0Lhmo6apQUTEt8XOl/5rZOIhnjBMLw34oN0
X438ULJmxaObqWUwGkobkcSX5zzhIU6GkR0Z0mGHLgL2j47R9ZRN8FT7vdAe+roCBT/Zp5rYtULn
FqBtAVacFbm4w0Ba3FtxcbCXqT/Z8VodCRsJcSTwqIHN8jNY2+zooFXeUURrQmaWUZCt5vxedqr5
baUoBcgvT4M1pe9NrUA8IzyZH51KKndSL2vGGkhInm0q6DCSGN8qjJiYCrs5Ny3ZWOB5O6vPyz1D
+NQLAWlBy+VuZBDZswLnBauWod3lKq6BClNoFzCAY7xW6ti+GT05eWyqIfVsZ08db47GQhuUCJed
+9wDpZHIQ9YiI4JcaoTES/Jh7WqxV6CQQvhfLCdox9newjOUvglgjKFaO3LCehjc0PPGx2RdmBFQ
CI88r02oyitdRqg2lOu5Js+8LFWM70JTnnMQvi6MOtKUrPAcSMmNGngtA1YKJftE8V1lGAQJWK3m
jK3MRf1aIGI/x3Xq3VmUMY5dZ82lT6uxv8t6RaCJqQKLpPrFRnKxz1XLvVURWPRwyAz1Orq1GoAO
hbGM+8COaNp6Tx6nxnVFq/GpdU142ev4xcOieeBEXANSyPHaJWbGUprymy6HIAuo1rspB7O97RkP
dYEk3pBJZgXdglJGGw1xp3mUIVc9BbPdNcYnMZX6we75lG3s1rt0zvVvAGaGywTy48U0mu1woU38
nMLdfsQGOBa+nQlvZ+ReAsIupdS1JMye0+L0VtOgYFNhhliZNPNHdeDWV6m1hsvSy6ibdffsbuFz
OBd1+sEASM1C0yZ0VaZFk14d1v2SGMO+ohZ/FN4qH4sBXQyAywiX4norRsOM5AiJBlOwulKuUSqT
ntK8s5t6vGpjop/g2Ikv5FsinFDO+aPGcZvxip/BXMgDekFclqJpvc/CtrOwrCb1uYhbxp0ibjvG
vR4uum3drkOuvEl0jCeJzX1HJ6f7oGVVcbRMBUMACvG7Ypncx2SCE62pjfoRbh3lwNGh8bLQ8dsZ
qdNe26V5raivvKnrwPY/tP1K3j+byR78hhauyBZ9poWdrUrVqa5VNCHQeW8MJsXXqgFhRSky9Y5I
t+Xsz/PkYbAIRPx8oIkZVAz6umuSpjjUKa+0D6RSCH/tWgqCTuw279jDxHEsUmCl86TcZDQUaciW
t+NYiUNvDZ+pCieATLfijItd9FX09md6qy9qPLw7xfoZzMN9pZHnYzeSXK8pjy31ngg/7IPeJPIk
U8d5GKXQn0Q+VW9QluZPzBH5TLJhKyz1bOlbcZIJn2I4yYYpRGDR7ZkG/YVQi0IAtVHsmVGm171J
uTdLb2ZMTFRI5sG9bfpmsZ87O34f0MK6mJAnHhxaIV3uFEQPQVyrexxTct0zpLG+ZLJR6s+SDZTY
yxvxvsQCVC5m9pOriJYsL9dpwBrirIFLPg1t5ny2Fqv5ojpxkt/Gc1qcndTS2gdqfmm8L1ZRrBWI
24mKL5wAK//KpJ9OebSaeLYiYNMxDRmF3vexcTIjrBR1QZBSV7vR7j512A38dk6KEGc+lbDE/ETa
MR3sTOLCLPvhynfOOw8NfkCX95S15s3gMYQHmVsNohXFwRN1f+VALPJYrWkRpUAPTpwg2K6ULEE0
VGhBUmnLdUyT5tryNE9rj48mzaaXzWxzaj1b8cHmDnutmhfKp1u4BXRiwBhptOcsO4p4h2Yb12kd
9weEY2aAqj3bd/T5GNxq3pVr2oWwrpPjamIhRvsTn9pSz069ijwGsDUtcU3epLFNFxvN+ZfBsIuA
yuWyz5oxo7rXeRFCnDhqs6KOptiUM9gQwUEWS9r+PObDoErd7wu93IOxUt/NgWJEIIWkeexT7NC+
MtbSdj916lA53dtgQp21HuOGfkofZE2RYZ/7npr8J4n7hyTOIU/6XRIHGab69tZnb0P/cx7348f+
yOOg6zmbCNom4afC7W7MtT/yOMf4b4eXV0VB7JoarTccFf+aS/l9cjY5mk0O9yNZ+1cet82lxAZr
uXD8NvW/92/Ny2b45K95nInlwfB0FRgKoCgVBMKvJQJLX0g162w81DBhQh1iWJSulRdYff+82OLV
VUlvJNiaqKKdF4jc7vx5XsTJ1YQM1N59gPYqTsy7EZd5KG5Gd5NOKDZhaWv4NELZfPMR+c/Wk6DT
te5Mo1RDdkuDOZWNt5OeQuJlD17gePqdZD4ro6zYSHLTFZHW0C9KNK7JSzMGuVZxTc6XMBfd81h4
HABZTR2t3mbp5K+2ItWQmdsd7Uz2QwZOtEc5ts8anPRgtRjZla+WEmFLe6J8ew8Z43Vsubxtyeei
zt55hWhUIuwOGP13B8O08/WKzwMbAq1S2zzbWo7hnLEMjHXm4zF0HD0qvdxwVOCUt+4RU0YfxR23
ZvTiKOnh9a65eNeFwhglm1tZu20Xqg2/FGyKQbKUPPIRuA0qZPgMAm/c8l0jcyMQBpnEeigUwB/p
9SE3W7mrcZuGdmPzVWHeTe7QR9tP5iYt3Myj87nqWyC9cAskutfI6rX1LqmLO2YjjFHRcUkmEVln
y2z48ycDwmrDH2QwYyRU1+QR4woxp7OFh3X1vlRNfWiMFpFLvBBCiIXxmkxqe4sLReM+eA+eSi5h
VAWzUJifxrBR5hGavetibB1JW3Ove0ChIhBRkQ3RvmNa4aquh8nl7hkdF50s5+hqysP3RZI1C3mG
2XShdFgH2mLclaNLIVX1ELRqY6AL/oO2+N2Y8UcluTCPZAqQqnPaWTVqtJPj9XrECC5WUc/30rK7
ZiCSITJ0euSMjNSzYybyrToLa2BmalBa1pX1/D579BZ0ROx+MWWvmBp49iv/L4/BK0NkqsKpd2nS
jTU/U3KXOsDEIcyI9YIG1wuYHPb8/XmXDPrzR8LiAPfauktSlgzlPh59Q2Ax2G5xUrXknZecVc1e
7rsApQPXYanU27uQNP3yWAA+822X7rDGH8KbRzAlRXZFr3R0TOdhWXnyU8N7ApQoPsHfXS8pKUng
Od2zg0IqsLFc8cKxmFzexu83o5K8FJPCt0pRvmKt1KMYCdep0PHJmjGLthAd489IJu/p2sgANAxy
sBYQutFLiTmTyTytqNWwbE1uqTryNyRpd3Y7Zd5TYtFujCYGgtSvzOVCewklx0B0yIQ9ShKssoov
zlMlLq7Oi0o7CgnpyElOTFJEKu+JWozZ3Zha1++vF8Mt14OKL5fWSAG5onY5LAeqAWrJ4zZTT5yS
VK32MzFMhA6F11C4dfD92SolH58Jcjc2fm62EJZAhWIiQI0q6d7x/DAnrrtatt6etEFEuPq9HbaD
IqQ1LIPvC2Bb4bzid5m5IhJd2MY8moGRuXrr4ftj7gekun3LMqK21EdjrsUvMrOUg8VcPeZxcC2a
tMoBcgC7F11PAjcegSbeyX8NUmPeHpVRDEEJd4PptVp8UtuhunEyRAPWzMCUKX9VEiZXK3hNb+Cs
i4gAKQugdkOdt3hPGdmk3SwOhH/HZpFVAPNumO3I1Su2L5qvFCLZHLSVhHg2915aoJNXZn6ZNo2B
2RkQ2HvVQA4Go7rRu/bIYB10mhUtyTkr1YNaWwZWzYRNMdHY3CYeneIIbx8P+l3KyOX9yhS/vezZ
TKQ5joHV8LHhCWRgvjTeIkfWh9JlBysdmljf9ybdY3Lb95cWldVILUF54Hent1bLkmgt805f8mVv
MyDRt8jPOXYmFlMzS/ybyC5FTb8qbdTqZrbN+To44p00i1uz8AZ8v9e2x7QHUfIrEZR6O7OyRWTO
fRcqjDb2iy3BcqC/3eqE8yG6imLvxs174/CPyyGPeOklE5PYT0ylyHZa2765qOUj4I0YdxrnicEL
dSSU9FaZoMLXfe4bk5uclmxOGMdTdIUWom/APyCmGrTirNhDCMYJNOlmwLeJCOyIyY8dtvC1zV/1
vJ5DEjsPXruqP1gJyrPOnWR+WZCMnDJgPEzlUBl2CpVdM4doawv5aZ31t8An7ZiaqVZQimuRy+TB
InAuzIvXdhHpstTw0TXKScbDC/qQ+mvnjW9mptZMQjJm8e42hrLa7BI0DwNejOlA37feIS6aPYkK
FNqozNGrlrk5KmHCURTqmhtfvKlelV1hVBPDOsAzOcfKM7vy0C9rrzwv+AmCdGBExk2cekbvt22h
MQJzoU19tUZbX8A6VLFyX2FeP6WO/fBTKHb7w4r1X9VQ3tIc7Lv//b+2ZspPBq0trjFtEkbbdjZX
5p8toIWHmxvH/3BwsoUsZE3fM8HhYlTuw8CoVJYVb52ZsdJ/f92tt/SX6yImxeXjqg4dqF/jKW8x
9cXr5XDQpu+bHe+gkTFoc1IEGal4//3Vfm0pWT8+5WYs1k1YWZ77p6utEwSdbK2GQ7GwQLZIwBMU
QoENqT8+13+SgH9IAiARbFbC/38r5z6tv377r2NXvFRff04D/vjB/8kDNKJszcYI+ad+DimC60EK
w4H0p4mBZAEblAt3oUYb1/4Jzs3EQI3J67SMADBY/04n58eK/GXFuu7WGwTlS2uSZGTr9Pxk3G5a
8KulB/dfcTrC7iWtP3ocZhnYQ6+kFGE9Y0oaL4UiMyotBMqJpRzVibmpNRPeYJ6mIpSdWd55aLpv
i0F9smI1yYg/6VzX5uSG66AYxxayXWCCTdjlywwys3OuEuu7r8/abc7YoRfPKC/2VFwMZdrHPQOv
+9by4OmWTPgYB+KfNnsf1CG7lpsGt3EksoIKfaqquKgHLKYAZyplS0+9tbWOs7WdXnDSzL4lkEea
1G7bPnvvqAmHpQEsz6ndq2PM4KYcZDtJ9e4xtmXSxntqGamPxgXEhLgMy3pr5stZTfiuNoecm2Yv
i0RmB4XvzerFCQHsW+3YCEc6ovMYgm2ZGp/Ixw9Z69r+pJLx112M1VFxr1pvPIuxeHHUlYHDyXSv
tuKy3YG+5Cg3RfGew8EIQH3nO6OgMWSUOC6GhFEL4zTiupju3WqmK6TbybEtvLeJEV17LTUPSbKc
xaDXx7UomNM8ddwYdZuDmJ30FJX6LOYHO13uJ0nx0iBwmouXtslfCB+uDnoY27fNLjL5QGhy3ut+
uTULntVi9DvsjghfTXFaqUX4yCRKRlVxzOk1NwoYN2cS8iDocGoaUQsFeauM9blHLMBGtN3LtHxB
vw8haFnhLU0YGbZrSbQ/aGjXWzoxt70+7akynTWX8XUMiDpLp1bIcdJ3o+DbLC274Jg66zycg1vj
Rcgx1vm1uTytMey8oreRanuGEoqOC40ZM5lTz8S2YuWneoFEaTagJaz5geQhnJdqCnDq9CGjsF6o
F3sRU+DemKlxHnXinDyFmCIa5zmb1VeOxw+MUeQQnZBk6f1hxQF0aObxgYlShyyT6KRb45AgEvYV
1QXq2VO7ZAT42cYKEk0TzxMiqnEiMveied10HzrBPd2FJ1LuN8+Yer9khAglseKkOeND0w4PsE7e
S9jWkGrqPhzK+QELPOK6rJe7Aq1ltNoKY92YWBV8v+9aBczNM5/rpmIKomld8RU6u377OT6nD/qe
pWjYz5nTLgd7Zjkq2nyVuiK/QDIj985T5jsxowXMG8uumJOYeMu0Ag6z8dA4y3hqams8dqXtHudR
UT6IdCmiZpXlh0qRC5OaihF7TdMFulIYb73WfVkAHd1ooGmIWmZ8ZybSJKwboUdojul8nV5ArbYK
43Z0gHS52VRPoLyfyh/BkkkMi+KNhCHFYFeJLy0BOPTdIppT0ACrkYWyX9qoMVEOhS3u+pwAt01O
7haNkf1cC8KzaovTmFb4hOI/QZFsWeBUrJe5Wtq3CrMyb2WeIoBvfNdhQihEGhs/aonoEoXtrdZb
PQItlv+a6281Jge/a0rJPGgV64+u7Qyn5rktvALDyjJsYk0NZ2otH0wVrwLmc2b0Ced5q4cg/ZyO
8di+I9w6m7Y4/XTo/E2885e4A/IEpSLkJbBLqAxtX/9pF89y5u4BbK0PBGkbtrUB0enOV2r9lzXG
7fr7q/0l7uBq24QCJkfAEUCF+uvVPHMaKpuG4CHhVQ8rTZzwW6W+jSLqH670lziO2M2wXEpdFKfQ
af/pSpPjzEbORKyD3osXJmcLf9uOc22iocxM6vrI/1J3v/90v6JMiKq2a8IBJ37UvO2/f/10iQER
2u3i6rAA8KMxND7Am4T+bZiHCUoW6lu2/WI9tx272+8vbfxK4/zj2tT3ENrTEUW48+u1mfg1IdV0
q0NXtkaY16V7u8R4utguzqjFxUH15reJMH8nphGY4cgkqdbDytemy1tqgxGt1jNhN6euYR08r4S5
zmAw3Z3Ok8327do6+ROen6bOL5Xd7krgpHOZPKlWSiY0m9fBZf4p7BZvb1m1/IxS1A5Ml+3h95/0
b5aQYWLvQp6lqVBn/vRg9YLxsTW+mEOqdzvwZLfMWrstVzwW/3Cdv7ujpmZgfLJg0MMO/vWOehNN
Lr7IWvUK89jNCJe1zIxU1J5+ZXs5iZa49IlW3hXjcksuXN6lCWeouSbvzci+vIUquSCA0PT5TGhN
330aHjDEXcGp7FOX7R55fhkkSWrvm1mfnxPKqnt0ZhLM25KdB7Xt7rFSPM0txz5jR81Tn7m0te2+
PptV9s6YP/zoyAxokLj1flby97gGRp4Mu7XfSozSOKQLA2lTeHBJuUI5lvOZycwgmYf1lk7wVrri
dzPH8UvLFKjA0Yixfn8j/2aHoejheg5sHQrXf8k1HKVuTMWoDusEIZRwYmZns6Ru+wo8id9fiwj7
1yyKNxAl00Z6ppxu/XmiUasvjLTABXpAU39vdtmprP9pw/z+Jv0a925IJt2Egc5kHN3d/oafd8y0
ETAE1OpQeyN1hWzWAzNe37adPsMuue/b+CR080AmeUX9nkZOhZZ+jj+hM3p17bHy9RIFgguh6jDm
HOI4/3EULsA9Ke+tQDYiJ2amW2HYq59bxuQP6trdFBg5cDE9uj3/mEoLgpgFWWVhEbcw1KEPGg+m
td4yYMrwGn0/zBKjgZ69WxVLsMnEZZw3t2iyBK6dE6BqgIQtjUJTlVIVVvt7rCMp0t/1/A/P5G/e
WJ4FwkqKpmgJLf3XG1bpsmeQTlkdtIJEYUxLRqgBC/Z1RfCZU+4AOp88LBb3Wlo2hZiuVX0Q86hx
WcuxqCLmQUL4jTe4na3V4ZCqzxNiXEz8zuqLEer24GCvi61rCmU6tFp2ItyxNWTN5Qn2/9vawUFz
so94oomqcMMELZVHkapPC4GYL5GJY+ae9p6c7hOLGXZ5y/o0JRtfZ48AUBUTFlLMkADdWp+w7Y6X
39+kv3lJODO2fwFnJXv70z2aksaBsjFWVLirkBBn9p2JP8dUGacnk394IjCJ/vqeuJzCbGsavaC/
vJONaSyGzgjpQ6t3Fb6brg7RLp9iTipcj9QAa5bkupAgjVtHPc+JAJPiwsRYrDl1bDOPz5MMKxmb
yLNX5rEVWHmqxWXKuHajjO4HYKldkHpE+3NVG/QJ/i97Z9YcN3Jm0V8EBfZl3qYKtbJY3CmSLwiK
krCvCSCR+PVzUHLbarWnFX73i8N2SGKxsOS33Huu+GDEfz8VxFx4y2HMbRZb+XsklyqVIV0269ft
UGG7ZfxLuboZe2iUPZf00l7O9mSFqcMfDNiEu9oic2/kuGU4hcliRoI9+dPtpQlCg1Mzc8/rYzXI
x7SnkSRUdVjPLa2eM0sYIjHyeDtgjDo+shm4RZjOPphqzfCGMK1yFS7/hRhGYi/wy62jZhi3hs1Y
bHmMxOSca08+QnCmgXCQCfpuQ/J3S7UE+xqde84YtOFPk4j90mYwqon1aE+BM310i5Zu4AvOivQ6
tehZgolSnLimlywZ7yWzqTUcK2Rw5VEbs+Nc4ufrYh7gvi+ONMW7MuJkwfjEjcnT4cr+ujCct0TI
6pgbznkUJDebnVovjRESerDIbVejF3HORW+/mB2+id/cuf/m8abWcUi3gcRsW79i9QtF1K1pO+Ve
eOqjEuO90Dn3RtqsyOGxXuqvS6tdQ4jeYpjnPFye+Srpt0oKYs8z/hq0pTDvq2wT5AGzfXCDYdHH
+I1Mv9oE06D2xTL0HNO8JGrATjdtxTqJbJXgmkl8Es4x52I/J8EJZjhVvmedTY13TNarZ1AieNs7
4OSung7rKcZSCWzsPMQ0hpyHiVVzQaArHrxseOxH3qCd2d93Pi1pMBTX4zDc286Q7mo0F5u0yy0i
T2fiWuRjhvErLDG2r5xafbgCi1PX9PdQq7I93N3zyCFCkzk8Wu50u1TzvffH+frfCdvvJmyoh/9W
LH3TfYvr6k+ztR9/5R+zNTKGPpEqwvyMBuGyZf/njp3j/RN3MxMuJMQEF/68Y3c/ma4Z8PfIQsGK
xRjtnzt24xMv8AVbRj9FfJEe/EcTNvOXQ0F3eD/TlJmOblJ//mXHnothzuUQpLdZDoeVHZShI2zq
4hwcc9TY9h3o3E5wW+pVt42igLHfSrIYWefRWMvp3FrICslbbvMFhpH31n1CjV5Mn0HlazmtaE7o
KPaRnBziJV+zL1r9K4nwEj87M73Ux/G75HGag1HHQGATM/fHXR3Y8YaOPTuWWWV8t+IqgSkvQMlr
Sx4oNXN89NBsE+cWz+up99BR4hnZxTOBolZQkIlN7DYZvZY7gMzHD8pRUzQd3hDL1p4QSX6h8E7C
ckkuRZzlnd0lzTRdck2nJeHUG53hjdxpc2PrDSMd1ITJfXcJSBVLVuo4ACUNG1OW3cZCcK2xzpx7
AANt0YSBniRXLYKmeIT31cfS/QKyvX8So5tkZ6gXWkgmrneTdroNPT1lbrcuXAUI2MO5voqCCeSH
0PtUgTToMRJzJdRLpOjnNbgCA6rYKH7A0RGBhiYwIF8rPv4hJU/limN9erFJdHd2rJ90lv7WyPmJ
J3ANa5jobI8gvHiFBqr5rLoJFFLcAvLA6cJpICq9XmmO3wxruHD+jZ9LD0tgYXNLZHNqLimviZjD
zBGiC93CU68Yg1v3lt8ENADG4XIKMRxOISIyayN0RnclQ4zvuFjsTbKkCIvUpsyKgV8gjxvYmybe
XcvJG/OyzmNGG319l5PDcFQ1jaBetsYd4Au5wYbsHiPbU9hkOvKNJXTwcMJgQG6FAUEiUXWZAIBR
bK62LWOfkx0zo7rW0eZ5zdHMGfaygXagQPhs90qbTfmYVM2tnbcJk8kqRcCuW6mKK7QfqduthlLY
J2aYQOIJc4BdSAFt2BYw2Jlv724QBKhTQo4e4WlVKkNPYyf1XHTYi3hTs+RQCcKCVacTJru2pmkx
RJnYXY8kenTByW3i5GvJ9KrhoCZqiONCldppdNJYLOMRuBGan57Gqk+u3KiS7+jK3QZXnxw2ipxj
dZhilThrgZsXhAFE82SvMuZv+0Anehw6sCLzXS6q1r3elR4U8DS9TSdlzOukRWywqjui6HZ1RBAs
PZtKMaNlNbyaJkK4ecLcOiyiW9ta1wlXEw9YORqEN2sdLYNWBfGtW+mpYKY8lN71BI/yXAhnIRZT
2CQxc2zuOFtjt+whRmBgm561ui7GLfpiPKmOobtdWBa+fDFTUQPtn9oYIJi4nyeK8rtg0D60Oah4
pjS3nta+kynnTOyjmLc92WuY8ck9fJkQFtorXw3JI4wts94Bj+vgVOl2hhxEQ/Ky502kHrCHT/UB
y1UPt78oSAkoCHBfjuPIOlis2r8ziXtykECcLAyg88OYm2OzlznWv0OHOTH0G824soTQGVpl5h1m
OZ5HPGYZQv6Yt5kzAKHIVZvBAbH8Y6b5yFJ8qU3TaTJkfYUyvII803T5zvcjsSmMGAVqyrWqt3FD
+C5LQeuOeaU+bi1g4yH9v3lVuwTMW36mBRuNHO0EacFkPDYzFmLAbybXObfj7EvXeqC08P89EaIw
vi7+gW7T1bbNs4YnDuMIuuHSoKg9dBgF1gXhSWLjJiLurvgDNgZ6DQnMyjHdhjhw158xmthCc4gB
UzbJ4zrbF9I+w2kAkGESxUl0ttvFjCkQtOw1BFX1JupLGferGkKQfQ1Ui8UIqWHFo4FU+HmUGCe4
henExIQDM0BIu3d96d25TmqEFLoq7M0EdGJQgUSoZrQyhUZox3rZlNxXkbDPRWkOaP+JNjSuZVfX
13M/u9nOb2vrpe2ZbYCXRgPlprMRGmlU+GsUyD0alTGbhmsiz43zrAxxXzKtAqDP+RXfGdMYdSaS
rkLNal9aXu850FkADEVHnPwS9KGfG9tLQfvfeup39ZTOWvin2v8v5rPrdxDwv24rf/ylP7aVzied
8gckrW6jT/zZfeYFnzCXORZAad1DzkjV9If5LEDPiD6KZSZ5QgsZ9Z8FleV9YpCDVIloYlTilFv/
SUH1SznFj2ejr5N6zcYb3PKvrkZizDJ2bPm8R4/izLR2dnWKeVE/ldxnnLWOs/7p6/k3s/Vfp1H8
QA+RJlNKPjnKjF8miKBBCEOZXbWfpqy7w5wzrl2cPru//ym/Tp35KQzXsO0tbjrjLwPR3hE6OXjJ
xNSZhHB8ye1dXnfjOvXsBpGQLFYGWvbQbjPtXkhvevr7H0/S2C/DhEWmyowdsrQPjvQv8b/DoPx0
VF6/pz8qwBrBlN4C9tH3I3M6hOhJd5yyiUJVRbwcGLZYESa0JkWzJtgUPNQ+nG2IPL66FjJJEdAY
sC198IrszXL+LGy0kmO60GbQLDC8qpUTiaUk85X6juotv7cyP4c25c/7xHYQtHtueyxdp32JkAbu
orHU2CvHBqgBMHm01CjAUYgR1faI+LY5dzI3Hk3c6re9NaCKc0Xz7pdlCoumHtX3RPAbjVUxPhcD
iiUBtgwVFEPULkp9znFOeaTbev1GwEPzasAQ1ddySoOTYKrLdMWN7oPRK8mOEY1eH/iq8BDHC4qc
YsK2rZ1JP4+6ylukhpRyj6pGckL6dHLjtHN1qoHY466JAVg1XtrdcVBbsAY82a+z3vMZUSUzoUtT
uo/0UoZWlHZHdrrtnSj76DgPGGXc1igOF30do8LxOdPL8bnNZveBq2NuGI/BiDVZUQy4Cj5UjcIr
9pBBprJST0kf1a/MILkybVPpe1ciY/MkY06rryiWDC3dI1FU3+XQqCe946+Q8ys+uzXAvmiK7UML
wPiRnBHxOSMk+7QsCU5liTMe6gZ+w5Vdoi5cuYjT8MwVeFwa9uGyGs1NjQXlvnGTYAXNzl1nZt19
2AiDSD1j6ImS0wS5BDtFEA00tB/AgtSTTzLOzk2H4gB8tDkrr5EcjVmRhAJcULWBf1wcGmrNVQ/J
IPRsRoEYb/L7GIHd1vWT9swaziH1JB6/kW2zJN32+bZk6MtLw6jfsJeMz1FQz9fQVPinrAQZW7mI
5SZ+4wAg4TnKl4dda52biwDZDvhdXHsRAQcJNrU851akxB2/GXkK6y817ZsYT/kG+Rs0HPA0Ycna
CM5yM/C95nHz7hWIvCYZZVnYT1pahXUSARfTo/aD0cx8XclEPdHzYGSqeRiKrs23Wl71X+E2G4+p
TRXMemLeGhrfrYi5jtmwfNXLLVpU0/hNdfz280Wq285cCZs99M42uP87UJOvyMSiYyHyV6mhLEvS
rryJ/e/6EOhgsjSwZUSslOYhEc6bboIbNeGwPMdUI+z6tTzdmXqNUsEu3ogqG7/1ttecm8zhppzM
kV0tF8qFKLNFANHc4OWyb4JeOjeDiozHKhXN6+C49ZvW29ytiwCzM6P6zSoddnok0DxMvvIBGWY+
pjWKv3dyp+iqUqy0CDqCPLz8cn7CQyBqod3D6al6ZIrZfC19JT43QsvvVd0byEVivh+jR1EJLL9k
e6+n+77GibueoGvvnCntPhoqei5TSQLYWqFGfzHQL5wyXeGxdUEknXu6Cd/87OeBkbuvY13J/iPt
Bvs1NaoyBxJmzRVCj37Wqg3KGzlcQ+aLnCPN12DfW7lSK/bT6snwFUGz7pBUKwMWSdhi+dlyH0K6
700zwDaDZW9L0Md5qAPcH9xhKA/z257QjTuoj/eaM4CHbsqtn3jO3dw5vDvZjOJyiR8iJzqXyPRC
pujxPjbn5FCa+ZNwbGMzFNGwGWz1hX0TPJBx+JonJl7bKoamYScHAnboCo2hOdXlKDeFA+lDkI73
FXRNu4lTAQWmjbaF7IwjqTpBaKjOIxrKicO4idMzWdfqWguaUQEuio4kDx21vGnDtGhhejRB1B5s
Uy/ocSaYJDpUVdiYZKmWRfGdgrxH1ehU3m4QtloHdnWvKi/dmBC7rrIkbq5hNcqtm/DAtvTVV6mK
sA4TunvAjWussd/pB5qlEWUpohIUqP6mlrAMGsvnsayMbJfQmKJIKPUrSTLbfoiNB4BaCH3Rd5+M
itSYjcl3/wE/Q7ooVwNGgOXMNYR+jvDBbFIP2BFQF/rJ0yBMlr+mPhxiSWdMXeBCQibeIFSR+LBq
OexiJ+bM4wD3QS9yzCUmzoGsctt7RkTGyuhzwcRiSKZVkjMWCfzpzXfQaENrmq4qSInsk/L8FZxO
7SExcNUO6FAq8SPQ3wWOT9zfaFtUiFZ7R3Xmb+3BsbxDw/uVZpiXSILrGvbSquG5urYR/F/JOZo3
NeK0gzk1iLCThKdKbECwtatqyVqgh3WOjdtNT7O0MlROJdxBwQqjCK1Rq49G587vMGGdg6nK+RF8
Sh2vDRHsJyLNDpBK1S0s5jkco6E94qy0165ZlNzu+YiWPs43go7+zhM2CcmRMpCddrJcOPDbVgOZ
qgWArSVxOYB1rOzFc9GOYUuWWztSGLTBsm3bpCCRJ2ZDa2ic5akOFxeMCfaJcQxjLQ6eCz82dkXK
He9adXLwR0KBAuxV13VQ29DmpXZfAgc7E7CljuTC49u0nSCxN63bld8gqJ2TaPZOwdSbbLslqC1W
AqYTlnaSXzdiNg5NAtt5nSZud1XMkfUKYBj2mOcA4QQgWoirROGax6KS6d8auAFFaHuVO4V6po+H
mYAinK1at0OO7LzKYkjTcM7T7GRDg/4oLaD014awxznG6WjEzmsw6vpeEkmcrnDJC0TFU5VvseON
X+rMADdKBBh1QdPeTVO/WELGqt74Y5leaVNRwD1TXuZx+5XJgaz37hS0gHHW3SSAjJA+k+6nigZ5
naW1c6Ng5u9nBjVfzMbXmDY0CqMgKix2E5RIWWZxDhXGvGcmVZ0CM3J4OTf9V+gBslnH0qzzrZ4L
vCENb+HvVYFYv1FadN/k3vIM5JQJXqQj6bso1r2EZTkacedmTlPtXqubhl83tZLtAGzND2PdJ16K
Io9G3J2aL/DM5maTAEs9GzOnMwFn7fFH8QXu0HgEEye+EnGUYccg7Ic6mQ0fkiOlzA1lKOE3cEbR
tlMwArkacS5k4IEPZEVXpwJk0p6BiAyxQ/Ay7jJWXWWDcCdMHMHhjkgBjXIcDM8pUXs3ZONhJGC7
eY7ny6cI2hdLA4u5itp2eSnPpfrOxmtx43iUJ0HbGre8BquvWGxqZgQxcneQEbwqY15E9Nl8HLWY
5xMY4s9JqnPtjFbzGSWWndoRPIz4cMz4/YdRhoBIFYPbDDSzYOlEzBzlL/6tV6+fioOJwxy4mG08
EmOuvvuqSdkdRVjDM1IpjVQKzP6IM80VmeLFITeD9u7vm4i/LCSXHmIxu9EvETjNG+jPO+LOJJQ0
XsZhsWa2x4i8uaUcxuvdZm13B0We8t6CljByYd6EWjIsZcWXPfTO7xoaY2nLfl7wL59l+SRgUAw+
TrD0kT8t+IfaggiVtf3eJqgjWbsQ8G48ML/YsrDMIAkl/C7gm2WNyFInrpkxCcfaz339FkeEsWo4
fI9QHdQVUQHtyzCQZDSm5vQkqbh/DCs+pv+Jv9X/psU0flWpLB/WNyxcgjBaWEr88mF9xt6YWy2x
11JLhyVfuQ+q4UFjoJzcaAN3HUcRN5gxcsfnPbp1nXPqmLMkfc+axelhUwT9/dW8aHD+/A0Spohc
bflQnv2XxjcGVmlCZxT7srSwAZCHEqGWGdrTLLVx18GyDnk1zxtlWRw8EXiulwy8585LlsfUHvP7
TNrt0Srcec9Wv/7apIV357txA/C3nRdG+QKY7R3tN8tM1t9/ufgedkuGFzTVFh6AX3p2B8lxgyed
bOyWMw12B675tgzUtlYTb6e0kmEATPf7aKpxDyg63mqG+e5nzWdZxUAOmK9tNEfGIbzy+hpypf06
QiO7RhqSX+l6ab2Zdp5M12SPV+NVlyT+gZx3THTo8bfpxAMNHDZDc5Q6N7oBX6ADcMjevAxOFJDz
tposdWVjTYZONkDMXt4wbPK1+zHu3AfN8dT30ie6cjEg2kAZ4TpQtLjUvbIuDsPACyxhLEsj7WPq
suGpYiVhiFixVyp5E19q9ama27uqaJd3SrCU7YxOX4ISo4+tp+6DbeXNxpyi5pxbhg8BpaUGBf6/
hmw9PsezxrIIcU6B9HLI3SM4YG88tZGM+ZJSOD3aBCtjg1kl0ddDY2EK3FtWNkDNdsxeE3a4SBPM
Z8K1DXSTFu57z52L+JBT0oTRvPwfS6hhFOoCBfw6Sl3DHwEY+OYV83XxFbvQ1HAaU9Mz4c9IV4kS
fuO4CurNxEs4AR5AKU+kn77SYLuBDYn1Pd03r1hsqJ914CGLqYoBvqPVALeCZr6G2F6uiZttvqhs
yEmb7dPdMFJd6bnkjpx7GoqkcofnPi3evI7+cZ6M5tWXBYrTTqVg+pfvLsilnx7nmS+fQ0e7J5zH
OhgcHHe5Naa7KMeNxzy9Lw6949fvJOXU77aCUNybhQnbnNz0rdX73S2dqH9SLVEvSN0lC59KfGbz
ID5PJBUe9Im3Ub/0dlUSFPgr+xGQ4VyArlGFHAAkx0AIREbXUnk4BsGL3ZVWNzzri23OrMz63QHm
vNNtOqzGoHsOu2rmBOjBX3w2MwZKLes09tkp+uXI5m1CTjQ+GcBhPv/b7r117cw8I4vf3FiRSOGH
wCbaD8z6fCsLoUPQHa4cPHL7KuFMJBOCqZwpOXKmYDlCL6ZQR+FjZLbcvkjl+SdDMmYhVTo4xUbT
HVO0pCeXVR5OnVLtGFs769qvxmcAGbT3UqU7f5kABT7tZpkzH4JPwYSAGPXvPk/pvEn9uQFiAc1h
8hrYgD3tNkTNG2Px75YycdeGzT9aaUvhvHzqyQ4YYvlpzY1RF8s1sGRxMJZHdVre73qey7BhWPLm
tNOwnboyQ3VOvtAGCBWTkaV5RR9OA59MdnvH6pYrU8O1+3o5i5sqrpCVxCayfNbM4D47yVzHwvTJ
YJXfjsXe1Ry76hqann+63IYYASgk4qrV99OgqWs7ZuJhCdXeXSY+lcXtQzRTAVCfyUlb0gUXbM72
hU1BhRLCPw2R66wv4wEsdXwNdktny8CRr34Z5M2pr7Z5w0BIJsn3jgyIa7JsqTUmoBCArydmYX7M
9Epvpvy+bWyQLRTAKGxYsK+H2ptu22FkOFcRJLOKpV4cppnfCAKLyRBn5hGs0Vs+mihWGf+Bslg3
g1ZvCHtmnMHgjh0j2BYC20vnxsxd54GCR4fU5Y7ic591TARndoUvLJAZlDm9bD9iUjZYcmKJxXvH
3MbsigMBQkvfaPNao6OPjpdJDasgfZFqVh2ZJyn/UoliZdvOvOIsgx9/md9cDskpZ3Zb1Yl90HTt
mw5Bh3LZ07h8RUmx1Ao93/64NVNGl1gai0NVG9E9EX/VCas5zld0vCe/F+1LbTBDAyTDTG1YamVZ
WsnNaNNprWO95+WumeJrXQT12xRT7HR6G5ykx3u2lpBgcCS03QcRIlyQPB+MzQVMA22CUUXGM73c
z223vIZFVIsrbIVMJIPUo+bNO/46h6i6SpHZPibL1Ju6ZDkFaNDeDJ9bwp4H8XVoo/qd1Pv4xoMM
sjXIG0cwYNMA8CZakeqUh9Ey/bqUt37AhDTOq/y+lCNTJBZwoYs2+/FyNuDQhFjvx8mNxyufuRND
1FFz7Bvv4vMIZOBj9KYMweVnPl58w0GJDdCtqYRt2uF14mYs1ohLgaLDhQwYEB8UsofTbOF6ZWsP
3Wq5Bgnl4asQEsd7h4YtLKXB24wUoGclKZObnPmcXhfmo1ZWvGx5j73Uwm9eE7eIjswv3PVlJEgc
tn3wQVsdETdINGmUn4K3CXZrTSAdIJpz29YTxQkQxFXJg73rQU3t27rgoWBJWL8VpsaAWjIzttKI
VqGncLbcVoYmw+UNhz03z+U1O3l8G0yO1BUrwfgzXb2Cy2OWSz8hJqZQnTXddgxtnhqPqh2EDCML
ZF58mTqvt2TkOUIewqnljg09HjbeRiNRcpLMy0wCzVLSR5z2KJuCIeLyqrR0vhRUTPkNS1mkUG66
kIY0sbHYw9J2MTLhmeyYTle9p669wDAerdYbvnkkN+96PjrIuZwHNw1oQpqibr4gOqfkaMVcHLKK
h4wEq+TG9Kq3cXT41mYPIxdZMzwqY853gH6Wbgiu2gtVSWbjU1cQoAu9RsBigmbAxq3zkpUt5QSZ
GVSQagSuwhL3pPx8vs5NRuqX/3l5MNUiRMGYMnQfjuRMbThUDiwpp9vJ1NQW9D3aLVnzQKdUlTHY
VCLG2F7e2I03IztxUpzt7kxHBhBrO4n8+2DPNVkbggb2Mij2RPNmm3SmcqkCFGwvYrbNedgxSOA3
ZlVNbtp+8O3XuYtRoy2bmJ6BygbfPT8srwf/CL6//iGt/u+q8jerSgNX9k8tyV82lf/bpXNdvf8s
/frxV/5QfukBi0q2kSBOLYNzjK7qH3QVw7A/+QbaLbwwF34mnegfi0rvE+mXEMV8lnrsNpcdJiKW
CyXT+ETXsAic6V3ZkP1HkEwGtX9uQjDkOnyuBeCi83nsX1NaUZ4I9vCuPBlpQxYhJmvZlwWOAmbg
+lXdjD6r/6z1eu7A3CxJkP1Moh7k3bxqSvFolnY/dyvDt1jrFF3WgWNg/le1jf/ACdcIF69dhqpm
WDdyImLEtiQbqaoK1D7TpMQhBhwalfoBzn8pRshvELj75roqFNX0iE0OqLnf8OaFl3ustZJ5KsBE
da3sKHrMrLYhQtB90die7SQ0FdIupoAxZNacshKwcMnK31g5Dm/7BEEAg/pkkEzqMS1C+uzGAHJf
y3uCKUtcr1xkl/dzPjrvOtPJnG2MGK9TYC/YU5JeDqtuHFIONYp4GJbTWOwQWDBKcoIa+l+JtBqL
W4+/XQCQ2pHuBpobJUWPUj9HsKUhiaNAtvN9E3Vym80donLSLPiHAb9H07oco/HGdKLqlSPAuJcu
e5sdZjHqfSHGGB+aIvaFzdO84hzuUGC140vf4TGM5tpz1wDymukwQaFYYgUcflEiIQbzJSqy9iQd
EJ/CdLuNbeTjhha3pekxupOsa2OJGCQxUgcv0azSXDoHNxLec4AT9mT2MhC7FPtbv01QzBerkVs9
1CzwAXct2AJaqarcWX0RcZA6E1JuloUIPLJMWzvohTw8PXZXh/oAaa5xx5LjK0pCZsmDvzWllBvZ
Z/UaO8oYLwZGpOikpDQOI9xCfseioL+DkIi3ucPTuM1ZOm7IBFfvJTp38Jpd6eyGemoejKpLrnK3
L16A/LmrSB9h1TVa3O+LMYn10Oy8G4Lsu3AwE/hWSc24FEg0tjvdmIyRgXPRbtVI/A4suOBmclpC
3KJuWA+wro9JEE3eqrbK/MEtLOgLTjIUX/VMqw8kOZuHviRBEHlB9MbTQD5dlRnBlwi1FKBD0Y/5
Lu5b8zECiXqQixLLLCC9I4CJxAMs+w9dMmMYEcKHkd/Rk/AEpIfaI1uCaDsELeuY6cypdAv7mCeO
/+qzT96NYjFUIVQyjNDBGboSbCasUETtI8Vnd259ff5S9CXjqzZWzwPaIRrIiEdQQ0OIm1BDEDQ2
mrhR9VSdWyeDzd/XMG5X5phGa4fUotCgjX9ygb6AFAoqGApp/Llvl4hBePjFfW435lpQxe7Gvtz1
tc996EVoiRw71++cpB3WihjZYFtXNrp434mM6OqSBjI4fXPTLcsOlETFN0xr6tAGomZJBztihA+x
qqL+I9NTO7SUlGuHLKh9VgTBurbN90mqz07R0TLlcYDicDS9jsrXIqa2kKuG+e3g3kqBhocfm+O1
UN1/T8UfhOjfnIpI8DlI/n/iwPq9wIHdVemfDsYff+uPg5HTz0CqgofKNJ0FEv2vgxFJNIcfGhpb
910qbCZnP2HHDIKJEUovzzZyy38djOYnND2+jQrmx7H5H2HHfp3O6Yw4DWAISz477hVzqQJ+Hs32
M2rAdhimMwiqYDNKfDs8+5lHzqUnxztXc9Qxm1A0b3Q970G02uNTbgsksiKo2s8/fXu3P+aZP6NC
jD9j0kmWWWK/sc8CaEcGZS5q9J8/jV2pJg+Yr8Msq4xznIOiXg1ejQhvGqHPYL23h1ePBzlddaWP
uLHNOg64aBaeTSSEV30N+h45dJAkGIfZlDxBGfONnXKd6JuhcFr/Zlp88b/9NJi9fGLXW9LmA4fZ
5q/mSZthDddW9Wdr4nnEtjkXTyOjEmtLpQ8tcVSTkYUp2EswRy55HyrXrR12NYVVeqz7r3AbhbFO
tcahIULFverLZbTmYR6MN3GdJbf5EBxLUntEiCk3eBZJe5UX0sE4gVb0Ou2SsfyNAOqvlwE5tQ7l
zYMUxfv1F0MesuMYyUUhzthsguc6ZruwsiHLQLmFPXcL0jt4aCKjePn7y7/caz9/l2TrwTn1oOBx
L/Ify8f6aU3g6Chb2KZU58qfjbORJ8OZVOp1SpjN89//pF8WEqAf2UIg0sbV6xoB6rk//6SGU3Vu
ORjPZBDb762sYXVHiJ/MVd4kG71FWbO2dAXCKrMcWf7uplkctX/+RblRTMyUuI9c3g6//HjsDmkS
V8SQLsTI9zLDB58Xy2dgaYVOFa3nSulc+p0s2gu9u/a+seMWBwnVBtKS1engszIiKzOPZDuiEE0r
TNBufWu0sQl1bS69NcWa3e0dPI/Dj+Pg/1+R/PVC+YtVEytvAPres5dq+6cLpbuDUzlOpF0bQ1S+
p10vWJZquI3sFbz0Kj4iOsu/QC0hQHhuk61b21O6iAS87703zzUSj5hpWJ2N31KMSV9HB17rb2z4
KN9+/ZYtmy2OxwqHdytP57Lo+elTup2f6l3SW9dUdE0UMC1lprKbLmd0Pw4DO9hWvxtL5QwrnAgg
mo2KwrFrdsVy1OdFW943hcP577E8/yyzEqUZ7PZVQ8H0RPirz7ymipjGLXUEEWDUFFEmqrNcCo12
KTni2KD6IMaKSsTEp7lHkV3cm1l8C+fVmuA7e0hbqGL6Sz3jLqWNkSqTd4M9zPNKl352KpYyiPrW
PiZLaTRfqiSpJ0SzcNOl4NqXOkouJZWxFFdzNn00ou0fBl2j8pJl720j0Q7w3k3zsU0Mme+YslGv
AYyJvoA+o4pLq1Z7Q9pehg2ZgoccQfPBaIPiazo2CPEpz/KH9FIZjkuR2C3loloKR4a5wQ0hmNPG
ll27NS4VZkEvSAqtjP12jfsr2pTCohxtghto5FSohlH3e44aE/rHUsL6eFpeplJPrswuaB4cYtZ2
Q5BpJhVTOb/7bt1thD4xDIYrx4KIpJh38iLld3Gpn+dLLV1d6mrk9GDCl2JbXerubinBi94q9xWl
9ooDiAqd2pxqPbtU7l4kCR651PP2Utpblyq/o96P7aXyl0sTkF76gezSG1iXPmGyvOnkkopVRHeD
bPuyxNuyJLh+TaIEC/irQAy/JGIFODjy+gPFRtZbGC36YWj0c5/3YL1IXGvn3RgMfUS4OgiTVWYW
9YO+THcydnlLSU4UAimjwAa4XAT2hlXETBfVQS7bjZvLWF93BeKqm6TVXeKyc+XJJFRTEfQnV4CC
i1cyYsUgIdU52hZYSRbdwKu23HjdQpPnhrNyUW6rIu2CFUky5IhtpsXzpP3wP6mIJmQNOAfFaBIM
MtpKsiLKjYioCrawkst57c8Ob8zKzImqLpMOaT00hFjcCnRs5aaOU/+7Noyw9EK9NnsS5f3BPzsX
1Xn1Dw16NQkUISw3eLuRwBonXgm+c5xbGh+cU1tVuKXa6wKlBUstUq3WHjDfYtelbYoD2bXNz1pT
IoW3LDenQclLXbsh81NDEN9X1ecMVGR5sLqgh3KY9O493EaLxGjy4YyrRCbMq0mMpf3dwf1sqgcO
Y+tIXI+Zbwesp9Wm7uF1bnxjmlHEZaqR16VPKPxG41HpwsgwhmMHKrYI48iKhwXbx+VMPUF9Us2Z
NX8jOSmAm88HKCnz8XsdDCr+PYuinOVYDoYwTOs0Cuchyol6YuQa3GaRzOy1lbIHQQyRzdqVHhX2
1mgiBFygBr1mY6hkrg9Jash4kwd2QkvAn2PNSCYXt09stYgcU9RU/ZTCJCCECglfynNkIuKo0hmN
zwhN4JEtljmc3SaAOlMR1nTtDBVHUkwgz6L5IxnS2kZpYlSvxHtWybGF0zhthXTm9Mro4/7RJuPn
3Zki9hc+wFBrO5Dfgy/KnZklkLqXIb602hz7lYw2qZG2r4VkmrxiOzs+CMeVX5ouwcHvyTja+Dke
PvIcI/4dp6izactaB0MDAAb7TvSO8X/snVdz3cx5x79L7vEO+gIzSWZyOsthE0mVGwxFSuh1URb4
9PmtKNvikU2Nc52LOCNLPmi7zz7lX+6tHtvM1YScd4CHxizQ5LfLLD10+NLiGCKYnlynhggfK7PV
izPLWrkXhUzkjZpRRl2brW6OJFPFjdUYiVsXnGDhIyYJrO6SKNltYJjDo0EqOrJvsg6r+DvYs6F7
ptwMhGGvep184hNxA2kZJmuNaP10VtfMIlfKLvsFt3OhH17fOtNsfV+aluF6FU8xtFgdaExOvqzD
fGTrNAWC5LcVgwGYVANZQczfEVPtvkquW8udYSo7TQLiOZk6zfFA1pIGvjm0gMQ12H87j62tgwab
ac0TEUBUaOk8GYD0Y2Q74XkwpilMFTwSWRdz7D9NlYa/qC6b75xemfIC1I+d0ROr8uwDAM9pD1HO
umrDuP3sIrbXrhKm5fZ5HTApv4gS7MkAg4oWx14xO3sGr1O+Rsx0fs6L3LtRg8SrsDXnMf840TsC
whDhJzovoY4hyGQnNPBprKFvNidy1/hl+JFue7krpyZGBNIlzM3dlNyldS8v0ELMvI2HKENM2ENZ
CcyvHT52mTHGSEdVbJPFiJzwzGVQ1H4rCcgzAsksqe2kI/Y283AN3eEjOm45ZKb2wuoGgGZRCMiQ
k9Zh+iC6NvvShWN4b8yk6edL2HfWSy9xCVyVFrpQWMHb/JQqrWRhKB6jANbwWTAbwIVst9Tj2B/V
LIoPPzjbgZAHt2S2iFyHz8fBZFku+6bI6xrZF+VeGr2JNFLSVuV4Ec9TkzCtlmVyTyYiX8wQZxOQ
6akcVzmkdNqE0xi0nAJz+wF3Hyv9ZNXo9Y+Q84x8fgB6CXkK9Sd6eYnA/O3ciJrpK20huGmFQOj3
LAUBc6voFyz7bmhluk0X3e1L7T5zbhTK8t5V6TfafboZTf/oImqm1nDSJ7lFspWvhqICmINuESWx
Axjb1lIOUNqxwGV+vwQtqz+H4ygAY874aKCn7rcfJ29mWJbQBmE7pOEja72UN1VINwQhlibMdgF8
KRQ0hs82mv+BtcrzUTx4dkXbcvLi3j26cJzGOxBkITpyMSt626QOX5PCgfZd6qBQcCm6JnFusFov
/LNIaRPVVCkjPuadwQi3lBpzRTY2wPLHYogyMszjnUyCPNlMyjTP5tZl38+IWaY0FRPxCuT5//nC
HzoplulSBP3rTsr/FE8yf3ozXvjxv/hbF8UO/4KRQyVNeWgCfyLXfx0vQDX/C8lGi66Bh3YMgK2/
N1GQc4RAwz+nyvPQ5fBAcv2cLnj8lWcioMKhRasBqs+/Q4NydL32j3pO3w7FECBu4hR3zVzgbaUB
nRg6zYBHTWIy8/1eoAvkYBYz2Qaeh32f2fNjhmxvv5OzAx5XQrXxnlVUNNWlVXsghneN4bIxsDgw
atrxYWQyvQN/nKiHzoRTDKbbZZ7mY+FHNxk5PocsHC3oAlVEsoYMPPQ1JW+DK25sNsYEw2QgABTZ
EPeAjfAdxj15GZjE7B1G5K23Aqnv4XxXgDTAKaQaM9mk61mi9278gbNlva12YfqbiL7SYuL/4N/b
p2+nlijM9HLxvjVyGkOAE4goMqvtXMfJj2HshVxSYWJSfgcCnM73LuoC3BpiiR3PU5HX/AmQeAKn
45Yo/y2AdPTjfOyJTjXaRGarspZd/IILiwes2MWsUYsqEg33CSrQ6KmU4FosHKcSrJWx0kUxloLB
bOocLUuAIJxMWK1l54U5Yq20XaJ40brCik+x7ZHNWB6TDtVktfWXvPWvliW3+GclurwIHptICYvw
D1X5W26cy+mu12CIuIJnoWwaMmb7tdyNkpz8Li+qb+aEc+UH3OON+q4skK+6+WVn3ryu61+7dLq6
/2W1cyF04FycHT2O5eA3qdu5KNtwQbnwRdfflrNtiih30TQw2eGcsZl7PUmUqnFO9r3CwEfIisV4
l6delX1//07e9iH0Izv44TFdx4SBOl/Lw/76yBasa+qizH8ZZdD5V14zZ5TnHaMB4ZzHJJ6Ieb1/
Rb2T3z47wYSeLPpbdoBSwslLtrHawf/Ds1+UFUPu/0YhgorBGXo2rIW4bvVjF7M/DOH2/Qtbvz8r
QkY2jWLaRkS5U/m9jOEVOnN2+SLRzC7FgWK8eijsns2MkkIcxc21Chfoapd1in6DufVGmJmPmRRN
48DyIHKgMIC8SniL+JDAUCXBz664zIE5YjE3TK5bdof3b/q3JUl3Caqh56BUJlgzOjL80oFB6NEQ
wKuc52JAM2fetDP9qXw1BkuExta/ey0WPkNmiJOBx0mhu0G/XAsiuOxCzCielRkOyCxlQicLkW2k
LIn3L/XbIvD0SJoOPCsBsPBpQLNCaidlm9VzhYsQL7czwjz7PtJf9j7Vdekjz8Q8rEbM6P3rWr+/
Ty0JZDMWQE7FRm3l7TNG4K4Ush7GVyp5y6ZqEF464IQQNAkdQQuGvCwObJNcPM1JEaPa1HYdDRWc
E+GE3aflMlFBJAHap19jSDm4ZVXof1945ez+WX87OF2y3CBOJvrDo90YWKdL1ounBrmErv6KxARa
BKsM7tVyI30F3g0tLDOex30oyQ6vDBiWrA8JwpbDAEHLmWAZwvWfn/mWZfbdlyZvhuPPzdEsGy16
h99fAzAKCEQX/HpiHJniEFPl9ViKnI8+Fr3k61Rd73MMg9kb+SJJGekQbcgk4YI2fZLglkZUrz4v
s04hVi04fd6FDdeCIA9H00c82XZbrQrXJlOqbhpoh+U3fxqs1Fo5fSSXGxZ06H2qULpC4HapM+5R
a8hXCA3gOvAJF+kmq7ZQQYvlcekdpGUxVfQRdsr4byYENzL2BE1IpB/QdE/UxKXBryGUTgO6MbRl
csBv4EuBtwdW9jO42Mpbad8ozb2F/c8/SX2BKOwe4ljS3/aT0LgAlPozQrDsEIiYUW4IubSRTiH/
fHEmfTUjnhv/yglz6nEcljztJDy26bFwqwBTZkuq6iLB4Xg4H9SA5sdaBZHeyyCHrfkiYDLLYWlG
vT4z2yCyCSJN0PZoJdawLnMMm18fwMv6hEdF7SD0s41pRgYv1DMrlp9UsQ6YRYlSTbmldPH5f4hB
0zFbyybPur/9Rtu0uBEC/8ILbM2SQ9Jg5SSLxzsYEDPh0qpJCMQzQy3/Kn59qy7wUd6c1nnhH0xT
n+TnVdENYBQAb+orOoYgawPkDypg1cyi5fEIXXq51CESWt8d2qEsmizys/IOxGUt0M52HL1cGi+z
2VNjFYasmhhQJN/MUSY/iPewFSH9izpW4JwbtMDn55ZCkHdYqzHj+h7x3oo+BAX8/2yzCAQ/Uab1
qxHVHwSEdO6WUVvxd7NPtshDZGHjq2Pr0HuLt7XR6e8uGGFzd90CR4xmGzRR7qRzWpc/xQF0gfE8
lKPLr9TIzLAVhgwcbMaX7wXRuMPijFtC21RfaBoyfS8ukHyU03wh2IJz0OasFGfxffcw+oHD7WVl
Gui8DZcgzFCk9lr+lA4uf0BjGdZmgsYEoibFukWLPPs+qIke52oJhF5zBSkgA+5ewVzdxaavl6hO
rcf7Jqj4z9YKCjawyHpiA6njQpbhIg8+3lGQLzp46K7JU4Yhjt7Sbqh/FHkhiy/hSfJGpIAbyxnv
8YCFcrgFAdHI+TDS3cjK41i4Fj/YdpJG5XohF9Or2kmZY2wYPy6Wd1BBocmhmXkfJrAVcWxjIKsj
U1IkNKF909hh5BY3TPlwTMEYkrVNIyMezWa58eZZsfwDyYDT3QLBoQnB0TfV/pXveWPerRJTC0Ph
f5M56XVtJamm5GvyMNEK4r9p4QIu5GicpdJEdJvmTNvXcq0KKY3pAgK/4B4jA4DMc+sCnPZwFrEq
HqbCoSxGNb7EK7S6qmUdqkBrtLlTsSUQE262vRNnc7uOG/itmgPuB2oEzOv3CZhoJlExeKGcMOs/
LwwTXOTO6TvxzGGm8gUbxS5RSRJf5nUyWOKqB1iuF0+a6ZAigPMgmYknol6X5qAkayiie5nHFzVi
Vfxda49DRx/PcwiVssUZBbk3zTzHqdQEcNheYXluE3Kzqh34ShXzBc4C9AomfitsTR0FIeFo1Tsz
baJ+3Jl9M/EvKWFa/g6xUB2XchN1ptsQ8C4LCXftmPAEitrn/fWJQXRAH0CwF+itSRbUiKTLXJ/x
9dvZuwjoi7mHoADtEV8kuAlzadcCN4a9X0xU+g6iVHDKYybfsPOwQtWHbN8PLctRARpGE1MwlSE+
zEFiuNfKnLsmXhGiPPfQ0IzjkYK6q7sVTj46WzENLJ2ey6ClGvlZhxD19cuZ0FdAATjviKrhFg+j
yTHOBvx4umYFQCDeQAOpoq1rDlH7IWoVD5/WHP7zdpzBNzc73CwN3hKCUYKNnSEJwOIJUuiccFFe
l3WZTvrvZhe9IXu9pEonzj6+ozwVukwcWpbBqsTuGLxQN63IesFUA+mKU3auG0SMe1ZTYkEJsFPC
7kaGedcbK7FYs/8F4FfRfTBLVdyHIPcy1hA+je05uDmQzXDxhuYZrZ/WuIAwY7jHiDtFhqlq0vZL
SswFCiXQIHxxs2Lp7soavayniR70dL2EBu6VE5Zn9UXDoBYjggC0LPqQLaNXifTW5AXYYbdJhLum
XwKBvXQKjtVtFPTIO7V8IxTD0ZRuF0xcqrGj0xUrlAZIUpdumuGmirnAg7jpjLn/DFJjcEFF9bMb
gxZ0c0VjvLDnqIZgzfNHrFMo22d9wklWrMVSTMuyCVP87JGTswEaXyg2x7Dy8WibTNNqdmMoYmeD
r6Za7tFeSGoOPr8X53KeERRyXJxN1zPjzXqGUtLLcMO8QmT0V4WNmplXxAeETPoNFskIKEbIDJl7
a7ISexc1MET6FYO1JV0nkeMZN01el+7DIFuUr/ZmI+YGsdHaVAgIMxTtj4bsIdu5hiuXx75iVa88
1Ny7B8hGcVWvkPanu7bHQzFe1MocReNvQvAOTBPTngb9UrtBiXBdXjs27OhukSjYWWUWVC+J3dSj
wmG3n9tvIRK8TF8H3IjEynak15t7qC6th7EURAUU6KPSyFHRt+hf5vvRh0VdJN+SoMKayYKNghIH
Dtce9jY+JGManvEVOsVNm938zL7NuYACdjfFZV1LSLZMO1JIv07ZeA/T7DWNu2ki5DZG8ikzJkeZ
R4H4Ns3BiQ3TqVnnmkh/ZWRQgMW19LQXEkjY3G2g08eOA5ztkLi+jnAl4B9CSWogrRBhqsG0GLdc
ByZ7cLG0sUFKCjxs5OhB2TvjlOkrD3GAPfbV/OZu8Gqd/TFQ1pWDyCzoyMhQjdhg7Ye2TP1P6LhV
3IrV/HB7gtRJr6FhfECYRJuOzD5g/NDYe3g1ZMGQQXQWjYd4QyzLAmAi00VkTBHyvQ7u7eYWhy5/
cQ6hCzu8O8Cjd4gp5VCiNLIiL2G6tfY8SK8ExLKwOaMnpGpITSY8CHhBTSX0yRm0k+JOgWcLrj2I
RdQIiYGM5+9qZP34MRP1N/aS9Grc3vcS9gkRJXeFBoja4Aa5o4r2sIXnSIe+bboPo5FoY/dD53+d
praqd74NxuESIMzIsdg3EA6c86oROmVJQjC8IVC8yu+t74MhZ2QRpsIaB6hQVkXfYCWaCFreKjTR
Qy5pZRezTpF+tHt8WepT6ucJ5mIKP97jqKY7Fn4IxAWGpxMZvMgmRgSiRlKkpOgoBoMXS5jJ9B0M
0khYPn97E0vLFloNDU1p+kNVwi/WZe+X7ibHmCuAWGZgtIJYs0kecAeyIPI+FR3GwOevn5ED07Ie
Kf+G/j7AypUndgDi840GOQqrw508H6fkZpkyMwo/jzniXfkhafy4nM5c0lGsMISts1hEAnXzqetg
UiRnjVnppMLss5QUfELTm0Mx8FsWS0m/zlLI0pid6KEl2mQpMSx0jssR9bbOO5hNLMfgBkVgu04v
/UhAhz7Mi6v3gQMShUeFgkCyVUhXb5EWhV0aXlXW8g+QhNKJmoW22ae0tfQCc6Ihbe19awtUiDbx
6+majGPMoTmgk8OGQjqYLJBBsM43e8z35jXQXpTfEeSLKbURCEBTWE9h9b8mK+mWm6lg0KJBnNyX
vQbOoVPD3B/gaW8sp9F3+7o98t7juxTDhCDBHpsupy8vHeWM8ZcxmOIUyIyFQCG7GiYgyzSdyQmy
ndu5eu0WFRohR0gw8dhv4kIGTH35AVyxNwU0Er4tlit44qHo1vEIZjOmugcDkga3jbGm5ItFmHZP
YzekTgm6eWh6gss8uc6lOyFKgcieZ7POStPWRWDWeFRswHb1B5EutMkbCk++cz/DBbxwJpv6yRfh
rEZMLpiuPo2JpXgp0WvmIzHrJNeQmF3ytCnWiiQGPyviAHdREgMVx2jObKu4Rcdoh0gRjePZMAz1
7IzwUG8YHGFfA146oRwZky6WxgF9Zme4h0LqDAYWNxbv38AEUOfsfqCzsE5ZusjHbVEn8nFTsz4i
6EB8tR7ZPNJ1hc1ZuE67Ee/xHWrnqOzz1nXEXayWkhHn4gZDM10/sJx8EEL8EBbOOlQ2xGT/0AgP
C5xtJRRL/2AFFr4Lcx6QR71uvWosdGpVGGVYAc6ASiTbTT+OUi8MiOTcJqPCHzNVkH1TdW26SlUM
B+NFV9xeiDaOv54sobc41XLcHH34WiSv85TF+yip1HDrK7HIs2BQVnEIAA+BVxuE4ZIfOKofCZ0+
gz5+JnR7XIL2WVvpTBSeElF8Pb1WjQgE5uzSNhuZkR9J+Acfg5SJ6LxFMElXga+FRREt+qbrBUQw
4I0WOGGz6oOFitfF356FTpFksvqnpMJSmRn7oG+dMTwnIWYtQ4RlIuoVbn4UDc0R/uEys6LQBNMB
q+czQlRQKF2k1QolBbkwGUicKn9yaqUr9Pk1coRMl3mHJUpLPMv7Pa5/0jMKAP8BOgJ96FmnLUOU
QEEHhMX0VUW9rjPHxAD/tDHcuS3Qfx06nvcPlzztqtGmQirPw2zEhaBC4vS2q4ZwURWYvd9/9Xx8
/r4Xr0ujCAzdq3z/6X6/FABHclwgf4B6f1P2tlHSWUa6E19TN9LxqfZdB4cmRbAmdr1/rR/dwF97
1RZtamE5ng2YE/Wk0zalZM5cTIBOviqnHChkhqS0WYleD5F0XjOJtTgLFywX86cBQhvy4sNYtNir
ND0iU1d0IfRkA5tK3eGRr5H55+yj6rCuJUUSnuRMQBtu4k/v3/5vr0oLF5LYWsCSkdQ39d//0s9V
yLWiJSy8pz61FPfBAaXLQg5XSqj3L/XbmnPod8MQAsVLXzU4bR2TRqU27JrmCbMZyB6HaA6y6dFa
hN4iWDpOf1xypyMUVDCQYNSAcPrjNlqNbx+ua6UTxMwKnho30TEKaA5dxCElst/FdqjPrCgk3yeZ
mPnztwI9xO5aG355Z+8/++lrZmrqIT6rp6psNxTy3t7JVPUK163Y+UJPgtJxhu85PweV0OX8+1c6
fcu255g8LbhirkZz7KR5nZMYBo6VWV/wihP4vDSFLs2h2zgc8omts8b3L/gWxcyABjQ5bWeGvPDH
NJT+7aOh/bIQTOYOzBNzomTbOZEOcwTFme8adW2hrFWSoiuM61buJZyM79/AD/3LX3cgqZZj4+Tn
CYFsiOecRhY3hnXTQNpsExOp5S2zrAURphYFAXRzf6QtY5fo1BhtTR2/fzbFDa/XLa/S7yvOhen1
5ZSZp1s8tP5ndjEKhg7VwgI9liNBYm4ayE0AdjHAfc/Ke6K1mDx9WI7zUGMNhZwiG3/lEJ3IRXox
0DyyQBFNKekbLbotZCogIGcpo2WQpHVu6NwKqppOu4zOFlQxGq7DN/OblNxGAOnk55uma7gt8dqg
l6T2RM08t3XSlKFdoDM+29LJcpSV+GKtTBlPvP8gzjo6k/aoRt1kqXLasu+//t8WnIDPYMJEApzv
/L60ByqLxDCX+XOdtA45a9z0ugQKl15nAD9b1u9fUu+WNx+cUBv+mNGAK8fm6GSNM3NCMlQG0+cw
9nWPcUgRJjtiqoXt+JUpTe5g5RbhQBGlLCQIaMJCB+S/fP82Tp8ciKOLiyVkfx6bwfvJ3A2Rs2ri
Wyaf85r253ladn35gAGu3V3asr96/2KnEcQhOYNbGWiTV2aj3skix1MqToGhyS9jC/Dw0cuEXhZZ
1ujM6v1L2Sdbml8HeI7tjS+YvDno+L3d0jEQnaJAxfKhkr0J/Jr2ZR/vYtqoVLopmDz2AgPvkv8n
aNiwLpXnhI8Ua16HKyttXVowlDx6ft9MTkEeai2uTtRTiPOfEkEQeE5A3uu2ljJ0GwB3oJpNOAa+
bhPnJdOR+9GwHB7OyD3OIkSW9KTIGksdrykIctWeGQZxtNhVtRm7f9ACOnnfvAOkduGZ2kwgAeCf
vgMPKFRY+oN6GMpMn8xRzagiBy9aUzm//76dk/WsvynBC+2mEIYQcfRkPcPwpqdqudF94NY/rjV4
tE7zEcMmjiZCPSHodfZeANLhLVSq0l3Sn3+CRqo7BMaEY/MnzxW6n0kt2BDpbKBYdBSMPBuM5VKy
VVHmgLaXT/vZGSiYYN5GlMfpQlAbdz8Hf0yL9BDJKDKbvbPA+uPvxrrUH3zxMq5i/JjEg0bUF4YX
qXu8WF/qL5lZZC34MIwE/nrTd6luLP8cobEjWbsZMw/OvSiiy+GsZqucaIG8/0qDt59PM5tADZg2
gCWPs9A7/XwtTzAGKLA9IzkrPmUdvOCdzXj04OcBgn2qwMUldlV4gQZwEW0aF/c7RCSLxzFO4QVV
wVAxNEWKPDRmSMN+0rcPEfWrvCkUGgZrXNDsQxpmtyWjtuexcWWz8jsjwYlMxP41LP36IkHJ/siJ
lCxU68mYbwyZOR8X5sjjOYzdDPZqEZruhq5h/mgsRk9xUCgAjiDvblxOpXznFoZzFHM3bvpmbrfM
xItHFN9c7PhspgRZ09POq/OJEV5vFV/AAXgXs4ohbg1La4LSbjpxb3M+PzVJbXnQeP2EFkYs5d7O
qup+Eg5Cbw4aiUgQGm61MejbfYYKJV/wv+0+4FsqSYui4QDzOdsxJpi1KxDDZdDOYWqsBrcczwuk
+EDrjzRskiz7OAQ+XIYgGvJNj6L6/ZINtMRcy0jo9hnu2vTNW7efza8YM8gvlljch2TwhnWi/BKT
N6CSOKWmf/CO+m1BkH5pdBqZCvOg39L0wZNhnbtd+dJWGurpFE2udqWDdN4fouePhP8fpxNLj3rK
tpnHa0IMLsMn0RNEcm7DxU1eEOhnKTk2URRfhNJKNyopxF1ll9FdKiOjWZmFFzYbZ0QmbD+mnr9R
cAwyjNh7/7rzu/C8MlrxwDGEKiLttv6xLDnTwSnjyWn3lnuLUl71vRyc4LKia3mLuJf9McT/sF9Z
tWWiyZLH104JT29liNKnqZEzorKmkH5TF84vWR0jxdwO3Q4JRvMJ8SVnvVBX/Vspwo838uPtk6a5
sA5PnfRqWm+i9eLqhb2ibtBThOfoFzDR2TKm//CHrf8mOXi9GN4zgOFwxwm55NvDK0LDhX5IWL34
pijBZynz3qroba/KEis5FxcEnJTq8pbxLPTL9699AsLj4joNIA1iATic0acpgYXnl3KDeXlBCIxV
liDyuHfqrEA6VD1VVlh8BjesNoMdM/RA6cY/QMb0qs37t+HpJfZmCQoN1tR4EMQYOMZPDhQrj0rG
B4l4iQcGB7TTOszY0W4I8YjBdGwzgpQ+IOytBiSQm5JpT10eavpWR2hI+KYVCNxcL1bsHpxlpnHW
ReGXMqWfvu5y45jOlUA9Ctkqp3Tu6YEW17XB6lz5DMbwsOoVY5cMKstaNKG4I20c6512WZ79LL1y
BCqNOZ3iQxrXzXWJZFi/qSM5fJ2LZHhAlD6/NaqAA8JX1rRz7B5BA6dL4/sJXfoMnxGTB0iUBU+1
h5vN/LrNGIRwJn5woaFeIpTlfrToaqNpm+ee+sP+1u/u9N1CmqXc96lmxSlrc6AlzHcX0Uubut4V
MsTZI/joed7kbWVeWRO1xB+ueMIeZlWhlqBRt+CRHCB4px6pmIoWXcnR+S1rMvecthmi49EwGxc0
KrMdg4ieSO/F3UvjmMVjGqv+MgV+fotulLN7f2n9vsK5l1dTRAux+d86R47NrC1XU/4NrrMpgMmH
2VdwBDNzqar6RtYuXhY5RGd+ZXydx2yqwCeOTfl/eCWBBrmywfFfoPp8u8vB4shSLqL4FiEYOmx8
mcw3UDCT4jIt/H5nLvAK2g73RVyMoi2CpOpzgkBHc8BqyLr/wzv5J0sicB26lyxOgHGnmNClHKax
Vnn2LRam/6H1LXlnF4ax0UzkC46Y4Woo2v68cavyrFCOdewrwZmAc6K60cxmIK/VNF6mxuB8B5vd
eqsAw74P79/lD4/itwuXIoHga+N6B4b6FMbZYSwvg5iPFCtGQ3Rc6uhL3S3JuGkhZ65a087pTZV1
hGafR5cX1VgfC1aAzBs6XGGIGoeBRG1X+xiF98Wom/YMPypDJsfcT+WhdRx1heZ3fBZ7InZXNdTn
aSVnC2O6uDFLdDgsuL6o0XnN3mBB77K8N45Q50f+wSQMmHR8xllNJCKZlza7eCLvWteolF+WDOip
BZwS4RIEHivAQFPG9J1x9aM30lQgi5QfeltVZ0lZwADsBEAnYgiDvrVPv/bGCdOKYTkQT8Usmolg
7xcFHtmgVo5TE0q5qlNUode8v9o6A1Y0dXvTj+2PfVennwak0L+7qZ3SpBsz1Fze/zon4q16j/sg
OD22OJhpisqTBT2W0VyGrTt8o+vdxg+cbp5c00mcVwM+GVe2P+bMlOTi4wrZefX3ZDEF/mOR3Ux7
XLnloxcW8aWJR+WDDauVCQmnwA4NnYLNEGfwgFvGva93/f88i/u5+fZf//H0UiJnmEqKlOf+V9YE
NbFNN+BfEy3uv7GPSI2//ZP/1U+yRWD9RdOECKpDBz/2U8cpNP8C0QbOmp4aokz859+ZFo7/F8xj
Og1gcTQk9hemheP+hdgBHGws0UFph9RD//2fb5jm8uTPv0LPqXDfHHI06cH+Q9kniaCnDdj9ZDVS
cThGMnkV0oO5tNBiERH0wS3jbYjyfQmebgUq1Z4ue3ue16Vsmf5J5exBSItDW6JAjki/LLc2kJUr
2bo+5skmSV9qVmg6+xLtvo7OW+yrT6VSLYLyjuc8haBlz+zGxM4j9CYks2MXS2HxMiC+fTZCqdh7
aYX6QwCpDt+LZL0s/bCfGZwxAnPcerUwM9kBAkAdsgryAnup+pPbtMFT1cnybGDktEPLdDdIITYm
EnjrMUuRzOyi4FBBK763YaaRaTNhjcnb/fpTAlRqb4/Gci5Hsg+Qh77/FXOzJlmpsimAj+J8day7
uX/Isx7TGOxg74apszcVwr/jYIVHE4TrJijj+EuBKvMqdPLxAAZx3AAFjWCym90egRvU51N3nQOP
uq0BbJx1lV3BIs5n+CSjdU1Ki6RfvvE4Zm6gkhDHIiTwrHkKtgX+b6shb70PnelU26l1zbVJu+US
LJk8G+RiAGJbrHPkew2MMKpmm9stfm3Yd21kZtbH1qcjs4UUg0D/NA33iHe5W1gQ4jKOEENyG6vc
2a2DNvMil9tmtOVRpAbTvcG+91WpGAcOvi7xqelFLm+XPOKHZr/Y+QgpbYxGzXdumomvA6JUTTV/
MctU7q3GyQ7DGNt7mrvR4wjAbpeBQ0Jl3c9nfJ7t7Bh7eCwWQaPI2VVfboOyGDdpEgQH6XfdrvXt
dMPI3d4Gnmev4qAvVkCNwq9BV03fY3AUu8WswOa1UVlt2TfurYt1a3E5Zw0lp5U9MAibnwzOTSCB
i2ce4QWNF4FmvNb4SdIqCZFHbbAPwHknCjbJkgfnkelX18Cc62MxWQ/g1jBixvOkPQRDnd+qujXO
wdCgvFV24YXbpr6iznfxBkuZBInDYAzpvOtkDn8vHIDNrhdgm+fIiQHGs7EaW1BO3KHXG6xtq0UK
s63t8gBMKUPnM/RQOnYHs1oX9gC/eVpGe8N5ITbSgman7KW8MQzvEHp4ZyZD1R47336qi1ZEly2N
uOSisYqPftoJcn5vH6HaYpxJEKWRvYe9n+UwPUPmpc/YXLTpNo7m5XoZFRTzwQ7K57CiuX/pAriu
gn548Brl3HTBkHTDtsjFvRtJjHA7dD3jogrPp1rYCMpHspg3NJ6au0YZ9KZJG8b40Lgi7x7sYgLe
tfFMDF+STQWzXpxX0gukgY1mZpvXBEreezmi5AksuEJurI4j8/OStJgIwcGKr9qZg/4jnCu7Rb0A
+uNtpcIhesmiVq5RSAxXRLhVYgG42ppD/YGV6+WrICRpQzQA8bI1ymvUamZPJiuMaGbuXo2Qf726
QPKsDgb6GKApNQeZ4a57ZMobPpZzg5qIhRYf4KbZis+spNd9IzpiN6hPui+zC1Fyb0eKnBO/eoH8
nJGGCLhaGJ5uKy/nkmhDd5hZAkC5d3AZLde5LJDPNCcqJGIfV+xzfA1XdghRdVPGaeasRvjm9bVA
RKX21/PQJk7/Q6fG3NT1aKxioUS8NQGuXzO8VzsP4uzWNAssN/BQ6VGFt6L5vpiQnO7gdHdIPHZg
ZJcynPbMiPwjvOsWweqQfa+8aOPlhduv7cHBs4Q8bl+JMdjXSZffaFbLEoMeI6vz6kuVeMlF1DQC
pVc9ASkwbWNTwc5vNwPo/FWf+fZ5ILq9Z1S0OII+I37Ffrrt4toxdiayBR9EgWq5b5Oioy3hGUzH
q+pKJEN9F4wCjLLfjp+9LLJncF+07iiWyAU7a5MrN973Xb+g+LcMgBWpDQDtzu1XzqjuCvtnfzeJ
CGfEMUXm2TZb80O8gCJTZhY8eG4sbxEdjzgcKiSGYyGv6z4wdgVwzPOxMqPnxfa9G3BnG4ldxxmh
MzqU/NSnXNDVkWUYfB6tFvBjTz52QEdPXYDTWo60CIJV3CrUOKc5+5LQOTj30OC8cmO1QwDDXSm0
pendOQmGtxl6EdtsjgCfhFm2RYd4L4uqARhY92dUUcMe5PWyRwMPcltmoWC2SOjGU4HfFv1QPKs7
ZQfo4xLiKbq9TdORMmPRrj6oEK0826I0BXWU3GDHiKIp8O4tmKt4Dxk82DUyxyTEmtyE0Li4n5C4
7zgLaVA9jYHdH+nTWd9GMIE7xmb0ja3IOviydT4CdUBVPazjTYMw8C5LG8Tfq764ysH5PQ7swyMN
qe6GAWl4CVi/WmO9kV3CukTU0EnGqxzB7TWy6/6hWMYvbeCml7ObJB+jejCvosgK+RHpkwloGesh
qM11XTrmlVRJ2WuQV3DDNETt6ed3T4G2XoB+vXFg39x20tOKzmXgn5UgqDGBTZYLK8vrr5OE9d6g
hbLN59o8S8z4IwbliGZXpUnyIMTKMGbNls+ZaJiW8UlVkQkxu26PCrnJC8egk6JP/3ajUN7faPo2
nvFW/2DYA1ASnFz/l73zaI4bS7PoL0IFzIPbAumTnhIpcoOgHDzw4B/w6+eAquqRqBopNOtedUVX
SchEwnzm3nNpKAT+dZ+VAS2DcvywwcYTLr4HnwpKQR82Ja0a4eu5Y8T8bWBoFsvjpm5RPdVRar+Y
ay6XEojhAxdTGW+3NveB+Y3OnLj3Vpt5Ma+8uEzj5F3nEH9x+1q0/re+/019j+nLp8n/v+v7y/QT
K+uXH0O6v/2hf8p7DNPGOoEkMtInB9Ixvy/xsS8Tas09iZUOn+x/Snzh/WWAaF0N1hTezKv5FH+b
qQX9gm/rIFyFQbYHa88/KfGNH3d8PHcsw8I5+rrnY1j4VrbSKE1BXeyMc4UIkCZ75CpSh9aGs0zo
QOWQOJjMZX2R5QZG5xQ501HJOZHAy31efW6KrdGg+MqsUWGYcRZwiJWgzjnHq8iA1z4cxaCBLNbt
vzvTN98mFt93Jz9OW/jkQOvWBmXlwFHWvf3kHpqtImqX9gw3Vd0ZCdpRewIejrpYB8A8c5v8+oB0
XT+2QxySTsjAyExnhKv57ehESwukckMdnx3Hv6h7V8vCYkTwxCuTKCXC/xqtORitTq7P1PiNCgcx
Yr3xnWGMdgxiifuNKJlBQY0uZ6VyomHZm72jbmA8uNYW35O6SViRvCN9F54J26j6nHWrRjBOKwpF
enkqhaZtoABhwmMzFE9AXs+aM6q7YiFghsBqRDyVRImdUcqngZ9EwDpoLeCuTFAy/4G4OPwiTVj2
3TDAq4K6Pzup+a41LC4CdrX2S2uRxTcLDfzD0kvjqvVqlnxuTIz1lpAD6glj/eSQsQqC3ZLYfGeA
8YcA8Qrh6dqseWIPpm5iZ+JjKDP11Bb5lHwyxwkGi1ObTXLNs5tP5M+2dZwXYzXgEwUKJKfRTOOd
mSVGdzZrpqJXJMm78JTc2ZEfTKDpyannqQ4QvIM2oyFuG+8WmqV3GrZM9SgBB2nPzIw5c98igcn+
hi2DrQOu0tiC3QjxvXHoAlcE+U1DzqczsxFyGAw1Kjhttf6tIRWdw9KmWjOZyCrDiZVX9ksGM+dh
mB3/4VtBCPu/LTeU+LeJs8LsdBrheJvi8KBhQKbbfUhIg5QHsegl3UudQ4qxU4vTkmoFwA1lkwpz
P1P6LeGIhsg4xwBbktOy/iTuenJ8BoH8ftKqzz72QIOguV7jJTKO02UST8ut5umEq2WKm3dNQvI2
TZMa/bZrZ27Cghg/ECKOO7mbekToiBMs3hR2w5LJnNT8jnSg/oosdOWGZRaRHLHYAyGELPIvZ9w5
Dxp66KtplMUNFIH4xWSKf6g1arsQLZf7sgqlHxk6Y0sAcsTGc2K/M04j2J8kmzjjGOPz+WRi1iE3
hXngg+Y0XX9rpotGWDu8FYQzrcvpndLSaa/1HiHBrrNjrSrCcmgsYyFWx0ugL2RckeYnAGj8dinC
5enrnM2DfOIfcQpJNam7tKSQzhjqpWEdc410ZgUIJql94x3aS36eItdgUmvRxG9L+AmMFUor+cSZ
4eZys4qbMpc16K1O12T3oYtsdQfukhtBW1xOcGpKMr5zeO9n21zgNEaqQ/AyggjcUZWqG2HZzWFI
FjgpVoUYEODZwFEcZsNLYHC3+VsidTkvjCtYPA52W5+JqDfbdxDONO1BQ97fMFNptZYxKHluu2K2
ePySgz7771Ohl/ldNOLUJFunbcJotKzjMgoeEMtcci5b8j7TUOkTzYXvx5wIxq7tAaALDCnBUyU5
yQYnS/h6IeOr4YeryaNrQbWtN0XfAvgP1ES0DQ/z2nyXDmgwQs/wEucDHt7BvM4inwcF6XPA1lxr
Mq4ShOOY2YqSYwLCyVgsRXEL2sdo0fIGNmyMzxZGoPyx5Qlh0MlHi91e12VVOV7Arpp2yC1iHKdm
bvA36VxOp65x+c17VPtXGdWmevTwXeVfbLcyQWzQm8KuKvXRNK9L3j9LA32f7JtjVNGl0pHVDowZ
qm1g4sjMF2QbaawTf0p/QI6Pd4Vpwf9gj0MU1otxj+9GTaFR1sP7GWrXlrSpZMOF0YXWECdHq/Aj
smkjJr9lyo7bsIzZ3gBOsw8aLrqJmNus0dLHOBFDtxPSduhvajlHFQ+Z+gibWH/obFCHVqnj0mLA
1IM3CPIZ31CaTMo7GLkZfyy6yP2iYiuCxdFW133hXDBIauZtXrTq1qnd+Nm2xmpb8pLakJBn3eFd
qJ4NkTCdqfSYbdtS2rSxbnvjx3PO8g2/QGAueXGZyrh4bwIpCHy963dIDVSgjUqFq8J0O5aTvMYQ
Ul7YYiQ9k8SVWx7r8jnzhwSrSXEzsbfN9ugpxY6mCldSVlcsrOv0HvxD8X4qBYV/C//tAp+WsSny
ZjkV2PV3jFzoIZqpWgNZYP2ko1W/46UjP1R2KZNNtnTVDoBk/Zg4UIkMXj0+lgmYaJhiweViw7VY
h48luDe3+8rcot0UgxAHc8liCHmmeWXHnSs2SE8qHJwz5cCma83x3HRlvfeKZi7CrLDqo5socxfb
xm0W1XKv08lvWr7jB4JFJDgkc3SOFQ3euJ1Ld7hqehHd+wwt9hruxJ2t+YD6Mm3xdjPQoiuNtcSZ
BzakvKqaj5Nm+Melz4Ehdm0b9kxowmaYM3JjOufdmI7LZ1rw7Ox7/nJuq9YvfrPw/amYAw8KbMMF
soqm+6dxbUM/5GUFsR+ql+0BSU8R6pPFS0hohLBk5HpgWiv+jDuxFmJoHWwGK2t8Nw3mWjV9px0W
0cLccLL9U0OUxhNJvTwYJKJm7zdbdYbh321cvx2HYbJDuWyiVn6rMB0TgmQ7P46YYK6YPzS6PLPX
NCYoeDwwfl3s/dvBXDyBnE6QsbCLfvxSBvewFlMEnhCx+dt6Tc2Bil6EGlbO7a8P9XMhS/CCx3lD
ov4vMsYGTIDUlO6cLGc2rio8RHt7IvSq8zBadi75ZX98PHYGJkMpQiDQ+L0RprB747YtSvu0qCR6
+PYKqpLVS47zjWqkS2dO76+PuZ6u/106rr/dqr/X2ZODvV4Xtj+ezrmMRe+3vTiRdUR15Wo6xQ8P
VN7AFUoZdJoOfyokiYF/1rWM18evP4D4+QPYjs15Xr2a5k9CMCjxja4K0tyGAdPRNIH8RFZQ/5G6
6PVr2g52cB/QME6At9u7IjJxB6edc4qJDDrMKSE9jOj+DL7y7Sg0lAyz2fRw4725Np3eMhsbz+aJ
cFNv46RscQle+n9cJmBXLN3y6HZoN99cJjnOMmJwavtkRsRIAb7molhNzmo7R71x1Uuwfr9p6X5+
fvFM52nC12LGyGF/vEpw40OqKRxx0urI+WAQuXRadDxdwVDUDEtJujIxbi5cIr++OH6+2VeiOKpl
vi1ks7dflfV0CkrMNkmd5+6OEHCfe2f0YPuSLfbrQ/3LV+TicBk1cqvT8r95WMI2bjlUaZKLtCbx
lEZ9XrqeeHLBBYMxyNuo9ar59UH/7fuxLkTzhvLS+UkZPzLPtBIWfafCaXCglsI6FrqX7Gl0fnun
vzoLfrzV0eC7thAIRJDhv5Vc1ugrPJ3nyWlpO6KUMqO0QY+4enEncXlfoYIiDTwicuRGTdR1iD7n
7mpsSC7eCcITaS4gLBAg1302CDCi6lyqIrnxciCJvzktPz94kVVaq6SGJd5qRnl7udkT0gViy80V
txqmEeFbmdJ4X46Z4FLLfMr6X/8Sb6BC672L9IW7itczm1r01T8eMy6Yl8B/4BJnz9ZuFQInXGVs
tT57rcErM5HRer1nKQxQ1CJPBFCtlN3UV3dNZzbFvkHL1eyokkhoIlcx+eOXg6/jzeFawcukA23/
8fPpTUdemcddXy4eRbduZ8/AWaxTV1hVGkyN/rsxzk/XJvKp9W5glMMlykr7xwM2KbsODc7IaRSR
eOnIrsxwD1ZcpkrSjf/69P/bwZgbYY1BP8Pr4M3BPESNetz480nFSt1kFan3ZHDS5di6pEv69cF+
euWswrBXahXqQx5nb271MtcMicl9PjmRTWOJmpMrixuRLvHXBzJ/JCJyUWFcQ6TOG4EvhxnhzYVc
wC5SjnQnKogW4C5kDxpezev6/H2k1Ut3ltnIJETExPcBX4axXkjXaoMGWTHBPo26g9LAnEDD/GKF
HVK+p8Vt24OOTesJoAJUYL1Ypx9Tk9McT8gWb/oKR+/v9Fw//z6IZn2bgam/WpfeKuBTbNvSLbvu
ZC4zMI5qwD8A3X4f6/MfV10A9bgGwFUy5UVh8eZSIPzY7GE3tSekp9YRBi/fv6mBfmimqs+iAhj5
m7fM+vb67sEoeK25Hvy8NQHBhlz55leqFmTGTWuLk9Mo8cVxzPHUChIfXgciEGiY6jRLYb+vlTJ/
86Qz314iqP2xMTgOmhJ0qVRCq9Lj+yK9gBmFXzU7GaioymXDwsvJu/2MWM7Cmaoi7yMxvrnYjHVn
dFeY4rgDrTZOD2Y/I6E0zWy+0zFBlOS3r/OapkVtFIiB8KTgNR+vLZ0uYztopDduP2ssOuspZQWt
4SFncOlZ9a2dwbpo18sLVTnVA0A3Q57GdpZdYDqdurEnxWisi3LmfqjZedGnzchW24snE2ePrkGL
1Y28vJ2YNly1Tq/tlUidm3o2tGVfu1UeMMWuILy4jalfMJZmRd659sDmV7TyooeGYISsFxeih+cG
4xWZmScSbY2QuEsbksFgJI1fBUOT2j2zb32c6hdrySrEYoUBEoXAX6MwPk+tB/420zLuF1/JdRg6
kwd8QwAJ/+xqDZBwp2ZEuUeDHCUHZFt0RVWz8G+Xxv27+BxRSKidX6x1TSO515KqsOevTMvTKcyN
uKVxn1ts5MfY0xR786VMbqyyLuqLPG7G/razQCxtTOlyd9dGKfO7etF5X7RDb0Cy1gkey3XTu4gd
p87vXBZznxWQo4UJb2YvXyynYpHdNsY6ipoKfmaCXfmDfHXY4gSUL/cSdZCPUiQTFyNnE4aHHJjN
pXmPbp4UMg7PHITJFRROBuFeOTvAgawVXz8guTQ+LpNVHeGiDdq9qlEdh02+wpt8ndwm4NYFDJxr
VI92f2ekWtJtcGczeKVfJZ8WzvgkQ00jDnEc287NNwRWauEiK+jCjskj3F5irqCqGmkkTBdo1YUY
I2M6IseA6t0rY0yviPpgpgWQDBC0gkZlBiZGsfY6HnTVIgq34a6DYuMCq0iXMa+0tOXd8FoHMLPn
6iOullEDuDjmZsidCLAGywDFhmlbrb76/RKBpBvVzbcRnF0MfBgLZfI3RnsaJUhPu6Gb5OHbbYWG
ZI2H59mL7yJDlWSnjN5ekc2Ggk91YNrLbN7sBY/x1rG5ihrPoTNLyMcg2qJbZ+ZWtkqlU4zCO4W2
5Obbagbj2EtkW2sh8Soc8GpXkGiWrZPYlvE8tHraH2XoTOBfX3+uMzBkTJhduRekjA1LkOupynZw
X4CTlzjil30pNTYNxSw4sQLGBBx/34zT265q+CCGzuxkJ6Eh3lXABNTzoFxLGxn02BDcPaBYw6Wt
CuOdk2VEGwxtlM5fPI1NxjbzGlPczpBWnE0CwnsCNoWJqOR9zBogqYOEcQXXimCbg45F9Jb7SGGe
I8uy235lUxUEZiBXiqKlZDavFTaM2HZVScwFQ8nduij3GElkIjqVuq4YtTEh7z0GZOip0KC8voj/
uyf9zZ6U4m1tdf/vPemRYXtVp933Msi//9A/e1L3r9WqhVUf+/C61+Tv+0cKafxFVhWGOOi3dGe8
Pf93T0o8l44rj12ogx5eF7Rb/0RaOn/5APM8ZjRoKJl0mH+yJ6WIevP2hiHgWixe4Vi76DJ9jvT9
CzR1uIoKo0tOqjGYYE6SuCk7m50zk3RSL2ZFbokYMv+ecWuDdBpqYhTqo2erTdz1dXNo8RhFoVcX
DvHproi2xVhjkOu5LG8HS5Rib2RkQd3mcHsem0qQaD1K8HGwAgt8VKPZgcyfgJYFRWQPZgBAaBH4
EQcHhR+KKfiU7XJcjKUXpATSLy+wYNstlAtkc9AnCQjG+DcGwtOaj0Qwup+8AtF37/kkXy1IBgNw
830XznjobYiMEDEufGytmw4D5OUkdDcox+GuIxl4xwDfioO5GHVoWojw72WWzbcKV/sV01SMJBlq
kK2raggXmadIz6hsPfYCJ5N3hS3HPX89Nralng/xxJDNlC2xFom3VylLjyCpEQESekRQR5eg3+x5
+xtsyaJmJ3rXfCz8fN3+tMW9wU4JaIJ4jsdZXtv17G+qxbJuBqKRj2M9MxE2zJvEWbqNjaxsq82p
Eygs1DeWqxVXVjXd2TrcE7soSN6Wyk0+OWh39gKvZdhST5x5NxYbHrDN3djSSwYDgoBLnubiCu6H
xWcbluFCn7aNWddXEQjWr9no+LsxFzMbrNQL49bFB+D4n+wowgALtCokFgaOKNFiBGEvjzzejFWm
XpFIYZ8oOHgZo+66z1qG+5by1dmitr+BTtjcyjz5SM2RvNi1M/FiUmeQ2vPGHlpMVGYkWPJJ7RYX
QnlftDmZqDm5YqaFRrbnjBC8kN+2kACuNJUPIYP77n0OgTUQnamuZrwUG6lsc2tgW9xoVDIbfYzi
d3AkcZoUPKwHXhq1z1+bZaRlSmmcLXw4p1kf8AmqiVeqKG5JauWhPavIv3NTW956pmAx1UZZFMh4
Wa6IP8FtJkcN+4+q94s2VHe6yRXNu6i/INVGnKHABaiWiF7hsr+slbU8sR+0063W98lJsBfGqklk
VGBZo9g0MEf3CIyIKmqGM11Zd9IT5xL2TOMGi1OthT2ySY93+sGqYEIF7GHGjdIJchqilUC19A+a
Vuwwhdx56azvIvcsRjKAgAd8mIF0spRvr7W+eDCQlW78QtwZ8IqYSMlPnXTdY5nVD7PFXIO34HPp
IrZf3f0oolPzjPQOVOT6S82ftTgi8M/o0fwN+qMYfBWOsx8d5DRql5PnM3waZMykXjzxMOyuTVmq
HfK8mp1lbBOX0IkHAVUxVJnbAURsdSSnzMQy7eRGCb7O1HxCo91sB7ds9wVF8DHrTkufXvRlj4S0
Z49apVekg5K34PiB1opyU7KK3E6IDXf5lKlQ5Fl3RxJMcSs9Oz6OGad5XnJ20L6jbuEKLvuqz02S
qyT5E7kis6IdTyjFp2NLfm6+gWI73U6ifxhgNB80EI9XE7oo4m2CuhOTfl9lGrb8TWO0ZoaabrJK
0mLtq7L1PtZNbW8dZ/FJ4Z3lTphU9PCMoxtEfum1nXQvlZDiaDOcDJbUeHEklWMAj7l/7lq+sl4m
ctNSjJyRnpY75Ptc0npchGMpim0Bp/lm5rEbJIrnHSFwdY1jbH5eBp/9VMTzeRy4BtNZzc9QntKY
VZ/e3Detuq90slhirypZWSbCD2DrD/ImRlFxtCSBRntpClcGhU2mSbdkLPzyEVJhigJuQ7qLf9dn
7lcJODCMTWXspsQrCDP1COYJNKfHLu9UeG5CkZbo08N6sLMhkKmjsVEnmx7lXQmHuFHc4hS/hRoe
kmLuDAFMr+pPJYjLgXeL1nzKNdAW1ErZoAMhmkznGulaPQQZ3MVDjnx4QUnWOreMGWukYxG3SD5x
6R3bfrQ/dEbanpKlJHyFfav9sefqT0PU73ESGlrkCiKApHvH4MAzSWHS21MNVffUzJG2QzhbxYeo
QaSYWvF1UgzFvadhryTgWHP3pJ9x4frLlDxJT3Tb0RTlwUCy9sIQBWlu6bVZFsZzLy5iqyUvzSXe
3AmWCRfZKD3uD2sc8dGqRUN8Xs9fKzj4U8C+Ybrsx65jU242+mq2UoA+8XrGQWYPxL4JtQyPemQ1
L02rp0+8k2PkkOVw2VlLeR0hbfy67gEXyuvIusPpMD5C9l+uSt094qAqvgAccz7bkC5ZXCZWM7Cw
H4tt7IsUcfB4LHnasqwxzJmqs/VWqTNnESZD4j0M42xfFE5XfNYylHuncjBNNCEynW4j7BAPvEf8
LX1dvBvm2dRCWMcyCo3cwD3VkqXyKcfBJ3gYITjx82q8UW6jc1XOiXaTZg5ucxPYxhNq0fwKLzM4
2THqhRuafrkcIV/knwU57ndyqu4L3FtmSFp1dMxpoTckPnKzyrpvrpfGaqKwmzoPRW2XRiXsKV+/
lLCInuxpnr5EXtI8M70bd5WW+W2gxX7sg2ectVNrZONNZfO8CSwQv5+EPpP7CwQmCixGUIfBndlF
utokn/1YVegal2g4SqO3pk2WZs0c+G6ZPQLDFiLwaqu/o1inEdeU1Vw5cGuO3HMpgwVTlzOgRgX8
IU/8reW2+hMihEhsq1RHPG6MGjF2hUjvIl/qSEpnN6yGgSU8UtIMzkGSecgAxjK0chPj6tQ3J9Ta
zsaRIIXnceg2gH8QgDAdALvdim2j203oZGa/tRP00IHRyVtj6PpNRyjtBeiVocR/Ufcb5WbyyPoZ
SgUx5+1T3mY9UdUxZIUQymD9IZ9NWW174c+oTbNm+eJQQF0CwMT1bTofIdf4792kKl8QrNQ7K8FV
t+ERHwFSG/NaCyc/54log8o8ptgtL/1FuM8jjetBJoh4QzO2FxyW1mx9xK6WnPvIsB78HrxQ4JWW
EkxrRmaPtVkfYgjEXZAvKJ4AfSfzHfzhZgyVmRgvoz+aODNs+RyLqL+1/Z5Qs0yZ+tMATTXaxvo0
cC3p3RAALTI++w2QqC3WyxivQ51FH1IA3u/npXc6WPeJOg/dMO+Bb2vJhm0AcjPXyo9ZnN/ohCB9
aCr3Cir9pk7KMRw9bTvhIQjB/Pu3bAv1q8EV8Sb2yQbZID82r52C2tAj32LfOBQW9ICj+Oi7iLID
Ucv4gZxRdw6ychIEsmmMJUKjS/U9hrj4quvNZTuZS3Q0s2LcL8LuN4u0it2g68MFTIKtM7TllyQz
Bxwag+N+waTcwmPuqmQlqbbvMTNGHx1RRyAwdAsFv/CXLpStGC4TUzGioczq6EQZJQdpG2cC27HI
PkvdH6uAgKsqkFpS8Gixpss6apLHIlLFu9TWk72e2hr9QTRctFIRYWnkjnfO25J4bp0aEYTfyVtK
rSOVrRmgCfsNCAUzzj906KgBXEcTzsmEiRUWV6RJ2yZalvM6fj5N7Owv+IbFhSnS9FO0EIuDg7s/
lLIBP+ivs5kCJC5MukfJ7GoIQam1L7HVuDdW02hfCM1rv0E5/tsl/65L1nWmrv93k0wq08eX8uWH
Hvn1j/zTIou/KPrYlAAz8gw6VHZHf7fInvcXg0sT5QdjXhb7a/f8d7i1Zf+lM0nHEAjajc3j2rj+
0yLrf5kmaArkx2wFWX3+Ubj1m3UHY3ta9PVTMGA22Rqv4+/vJsyZQQHUWUJj4quhgU+zeTkMvuje
fXdO/kX2+2ZF8HoYNAnriMDS8d+/OcxiIGkcl1E7dAs6WRjL88YadO+6pIT+3TrizYJwPRZMJ/TR
2EhcpBJvhub8FlnnM8w8zEbtX+tOO16yVbBO6DjXYIrytxZ/xvFvxgw+dCc2sbbOeATxib6uer47
i+AgUWW6bXRIYWVjNWrq/qJu4aoGuK5rO/Rw2j/oHmqJnT7EI+13UWTz3qkns9oD10BYOo5iCgbF
Fvl12Aeun7nf7Lf6x0ql7UWDA2LfRLG/nxYW+/jmTUj2qqKEN8rbIoebWWht/x51b3XyxxYKO9Ft
V9Hcp/hVMigVVlwlZF3o5TGNu3lL/ER5a2pigTUNfzUBr/LgyvhSH+Z0i4iMXExZ6IeF5+MlC0Bn
FYVaw63ZDeXXxVrqa2if2XtTT7MAj02xs5ukCo2Ud8JQV9NBr2lGmwWIrYcdK2hh+29RClNq91Z3
do2+vkLWyyAF+OKLzjLxUDhTw/tGmw7IvtyYAtCPnNDTzPpTh/73wllWWH29JEOgNxOZrK0ndnpn
tk9swfwph89Cz94E7jwBT3tCjmTP3UVSyWzn4sCswiniOg/1pOZRr1tl9ZHsLFbHQ+w9Zowm7vxY
95OQ96T/OfM6yQPdZ5YQlOZM3piWpWrXQiVC48j292OeFJ4dpojmr/FneTJ0REyy3jAN5xm3+QMY
kSLMo7TdmGbBtZeRoRDgo7SvU8u4wz2jh5FiOcPeAvclJflT6dYQ6JXe77zR0UgfA+L+uS3LZJ9U
yae5zeQmRvVxjn1vkMCL7YRsSE5OgmDssiFP7VFYpnbLwne50BeyUIJOGTkoh1HXsKtmEV1nrd0L
XsLHiD3XYUTYt7Vm7Pmsb4fPiAH7j7kxZ8V2iem/6dpT/8Qp6ODiOZ+avggnYHhXFXFegXKLz7ql
pgDYK9xsFIl5Hr/3Ow1XUMTKX5Me6SlaqcJOTVVYA6EL/Ygpjiv7c0YDa2GeiufQ0b3sBWkHsRea
+wz2mIzu2pm3ynWauwiJ4IXDatRW02RA8ncFlzZ3D9OO8dLKhbnNjPGLKtGY263WX+ZmtXzscYUy
BJL2R6ny/JqZjLnJl76/a+yedIreu2saP90O9vJBG1rrCi2wuTXnpbvSyN3eTr4z3VeVP4Sx4Y+7
uRS31VQ+ulZUw4zKvWkUQR+PcHQrJ2WgFdF7EpYM0SwrSDKQZhYsXYZBOC5zmmJzQMw5F42zXHhT
Masj0CjiERj0NxifI02LYfp2E60CMka2DTEnosZ0NwMVfCf+9ggxDPTGCU05KF/f6FCB2zMuPtKH
SQxj6q47gd97VbWfxsVxPyhNxN7OnXPTPpbe1OnozgFh7TrIwQ0FTtk7uxgJdXw35jb/pSXTMb5C
ZDIkOGdx36L+R0Zn0d0iLDj7kTbWadBFk/1kSpJDMDlWEbUXZETffMiGSbN3jeIZ+dmld4UX2Se9
dspnGQ/tPTS4qmz2ht/lT5ot83t/xKHQ6itppS5d+zAS9PHg4txk0GWZ0RzAbrZOtqJeC3DIwo+x
4Sbv7d6yTpMZNReGUvbBLDVGmyqf03lTLojEiQVAg9A16//tRk50TzjA9Mkxq8hDkws/WeToretC
cdwBbs8mp+s4yk6vTik0rG1fDksF0DpiZwEgsj43QlD7umjod4bTwa5uU2zI0u/DqtM9JLgzUiAN
P+jzqyiowRF4v3Q67mm70ga5QeRf3ipLyC8C4cYFHySNd7kpiGGY6fM2gxMXADfJPDl6euFfF3bq
vJAbx+ez8Kdg73DLWyIv4BzlUDeqkLU+/87W+vIrIaLFg6X36qbIce9sqDPr+7hMUHF3lBEGDw+w
3ty3f2tV/1sF/qYKNHF6/bIMvHzpupdPydB9wRjyfTH495/8uxp0yOhE+GEYaG+p+1hL/KcadK11
K0L6NdlsbCbtNUHz72pQmH/xcLOoLcgKg8G8lk9/V4MYy1i/rGSelSCBVMz5k4XJ2zqGkE4XpcOK
WuNg4KV/rGN8a4ZaIDVJt1J85Yby95pXs873GNn8WUG4HmlVA6MXoeox3oK+ikpUYlEGRzJZp2DX
f5brtn6KmIj9+ZE4BrRsHEeCmNMfv1PcE+Lbylwe+onpeTTo191YMndvfkeC/JeTx7aLNxk0SL7W
W2Ha6BaGD5JHHuYu/0qu89dIS79m/O8ffx8Og2bIeEVbvv2NelywXWIrCReCxxbAoSZ41TgTbfn/
OHVcq8ioV3wp2rK10v6urI3xn8C05BuNUdleKH1YSZoIE1rSqn79pd7W7FwOLOlXTR+CTh6Hb1Q2
7lh6Wu+za08mcJ3OMN/NsVoTdR7kiKTz1wdbm43vJT2vB0NW46zymrWP+vFraTjeuTdrFvurEpdA
OMLTsGNQq6cvuheXYSpaKzAQzP75pYh2CRiKDxQMMdub28tp68FERykPsknr+2EVikDQBx+Z8U+/
/o7rCfvpO9ou6nRIXjp39Y/fcRky6vi6lAdtQDxaDpJkO1OP7n99lH+75OHg/Ocob/oekPFiBB7H
UXxln81WPWBHqU5V+/87dd8d6c2pm/IyqdlQcYEUw7wBDPWyYGXDHfLb20v/+UvRr68baPwYKwvy
zeVRg00ho0eWBzmSoSP1EfLSLHnXLqKct+QOsw/0W2PXoPKGxAgnFY8Ko81GVKexoWsPYWcoWNG0
dS290Cc3SVkOZhHLGFrH3eDmX2e4QkcgBuOldDuC7OWySmH8ukGpw38yJ0xzdWDEyHEs++Cqprxl
h2U+5q4J24Kl3PNYjvMGRx0hZ6tHqp4rWsOM6zl3lQMYax5orHP4KZuxicWRDRzhikTfbnvTre57
DRadzlj/02tP+do1jg6d5JxRoEwelKwwcT2ilmZR6B8z6DNh2vF5NJC7LyVRUZt87OWuJuDtmpwe
WLG2YPNL200BZAwFaziyMvy9E9GKNnpEqnwzeButlVpYEl2/XYhACcrM7UO3r0CNuzxcEvyy7JF4
BRBYQZJNwpw7HMl8PQmADfuM2Mizofc1RJ4m3UMB0VCF6SbmrdE+q9jInmM29Q+AMmlDOks+NU5p
PpLogFrXnQz5JEuBEtKJRqQ8ibvWchbhFvQijqDb1gRVVTfRY3kazTEKpv454tSck6yR186QfdUN
ftMBFsZj6aVfVTdF972DaGxaH40Jpde6A0Up2hY6Em0Yo2igM9bQd5lCDcUTvcf2R/k7xoUVUAZQ
z4GCoQKls7OQ5cXpVWxJ/zpz4uqro/nGlVFnnMShoIE3tcnzgtfLvuhiUIJ6hDDU4ZTlKSchGuAr
LgKILXC2+B2qWb5STLrfs08YRlA2cL0jO0H6VfQs0zDPtU6xT0k2kpfGMEp/g/Jr/JBEEqOjaYAs
Diu8w4Qu6VV7odXp8uhplf1OVTkFqJvUJ74jQSk9T05d95qDIKzooWbS9c6qaq4fu9Vtoo8EcX74
mRMwkoMq/YtWoQDy4YiucguV0+iakkEJgkOa8wx3bkcOLotifSHDW/CKW2bf2/eWHOkEikkmDyRw
xeN+8KrsxSc/fOdX3EdoKQzS4/yx2HdjpO4mhrcflnbJ97Yc+mI3wWdPd5m07GW7ZECoghbIOjFj
Kkfu5svus7lwbwESQdFZTHb3fnR7+cRE2D6Tb8YzlJraDtoBWbWjw7hdg0Q0lj78EnDx8+cmNquT
ikDYtwrOK9sEyvTEv4hIx0VVv9BGxIy9tHl16ySlk1zFua+2Q7xGnrCGD4b/Ye881uNGsm77Kv0C
0IcAAm4Kk46eIikzwUc5eO/x9P9CStUtkdXSrTvuQavLkZmJDAROnLP32jqPvkFnV4sR4/tG7IRv
U0JwMj+GofS1rAG/lpk5wmREGnEpxfC+7oiHRVrIGMcZWAjrZJenDdbZhUwoG6VX0QXnqBmjrz3d
Dj/uGIk22qGvxk8g/hNGkKYWDGFtYrmzrbt44KYUJW9LFfl4NfYtcXoZ97m0AbCjWMze2aJeL0iU
3hUAHEngnOveKya8XS49hoSs15xFza6IJT6vF79EXHOjU1TuGhpSAYeuhZNRzZipAwC4tuxuxdQj
Ldmeu7Xkc2tF+px0in1jA1l+Bths3+kj1pUqmjAIy1A/zcOGz2dD/Tg4m1kuXyp/JFg2MDpI2Iwk
G+emLzn9dUqbk/besefEMrPvhNniP1XzZ8Ngo2xb9g8zhry7JjN5M21LooS1kUcNfSDxtsraSzEx
7eeYzjIcnLbZ54AQcTOnbGLaduzHBwFTEdVtgu8L5JOYPseA1+oyL93I6WCUYUkI2iS/0eu+2sWT
DoeqK+qbrtnqakY7F6QfsJimJh4StxBgxJglEuLrTD4Ec4ERnl0XNfUHElLFVxXymjtua8RAMXqd
oQ++ZsIU7cYlTtnjqCRgn/TGdRoZu46ukzdWreYZ+sqOiJkeboxZAYTgCq1wy1BTWK2HgWPyBr7h
1M1VBOQRPcSHscaUaptleQrXobjrBvYeJWL3mBxu+mwsuOZONRC+Bc8mwhh7rYea+skRQ3/BTI/m
VzXc2DCRDp2pjvsUJ/ceYaJyBa/vRidB4T1+MWaOBPFehen6LlH16Z2dISC3lyrZy5W8otVJ1qCE
CHdTE+PKWfeD1WDZh8v7DZBU5Mk+eeR+fmpHNTpoDNKDOCoar1f1+kYSYIF0YYn2bO6fFINhumbx
0COSVB6VJM6fmpKdF2wMndnCFg+JKurKW/lK0XlstQXg5nq38h3sOHtN5GThs+e5XSL+YJIPcNyQ
7Z6YCtA8cU0ns2OSjroqZzNLOeQxN9NSVDciUrNjOTUMy5HJA49hRNQyuWzwN5NmmhSuHjW96hrh
1BQuJqPHrtCK00Qew6myejjQUKyak553gz+IYtFyH1JvZZkXy6TNDIxByG4t7sKawvsGU9Tkq4hx
lb3EeRufgGvoQD5w6402EUg0Z93QHDBQetTi7cConhbft25h7u3apFx8xQIduUz4reNsoz32MK+3
9AkbMvGajkxeroFF28Xr8avfos6iEZuiiUEATlxF0BOzLf1VHwQj2050H1GkZr1XzfnbKdVn1FrC
pE9DcY23mHjFkZzhNPOTWv0k7eGAIi2ls0LsFzTgmIhX7i82jvHOMFLligRUZcvlwAqhSG3Zc59q
ZD2lHZzN3O4PWjP0wdyEz1lsZGR7aFmgqTgxK6sR7wvwotcDz2i6I1Gr+iiZCeZycn295naNPke5
JQYXDbuCCHZ2KC0VwmVnQ6WVFhXsb9Jk+2boO3iclmjWT9LJwTTxgVFobLwEezHGP1gAxFbX/lLH
Ozw7bUp4rBUbmvpFhU2ub4SpVc0PDQ9Q39Sm8apHAm25dkud0FNaXgMZABEOPA4yswOTgBveuOh1
iGN0sP90UNsEk6/eDx2CjaeyHXZfHtQiXCTYWfIDSPSnQV0u2ow9dbKS5zIf7iHOid3vjxivToaO
iuKdiZc8+6NfmjM7ORpFNNX5YWwowspwCHlA8Tguy7i6IPLqT+EDr2Y5qE4FozdMQNi99FcWk7Kl
wJFmlrOhNCDk2CUqKKOAQPy0LZ57BY1m1sXUg4Y93Z4fOxMcAnMfa0iXY1L8vDADxFKtDXFzdL//
cLDTXx1PeH94bbCDWJZKJ+nF8aSeSc615UCmYVHI0zB2xbdKb7inpp5Wb+EiApiDnPkSaa2p6K9H
k1oT8UV9UwsK7YQPQSlTnkDu2f6icfLsks2zlS+DcSER2V+WgGcvM7OjKUrKOUa3ITQOUciurM8c
XANpFeFbnRHCs25u+AqHP/a2Iqw7PPg8gEMS45/UJEk/np+KZYnB15vWDJLw79eGeCXv3a4FFaWK
NcxwXnlqo2EKU55e2aE38ZIbCizNfk4jb9Ll+yax0LFRNhJESdar0ToGqs7+D3T8V+dsLIEmKCPe
CG6xV4PNfjGRViUC9T/n7b2hRLR35fSnbeBVx2IzHjKxMnWMT2BnX3znhF6NRJ5XycGUFM9mxMZV
1iYMMo2wQmYwFY6TlMMD1Lnx/e+vsfb6GlOikHAC84qpqnx5HF5EJsc2n+KDZDoRHnJZOZfntncx
UBqTeWYsNw4Umk3I8ZShlfmm1MYU9MtoRB65o6hZ2G8JNWiIGtSDiHxSaCZZe6D+di4xtXdfGuS1
/VHBVx5977j8r1/9h341qdY8Kf67asH/mj9Pz+3XnzvV33/mR6PaQoAgNyM5nAhU+iDN/tOoNt5Y
NlA0OiRbv1ljg/pLteC8od+E2B9eL95gfXua/aVaQOsgBRNyblTaRUgN/kmfmpS+F8+hLUAKQYVU
Ia5tPoEX/a0sHdncVqc5LND03vcp8CwkYToHuplZiDdbbdHv6ma5zSsazB6aeQ/BhcPMXIVcPiYI
zJhii/dhMhTIcjhXeUD3p69zbyq+zS/3ENOCr42ocfD8cu7LP555HPoA2ryktkebpoLomh1zcbmI
yYG+kfE27afyEmPwep2nRk+myqCuB6vpQrlle7Un9jL8UFVIBWPlJOvGPD3ZYdqLmcRp4rfRpiuz
ke4n3hx2odasj9aahMeK4f59Se16IgrtY2o1yvskL5SHqCnRUTVzuR9w90C7ZX+omV7frBycEAl3
dwgnv8Ad4EMSGu4Se31H6ZTtHCdD7m3oiptGZb8n4vkb2u1kclWHBkuprujnarC2WsPxj1q1v49H
7c7UZxVWWH+FNwLbj6bdJcJ+YAZ6JQjWRqBbvp2aVVzOpES6OdJHV2Niyh/FJfH0l9Ku35NZSH66
6GcmhNFHxyRtAKimi131Lls4RhvQTq2qejtDbPlAw0r1axJufJJ/BmRfy+iRvOmxBB9mPQxCK4UG
FZrbW0Ccb/CrnWZDWa8W+NlMQd+KFA/QjZM/VcsgnwQS4j1ycuLPo1DfkVA2u2VPeE+sFt+6tb7F
qbseQqmcekBFz5UU7QN9ohGhVohrUK9z9G5afUuH4BDaKzUzFLCbhczX95wwH8wuqfbVjEJDdEtE
EnBmgalyBK1m0w7a3H7M11rhEKpPjzyoIxpbVWfBZ9vEGE44fFbUpi09q1H1ux7hwHWRNMjmJy2e
bZh+zRrQP36rKwIqGyya2NcqHXNH7+wwRKPx0GNibblz3BRYKtJYCKNjwWlvT6+5Ru1WC4GleeGE
Igzb7VEaVNeamIcLErp6suBbxXiktk0uZGGqHyUf3O+QkCCJT6E108mpqp2w2xDZKLLGi2lhqH6s
MJy7FOj98o0G0arsbY7E4bfFsaarXGsJA4nIUw1yC/OHK6D210Uqvnei/7fR/2Gjp+gQv93pMUr2
8b+857bCzPX8837/40f/s+EDtN38WFtDX4N5+e8N35ZvGNEhXUPetM1mtgi0v3Z88w1Vl9jmUSqp
BgDU/7Pj62/4T9meOUcaKsDMf7TjW6/a8jxsNJ3JCRAcRpMcUH+daFgZTfA279IDTkD6uaRpxZg8
IcFOvja2tKz6sUZpBEomhiWmLRzzwbBTeWIjgkilTSauXX2diyyojCpqDkpeoWdxa/CBqqvGekeg
gGFfLiHUIBrPdJwMFAK9HNiI4Zk3H/Iaz/mYCDqXE6fD3M3yrbEKE/YSXmP1oexsWsxob/BvIbWo
3akU9iU7rgRhP4rrgoY1WpgyMk13YI5W77XciuFeZ8r2I2f7bZYmyy17LthcyCdgH+uNudN39nwf
zRRZRSLm+xYz0THMNqe1jvsJUyyOi+pUQaSzT/jZuy+dDU0PLwXV4ZmxKcozT05CdqR5gVublDA+
Ru1gKsAlHkENELp4UEmJfrY2i25FKNBBH2P9kZ4iVGydHlenq5jHzaITxJ9vmNCaxICn78w+wIV1
B8g/JZysRmL7JW0TrsB3Dl2Xg/oLm003pLf8Z3IGoIIuznheou2AMUS8AUNMvFsiyudbVYdLmYYx
nqpBZ97pms7Mp5Yb7cDO6Ovnqcpn5/jN6WOYVP3axIEBjM+Kr9n000sbO7HbTsl8lYbJeNQrzNiw
OvmZ7wwj88yeKgDxmT7rmiv8/QvNeQy2fkT37Ukbtm+YYFA0g+rade9pRUAGnOqtPzxjrS58tcuz
5E4pND5CRU+QhgZRzIi3uxzHNI5i4BQTTzEeHmdj87RIxfAsBRonzbjCGA81Yy31XWt2uHNRcCmV
O07rt5jwNWRmY+k8Lfl036+dsVvK2JReHibh06p1KXYtqjc3nxvFg/CvPZSSBbipb1i1BQs9m+UQ
7pDg8JvIGeFPK2YezTthEdEgoz17Jnxa/chq0NqOb9bRe3CmZ6wn02c85lDfNipY1LH4FCaXfjhq
51FK3X8BKYYrXt0Yo/HUcBNazswXXAHMw7btoCZzs5S8gFOJuC7xMieHpTiyRE1XcFteVrVDcv15
KqakI4/WBXf7vEuQmK9ukdHBp7yiF4v4ihUTouD/Ms8bD70kyxvDxLZOFkz8H4btK7L1Xj8WxlB/
sEXHL+sbNdlzoHICSyKpXMYRw4ZkAtTWafh0XsKJAtFyyZjZVNvNnm6LNDRHJgf6wCU54zLOwJGC
ucAFGGfc1Bvm7InEAy7kZmTW8f7ZLJjBAiqZl8SBf78lmIgmezNZuHgLbd09Ai39yCGx+XAGdDRG
jdfZHJiUSAT6jH+ZMbp1R48U/Ct98Bzwa+6a+CKDVbOTPeneFFFQNvk4KoOk73DURt1oubaqssAU
OmMeDHCuTwgW/2HUej41LWLNBd6iA9Dj1Eb6pXO5EhjBkf5MC6tqAdoSV1Brk8jexfptegY3KG23
sJ+CM/VVmCMHk1EOLBEwvQboYV+fYqXdJEZ8Xn1uo2m3Mm5EmsZNwZSgLXhDq86OVWjVFN8v3Vxf
RSmMpoRYgr2+cC+fu7B2iXAzKGiZbL62Qh6zjFl/2oOuVNVQPPRMbriChZzvaxZ64mpx1nzI1LA5
oIIjXb6PAa3iGL+mXQNuk/zCdn3bcZCWh5nO4FFf+cCIAFlRigMMHKuIIh5CdV3rU1RZYE31soDY
WoQp00WVHvkg0dR740QXPCdP87lL4GgFUPdZUyGnkW34svK1th0tHhXeG8DOUogHgIEMJ4xlQlfW
FrjUCrVivYiuB0O30e4IWOSOKMxGXCcb07QgGb7104IuezA628qxRF4tCEVbfr0Whd2XKKPjksQG
q5uT+QO9FuepTQyRXsh6aA8DQ/9md17zUsMv5Kk9n9nTmm39D5YprodkhFMCQ5PPqW6PkXESTX/H
jBoKBPGW7G9tB+48j/VtPToLI7+6sZ0nBYsVcojzlgbIOMGNx/hUo0Vtt8MRcWxDX4zZXBvUQhGk
XXJ35TkWaG+YuLxEVezOd1wx2vJpi88W3twYbbw776xg+WiXYaVrngS4+/JpiiBevjPOpN5cbruU
GAElybg3nom5d4J0YP4t4mFLRCaHMJ7xvdXYgV27oS3jLmHEDuzkDESm1WAjy6kfNmOdXdPrjeNS
xDdEii4Hth+9mHBJA3mnKK3KSkA0Xp2LgpRHWqhWONPN7hInv1vT/GuqJrllezB7cakUdCzK3ij4
ikqVuyYbZvZa7snWj9liGGBOmpF6etOaX6qyeKoi0Z5ILhuQTi32RI6JqbcPmrSPFdap0O1wuD5A
Za4veMbYt4J0RY4z7ajvKNVBKQtad6j/YQkOVMwc4uLHxGoMNKZl+LHpNYg3VXPZ0Tf22t7yVCvl
HsBeLgoU1H2/AD4c6gsrddoi3HDPlec4/buyGXZ13TU7hTP/bY3FNy2s+1CThvqOzBciOTh7FZzJ
hKgKdtVtooeShYa+OmAeVWu4JaaGGNHqetJMzEamXr1FnIhz2kkiCT5RUFrusnMaCsgZBO8EpBhp
TFaKYk0Lh8Gyjhei3VB5HxyWZetF3UDSHzNlh761XG/subdOXUpAK+De5pCcU1qKSTzKLbhF2SJc
kpUwF2uLdckF5GMztqsgslNSX9R6BgKWWcNFO4/qlQVonBanYszPtK7Sx8UqHsFmNPll3nTyrsnQ
RSg9U39Prq2zs0d9ZBpCDE28BdJ0k6O56xZS0xgYmmwCanYLZrqDOjYjbmlibQqb6axHNvk2vO3S
K7uN0+WK62V+AeBR7laalDzHExUa+PToOGmNzZgkDSucPjKoBilNuA4xD2jBjaX0Rd5oO53pJhmh
RnvXqYTImE5pBsZMWE9Kao+CxcwVU9dd2Um83hXrYuBAHIod+Fu5D53RuqydRAZR0z00zgBog9xY
MoK6oqmuwJ6wRcESArtOOg4Hs/A0FK04adgAD4ZTdcfMGeRlpa+qx0Urg3ELJ5rNqsI52NiB4qA2
SdmxCCktslvZpNB27ZOyZuKGh8BCyTeWO8g35jFv9eUuwpKvl3p50HBE7+3tCYFHGB935AwHI+ML
g1ypfOjCufHTunWu1tS4G5JC8yHSqveM0W1aB3n/qM2acrmcc5sUBlMx85fW/NSfk51CTVtP/Vw2
+xRe1/uU8h275YBohPWtZQ/aFhJlTToB4yaBKTx5LRoKEimOsewAQBcM0SzrWckKxNMN7AJh5Rtx
vO12tGnIplqsScVPTWCVukVXGVuIFZt/5K9GzoMoiom4Ko0vdUzoldYLgMQ1QVjsVuK4pK3+jOeb
KJWw6ub3kJkhkyotlWBCoNayRWv1uEofmOqJa3b+tgiSCietkmjWQd2CuQpcw363hXUZUy6my3hQ
LOHWOrP1gY3Ebrl2vaHeg2jPie8x8hYnsNWsc3qfhJzuXZFipD5YazfSC8oYF+OYw2zBLN9H3F0S
NRsjknQrAMZ7BIYKG1ObmAebudaTknXkoCwAFkw3GQQZgnXPCSRuAgtB21XScV8kej891aadH1fa
cSTz0GAi3msNhljlb1Mr2Zlarj5O0WyzxFEs0GDBPkfhx0YKNvgzZNzoMmqK63jsu3cIvocLnOVX
ZlYCcqYaeIsHV33vTJ3ZugNnl/4EsGNJ3nVmPajHIjOd/qQ0YtVw2umps0NnODQT/gCFyini4Bbe
hAgMqWZHmk2zkVT2h7DJ2dTDNJ3qhe17UR1G/6JdaR+labUanpZLRUU/oKhT5JGxO+gf7LjgqQuw
esGbkth6tGPsahQXjdryz7OKkstXjQJyz9hqsMdhfjhBfMZwllO3qWkg8QBxaOp8Oaline8X5kYP
1KIw07f8odhRqM9+6u3efh/P/Ry68HJ8wNGZiSTTOjxeFsfo7d//pOMc0IEndZ+kh7ByYBYRGAuU
e5Xr0L2XywqYUBYO1UhVGrBWXWKG/4SyfDXG5B3QkZb8H7Ny3sWLseEUm6JatT46GLODdScst2DK
wRGhdi2IoIwoNsN6n+hJHF30dbiWQW124TWdSfFgq4O4ltUWufWPL4uDrspQKdtByll0q3++LKU+
hFWcyuhQKps8YubpH2zTNYeKDF1JT15k4Q8F+C5fGaP6w+9f/Ty0+XmUysXg5ckKQflKr/zMrvnp
WykXKxvKceWaLNBTD6lolponTmMXKV9IvBChhMfK1h8ywo+OYiu/v2d0jLLBVytNXMYw0+AqxQey
dFtUpRHC3DP4fiLd90+81b/5ErfIQwOrG8ptS7y8XqMTJaTX2vmhRMSG4miZh86LzQzPfst0DlJa
TVKbOXfNcyGz5b7p6VU0W8ZEQkv0viib79OdX6IPf17X4tUUQGwOSAlGUTKS5jH86zeoGI2yDtQN
hxa3cuKaClK7npbUU0eLp3NtRGW0FDSopGjv9ONZS1xOoMX2ouWR7HVdvZ3BuLK//271v3tjptyI
wrYw1XMSzM9LyxpVmDJtEx9qM6JCjSrOXgN5u1NrzS590K58W+Mgk8elomz1Z3Df2WmU2ng/gDDp
3HjcDIPqwmlZnuti0XOMPWOsIwm+Y5fQ0g7yEJ0KPjh6PaWDCsRXipBuSWa183C10Bj88v1QmhQE
LAzr1gUolxpuJFaUFFzqOt9uddxzsiE1y7Wzs8w1IM+vf/ietJeqAYcR0pa5zMCGFiKC8l+/p1go
DblxlrLXY0LdXK1agbLZw3bUIeJbMMVAGLho9qi8LbWV5slcxLytJRnWtwxYuFqRLjid0FzeNL+S
v+Ri8Sc+NDI7zu0hXau3L7tN6dJgw4OBWG00ES+xaqJUohEZ9PecBZhxNG+IKcRRb3Mg+HL+7v/X
if5DJxoZLkO434wcf0Sx/qv69i+P1V58Sn5pR3//+b+60XDAVIaOCLGxh0DhYMj4wzVtWW+wz5Dc
oep/OV7+3Y2238CgBtGLiQCEq/VzN9p+s+k5NP7l9/72P/LJvN4KVRUnDkZgTkbsPtsn//n+XkQJ
7GOZ1UM2V14RfcPAejMvIWdj2y+n8gCA5oQXDLX48F5kzNj0zv/p4v3NM9159VDnLWBiwOjMZ9YA
i//6FirDNGvbjtQDAaYkrcn3i1NfdmMWQNCJMm3LRGwG36nBpsg8vKrrKN1jWiFjVPsgIUasRDZy
3rtCZ4sQ0d715BvWFgDj2AQtZRBbVKfbc287UX2WJLElFc65MiYn5GPaoRrlLxfoH0hhH7u12icF
jlMlWAznIMGTcL7OzEt6viQ7rGi2B7BFna6jTRu8RS+fFjuDryD0w0yQSAGXjOLlAkEHBI50vZM9
kBQ7t7EeKVeMlmyEpXpHp/xSKsMdM7AhmEvSNBWnvzOdD0JXgi6ynunTKgHDJRd4sSdNcnEah9Z+
HAxV7o8AX1DT3s9K+JA2NC8yMm4RsX9kcqruk3y4jTrrIhXlpxWVNwmHXmNO+d5ceRtTz2GQXsXn
YpbqPktBrizq9LncUBfm0F2W3WQgnqw9yhZebAW1qd9EBVKU/20uZZ/0yx82l01bQ83433eX72Mu
/zmr+l92lR8/+GNbcRhXMdnaHsgoWmAI/0fVIFSJ4sFESwBKnu1l4zT8GHJJBxiDCrBQkg/PfW9x
q/1lvzPesNcwjeLHzqqGfwZjsHj9n+R1kl1N6pshztKYv8pXtjjp2HWHzlS7XDEkRus+6UArhX6l
kYq5dFcK+JKgLqy8d2EUovVlArd+oDVvCk9LxKGDq3kZ8t6DpVHYBpYGUhYo6asqKg9xqw8nNG2W
D8fLvKiGUnkLtBZ9aRkpF31ic6Rk7PsWN/v8mNpAYZhSpcpe1E1FJmcKVadDacnvE6gCmqR0nTHU
92njhB7vewaLFx2yJL4ygRud8InUbtyEd9Pa3EDT8bcCzpVFLQ5Nh0jBJgga94Z5EjL0GXg4fhw1
XwamQP6Q1qSnj23qEYG5XIWkNAdTr/q0cz7HiklzLOc259yGUYZe7t6oGgobsoiZPpfvnGVMg67O
En/NZZDP7U2bLTKgFOyfW61n0GIV9DkN+EZ6YfL6hehcrpSk4WA7mPeG5N6K4sovhFiZ0GgOfp4l
ZBJXj0ij05t2cVSvIQI4wIUiEEE4FGlqrQfE2OgMj/Duw6ma3bHKuxOtnqtYcLDk0HvvqAXCqNDa
k197QCaGnS7X0AxjG/QkfSpfC1WKvFR4Rrw8Gf24eGO/fYg66/1+0EMfkV7ktYZiBuQ5fSo6x9fn
uTjVpUguoDEunq7NQbVaO1Lv6p2xNqU/ZPRqEip7F2/SwQmdU09opmdvj4hkDRUQeHQv6VcZQcf0
xtWHed5pElKUMhbLUeOI9AApaT12wh59y5qaHWABY6eRBOR3syp9GFsmUDSU1oMJtIhGNS719GM9
1/KiUewjHUv4twZJ2kPXwv6iYxLrA3FGDT2RPCezKW0eqs58suf1MtV4BESjKXcKhKhAqGu8t+ri
eYVpn5Lss0+rsGWsNpWB6kDQQwL3VTIS8vvRMXzWxEPezS4sCWKt2ghgRIrvJMqWraeOKD3CUGSL
1ZMdQbOiN46NloqPC3JzHBvdxaxkn1ZwVUDY7DqAdLUcjJKJzLqWyN9z1gLKoca3ohq08CqHAL/N
jAOBf5aJ9r3S9cVmwAp9s+xGr4NWjbOBb7DSHbkzEQDtQj19bDUzugL+Vux0+9NmE4BsbzWeUZvK
A6jjoqNDFUvfypPkvhgzjDho6Olpxsu+Tpz2YYvF9uGxZvcrgZN+161XXQ++0E5JMSIi1tytdFV8
Q1OtoJyxxfSaot4mZrsG6poVAaV07A0GOMCY2Gi3QkRzFPTIPOK1xgPj4GNvjNoFfY/BV5j4PQKP
5iqiiPI1eqeeGeFOMCZofqpRcYoyUvURQbfq9oowuXObdfNuWZ4zrIxh16x8myn6chvSqjkJeq0G
z2czZjiKLCmgiiFLry9Mb8jLDCBFl+14q8OlpZQYhUzlEuFjvsfQfk1n+VMymtBJS1pNY4P2fODM
4Fsr1xMLHU65OAdio6vf5jAmlANA4QlkOf1gs3+r2smRA7cJlQkZvmyNezNMm4DxcRXEDoSylRQT
X8q5d7XG+Yxp6B6k4C2jx9t8gEGsEu+wXxLlayHXZZe3pEH11mUy8d93FuwFc9man2WJXByWQdF2
tb+EnDFiS7ddIZPnBgsLMML1bVdpBK1tKR4EbysuAK3eE6q9BBqOEL8tG5ZUZLZXi2bthkJ7dhDv
uDYB0oh5OuNtqMURUC4sKYuCXEuk4NSbryOkONdal/DaaFN9r+ZCnEI7J9wu10aCcpmiLn1W498o
7EOsqzdVrn00ze4yjWR67Iz5CVQE7IQEXSnBdeZxIIDkwXFGkFfthM4duBbuXG8Mk96bovxBE8OF
Jfv2ura1U1K1hWtUVc7QmHQgtb3NYwRJoR7bXtg039p2AEPhSDps61DtpRwS3GhLGhAFTqQ7AStE
VpPWa+ihc8gxUnR6DMzRdh4WuRyqvBQXq5kOu1Fbml1vkyQP7I0w3XV9YBKV3HYUm8CMZpfqDhjJ
5HA/iyjftYNBrFphAPjdZlx9k1zA4zxGbQOcFyONGzE1c/OYx0tcNOaHPJvfT+EwHKzF+oJdl9k9
mIbdoPXTfi5nZcdMms5tMSK+z8dbNbIAdEq5vfHpqkbn5/WGVntFeF+laxVMZrJDMz25bGg5MePK
u8FBGdco8xc9qRH45cNwtElYYa9JWjJ6QvPA/pucYsZr+0hhl5tsRANDC6HQzjV9nwB43EX0snca
7hFvlrXYR1b6bhrhuqyK/bD03UWXNQhblOibrtTWKS/zcOtjr66sTbEjucAOhCzUk10zq68kT3LQ
l+GupZ/rT5Br9PIT9MOyfyQVLMT5QDcfvP5hJhJU1h7Rs3Y1PfU0gSxuxYYAAVitrL7CvgmRWU+Y
LWPGqNxkVVoYnX6AspuMEPxrYLeP+kBzysRSu7Q4RgKjq9i9M7dZ64mQPnJWjHu4yvSWiXacyxWL
jj52KDfTCp8ESOI0TyCyuWXdrm179b/y+v+lvBaUsPTO/nt5vYOqmnz5pbL+8TM/KmtbfcOvoLCG
YiVRAG+4778wZ9YbKlr0+YT1wJQgZejflbUuqKy3LIKthlZBdVPj/6isNfnGoHjfbBgEL+HT/0eJ
ya8Oy9T7krwaqBsc/V41CqNpVle7rgYebkRawuV18OtIDXumHCAPu5bRllge8FD6TvxH4AAf8Keq
3qDBTPPdpppXWaGvTQJNg5JiXOd+P7GhBNZSmIFI8HEtVlIcfvpa/qYt8Lcv5dgGDVp2HdV80RVo
9XQUZDf1e4SrCEc0Qb2FWyUA4d78oQPxdy/FpSTrGnQdWIMXpoRVzFlNA6Df52xYe2jPjY8lLPP6
2RqOv/9Uvx6Lvl/ALdhIqjqL4pXPYx57rOsGF9BBmoUoS7srsa59m0fTZz9OOeOwk2/oHq9WmXT/
/sVZg6++PZgNtJNYxegYX3zOnry9EPdmv1cqiXgJMHtQCtn8oWX8+mpSjgkN9L00Ibq8tFl0ka13
YxMO+9aRJscBDUmCa8yNNQYpbfU/ZSq96MiyJAkk5t7CU6axTF76uIwGyVUsmGdGiwmKOWu/Wrr2
zY4IBxJ5cUFl9Kch1OvLaCAQJQoAsozE0vWiZRbGWcowoxoQ2hgGOnwGXrXqVMHvv6zty/hpqHL+
XMy5aPMBsqE3t13mn4YqiN5ozZF3tNeTcYFlq1xGCi5ToWneTBnwhwnS313Fn1/txdJAMhs1jFuH
PXguARsFw/1Y9MBiMxSB6C3cNss+/f4DvswEOn9CGhQm9jsIIubLmccSgxmdJm47gSLwRlYyf4pU
aMsIWewDMefYC5p7a1xsr6FR/sXsIT3Xhn4Yorbaj4MzBsOsTW47WfXnedaV44KwyNXCvnm7tgve
R4pLQQbsHzamlxlq2/veEDwqIxsCJV+tOLuLTK3quY2SaZC4KTe0lQvKawwURcdU0AmGsxQWvs7V
C7R8lh/V1ZpvB2HX1xZcay+qI+cGg9mPptp/HSMZf7M0MboAbuQON/jf9u9/WjSpk5sZg/x+PwNY
4/xk+EBkZ4/4FrK4m6h7nBM9JZTVJPuVeQ02/xKHXBdyNsNigTlgVEs3kx2F3VKqri5qWhqlrVLN
RAtNTa291sxVORKHjp117Ht/sgwcCNjrnwYoAk/9aNND0ROEZVKxdrquIdbSW5tW4nzqOZi6k5LT
kwwN+M25cYGb/XGA0nGdyQXrl07KLc2dxJ+U/gZ50XrA/LaFb+P8IxErvFTjRX1H6DQ+bDR3OASW
b9mi3/cEOwNyjjb/XNzf8JvL3e9X6+sbhLzLTRlOsuAW7PFiQDd3kTEYNE9pZMXXSgYoGJbUUSTz
w7CGdTCgV/rHtySvSBwlg8FNx/6SseMg+iGoN+v3bYiKqaN5IqLPTikv6SVhrnfM97//hK/3bXvD
tFq440DpI6b8de3gYRtLvpt+ny45XG/K9iPTPj2wNXACv3+p18sUmT3yKlqRhDXSRvn1paIBa8w0
VjwFbXgnYOPFsZroo/x/vAqNULyM2F+5hr++CnAWpQCVxePObFXS5ixHOUCSt29//zKCgvDFTs2n
ASqFeXKbJb8M2ssSBddsjY9qRg3uV6JLd+ZcRD4Hj8qV0O8oKVj4KgKuU2u/a7VoX8ks+dO29GJS
y7ZkG5QwtFsFyLVXU/imqeSajFbH8TO3gqlx8l04pf1OTnREPdRo8ijK2QlatfqaV5N1n/UpJzND
Ha+KdQVUmAFy+P2l0f72PVm0BQibdKhZXzxWIqkoShjr3b6MhvKotkbgqMPkrrBWrsOuHkDzoHTO
DW7l/2PvTHYjV9Is/SqN2jPBeQC6e+H0WYNLrlkbQgopOI9GGml8+v6om1l1Y0AGuta1SdwEFC6X
O2k0O/853ylaTZ0GCBKhCwRmHfgVSmtVfBbGJK9zf1rP8/g6ZJoZtmnf3KkKygRWEGdPSdZ4rFRx
ren9nzYXv/8DlrgoMQ2sg0sW8e8LamR0QYnpkQ8VVHkMjHM7jHb8kLCK4TD1snUkDB0Jw+15YnXl
USXzm59696Jzg8PQ0OjA6V4iqNbBLWpmfe/DqZ2dqDpaIFW2YxNDzMgzrMgZaJcON80f9nw/J4v/
uiz+9hf8dBcgSvCG6Tjd4faLQWAE1bHHDbfONH3dpx2L/EDuL8t0wgVk0gTK+R+ugp89BP98C/i3
QTSbBiTjHz9EX7GWKGcQ0GGSnpAEwNl3tlU3ni1owQj0j7qQ0xOThOSboLd8kDFnZJOk3FJpImOx
NXVk9w7nC9ZxY4R6bw4NbBld35EwzEI7i41PhXuZpdK786x841ANvwY79NT4Wbc3pKNfao5R7Oe6
fsPScOcqflFMNCBsxkA4f/jMf926+e4SMaIVihHNL7MPYqMezXosCG1WPFXRzqPEZK3NGMjwYll/
2Cf+ZtlmmONw8oQKyF7xp3MSyQ236lh0dsxHvwepjyvRIHhI68SfKiuXV/pxR8qfRZcVAw8mjuAO
f/wa4WsNNP05XEldfJ/TwPREISHG/VJxmnBUXtAq52r+MXKNP+Xjf/P0BUVEqMuyeDD90szcx2lr
RpkudoOnXqLeX3oozrodfS+8/p0jr/uHB9TPY/HlkmW4ZgYM7Dlwk/T98W8NpCamNOWS5RhenQeL
fY9CNCa8IkNLzp+Av+4RcynXUg2bG9tPQyli2iHZrfz7NfS3F5MDJ9+Dr06A/afHcjr00kkk9+/o
U/WgN4iSdhIxvE7rmOnKn7AYv3k0u4Q4+Jqpc4Ue8dOX7AYZvF9KI3aoWtOOmGUUzoOf/OGM+NvP
l4ZfmyuJj/cXTCJe/Lg27EbsOCN3oU8TKuCjLAjdyNcOo7C4O6WNZq9aYqoRcwvUgGIzSe1int0/
rZG/Hsp9fLLslnFgURm9CEh/X+RHeBFzIqgjBc+kQ97x4q3o5islqbaIS4NgkiirXeL1aIw5vTb/
/gv+mdPxda2xG+LDZt/u2z9fazCYCeQiNO+UYSfvjUd0FfdP3J9EajjlanRrSHz0rMFK0dSS2JFu
C69FzxjpQUPzkpz5gxqvyLjRemL2/cDYLXbEx79/n79ZaHymGS5rDOa5X9ANiUY1FSVm7Y7MWbcd
QGVsbEFh7VI194eP5De/CgyFzSwasiwAw5/WNOaGoqHgtd1h8i6/21Sp3OKzwqmnufp/489iD+qQ
/18ktV9WNbo8555CoHbnmGl3GzBwx37uRRfEV1AR/1NovPnVvPqbRYzfhCzCFhFs5s9KBeUfcVYP
/CbGOvE6Iuh/V8YtyG5d4H6cShwoNbbzf/9Lf/tRcr7GsuZing1+up/jWK/6IHHanTINGZYAyLGl
4EnvdFP84VctQdhfnhDsNPSFN4k79hdfpZ/b9QALkkvEXkzEzJF62kwSe5zXDvRsSFSdMGGN5SDY
W0uO2paT4zBtZio7y9vSd7i56G6ag0MkVPFoNpKoXlfl/rBuioJ5eU9xyRugDu0qJ8krtnFS4P8T
DI2hAvAnWaHnoq6vA+nAsBktnbLUL+g2NnBv3tQ2kQbsPIlx7w4mdsXCnhxzmxklNX5W0CQmxmxS
QpSvIJbEq4YTTHIBjp+BdZfmXfIgiNqqA0OcwNklqVEyjtcbg7byadJ2YsiluHbKavCv7H5Q0S09
O0W15f9r47YcO5FPq8GmSGkNd8yOr3yP5qL1MpPMtoPTFndSAyMAykur90aXExpUcWdiUE3Sx1Lg
HV1NA9GPgxePcRP6Qw2hUeVkbzZlo2AbZpLjZBq6ARVdO0Hkgy4B6ahpXUsV6RdUuEQ6ukPZkIAp
KRVayRRG8xvgTvQSL+qncPbturtrHDKFu7qHbHczRp68qwDJ9hvF8MQ763XJtAOuezwc2MRO29af
gnRrkwZumMtQsYcbFdZj1fGIwtm5yH86tE0mI8LxH/DbF+FUlKQphJ1IAv5NAzrPH27RebeDdJqn
qDGLZ8J8+rmv3HEVEQPdawvO34L2BndvW7ViOyVedY48RFQb13U+4yo17Xxc50GOX2SQR0uqMTQb
8ZblDPOxr0f4MSZrW1rWh21p4wZDl+A9dN7OFaO+oU/L3VGqU6/YMc+rDEbFhbCb6Z3o6Li2B0U/
hCff5tYF9U4N2EpOakV1Lu5Wd4Nht71xgpKIHUD4G0p2qGqmzPjCJ5Z3ZY18H5wWYM8Te50YfAHY
MW7TFIM8Y/foEAV2TqlePrCpgKKAn9ZhGO7NtwSzD3gFegwOyuF/8lOOujSRGDnm9HSvZz1vNxMj
81UG8xLkXl5ejFayBprg35DzO5daMm2M0U+IMXRzqIAjrMmUm7uZres5iovmtfKFfknkGIhS37qQ
9PoOZGcLp50g+tpHsN6BsXAOXRHMK4+ujoOlp+ZBKKZviBRHsAtb+pCMbe6o51If2ucqjfaeY9+l
g3p2pojRnx4g1A3RcwmPH5BhXvoHOXjVVmptRPREu88Dn4bQyErXblz7Gx0aEt9Dy6QvC6hG49xw
TjtN3rRx558F/M3VaInLXkUe2eGZghGt+oRHCYbb6lMghmW5r0pffrdFP6xUCn8/B/Sa9rOi1qOl
pJOjual3hBZrWqMocvHxG5tcPE8lHvdp7bWcI3iYskjQKTG+QBDJr9uRqyxTUUV42zhQgKI2Wg0N
0TVm/4L/qDcTN8Qm+quxw/+rv4OCA0/QYUg9Jt0e89LzoRk02mcx+QHN5D3vvKUbZIJ+2+ytHI7q
uvQ7j4RmjX30UqOfL8MKjQlkVcAi0o7IszpJ4rpN913HJ7Xq86ogBFPK+wRV/8YsMvM+Kqs8PYyZ
S3QjSNtrYzT9LdPLcSb+hBiXpEJ/d/WI/ST6brPxZr24aHjIfiOjH2PLUXEdZqOTWlBghHtn0xb+
PUDcp+KlcksO35HU17PypwfmTOX3rulcHEBk6l8rkvxrjmjOKajM5oXiinEtEqF2PTuWe1/Z2YsU
vI7SCjw+vdkevzCFXxXSpm2JJ1S4BeciaB7s5cCVkFhB+5zEfvutpXiTTLjWPnutme4zAM3FwZp6
rBZKF084qGjV9OqRgm7SLP16mAU3B3FZJ8x1O8fkSLFtxobrMJAeXXtIyBtOpUG3zTk3lRRTYaon
VRzLxzYa43njO6nhr4J4jNKw1u02gPob4MCvkmK5BrXxGAdZcqcTbcJ/0g3mVvBxao80tvEn4kEP
kgu4wrxVN5eP0pyG8SqOoviU+mDLar2Zr+re9y/txOZVabDY2XqKd603nZnkqtce3SZJTtkomlek
O3ODcOacYhzn7qaqy5lY3pRvx3qyy53nefGpKBrpYQtLnBM3UctNxbeLCN8e8zKwT16SNO+djLtb
YoLGvUj5vNMsV7tZVWrnJ3yotJqoC41L87ZxuubdWU6YYeXOhN3yloAxn2y6J8XHy2pE1o3Obo8E
sIlkS9HQ2dh0zzLhc509r/0GzBYy0DwkfKxtVUbHGDViNwS9+CAE5ZzsudVwFcBfPk2pQ/x1dMtS
fcwZLQITT2AIaBhWR5LLlwaP5cX2gRlVI3S70DoJs7NCDZGgYxX7fWMoemmcOnpo3IQmEGeoX93Y
zdf9kMzkYrUZnALdN+KDakYThJff0jukR+tYG+RFBwBhT0309EBvJOtiHKV7q+Ffg66ITwPkG5o7
fYcdeAVt6mRbbXHo8oh8CoGsPFun+Rgdk7LnByIZ+Ks4Hot+nc0NnuGZ+xwZqxJPSiFa+54UH15s
O2EUKfwUXb9c5UPS0LqZmc5dWibyEffx4OHZ400Wjp6f/b5r3qwsce/ILlLy3FRjclJuWRkrYVfd
c0FQ7sZ3xfBIdDQ/k7K3T0tg8NLJDIiatuQX5ZraAnXHLsEmIznZgk8NrJzCAKKp7/pMUlubbKeC
2ORHZxC29qHVk+rShel7Tus5P7Nlnx6wmIqPeZSk3+YOSXyjkfP57lGUUtFMAENkhd4iuhUoAVpz
XK2mfwiIK5zaVHOjs51w5Fo1g2jVoZQYofjbuZJmre1YemHDyTVrVnKiFIRkc0lT841mZYi4UhV8
1zq2L3lwrdqvwkD032vAVg6zizIL23KE21ZnxqMdN+NajsL4dGU2DCG3XnvLajF/r03ymSGNKjTa
dJR0fpr+MNNeK2FfaU3Dx+LyJBc7fcQKR2aVzPpsFto56HVWM8+lqafx29s+qhD+W7O5xt/YvExZ
1N4avR+fIhc6QB9ACQcbaFGBm5CfAzZpHeA9908t3Cf9tqOdkjWeyKZzqBV9ouyovSvOxNG2GYhO
UkdseuimvTUwELb8V1It/XVEzn4ni0LuvzgDLY/NSwueCERpYBw3X6TXprLFQ9dIaOxz8r2P62bb
iKYhISkb690JAOraDdGUBubk2rQmIFTScunEbmBmMZFY55BtIStYpTobZTfdfNFhKhvehFnEsDu0
+q4P7CuafoEG6Dr+p77r1uMQZNe4JI/6kMgjQICOX5u7J30sIWt4QD3dBd476al2NbkaCEzlRHek
MetDMKUD3r60nBdmM4A98GsHJ+2PUinar7k3r/R47C6r2KuOcYIRn60+W8CA8R8S6lvgJO0h9ypw
DLW0PmRhH9tUN1jSfP7HEu2mco3F72NfTFNmP7HfJgRL+/N7MC5zpronR6qZhzaCdx+2CRtSSY3t
k08H9VmvknHrUVPh1kW7DrAOQedu670/zm/of+VLXgLp4pnD0cqksIiFnhNO6CllYyrKc3LImg7r
ONL0U17azVYM8CnLaJiwL5vlLf/hIcpH2v3Qai5LXRCfB8EvGZzIuxl0aGQI09j0PTAOQRq4j67o
i32aeo8T9Jgdcin1ljpbOdqCAWLV6Zhc4YGOwtowDxH4tfdEj8YtDZf6rjcNSnZS2qlGyc0omqQn
JolUGCu65Nlc2E+Z7ewqZ6q33E4swEBp51XsQt4KiiD4LvPBfMIPa1wHZTDjWijt+yaZspC+bXvr
sHbxpwmaqvHp3irJt+RIMbVbj33hqus7AkzT1HzOjJro+oyhPrcZl0EKuJag8FQRHGwakrd2mYlw
aigNZ4CwCmZ4aIPnsqGnA+6NZFR+jEmn9HmLTdKxNZLV2XQ76+ZTn+IX51bcptaM+44ZGxsyb7gu
bSd6KPI6TCd6ZHOWwAy+XJ+efb2b13lp+RdCAWSL9GSTEB9d5VbnnMoGK2CY4MJjaFHMB6VqCMXk
fSv2aFrODUdLXRNP2amgzbRetdlccN/RPws1jqq1ZknMyStivtlzadruzjEQ4JHWCPVhFEPSGFJt
ugmoB75UiNmc6jyJe4xuqvwYjKl+xv1/7DJv2kdycfyK/KrgW74QFe5iYddgFBjwAJcR/SW6r1ph
YtsbkxY8AwRecc6Bp1UNISm0OWwbV4aZVwFIlrI3nidld4fa9N6N2f2Murp9ZcdavBairFm0hPbg
FY62teRAqpVY/q1y2bEU9PQx9A76OYzxpuIQ1Ke9NEmoHzWrHu219HTh7b18gT5VtluftHEJL5IS
rU/IN5RhmX4GWnoA7Qq838AOXZZZdQvFtbyFNUNo/QuvkiUjsT8BirsCKANaU5+b0NR4wRYXwBFv
aH2niAiPzx07Hr63lENOmdDSupIamJqiAawzL2AdnpZoZ3NhUCAfI0geaorK79kfczLFTGkf43yC
mUUi40MMC3QECEz5PQeGQaZ/7qNXXWQGRXkAKDAZ4qQVRGxfwbBwCLejVAvCZgZzQikYTRXmLANQ
eblD5XE7sTCIBPcuVlq6CrZ2MKJoDFPC5ZGYAxucuirqu4TWNazEcR29OobDvwmaiRAkzIvcWUPp
4DKqLDyvaxi5eb3JHOxS6wqXlschZuKXZqldiYt0dnrOjXolDer/cCHGWzavvDJuyolGgBH5EcZH
oLSdppYtQM+ENFpxmAous0S3q7UL8mUAzuTyLREl9twQQDgVHZ0EzBwP6YKQjx1aE4allGNoLRBS
o20Fr399mI7U4mGFBclIw1noONM8guGgzGK33gFXi6GKuCLHVLqIAiSJqzsH/1i1K9IMuQdnAfSY
Kp/yfWOgAp3M1lnaM5zZuVBdX985I44KvkLmrZQgtksNmeegh3QNoPALgYtB7kpoHMlVIHv5Xbpo
o6vBdBqiHJqR3JOUNHfA0qunEkbzbe4F9E43gJ7uQUgIRYLLNqKTPSxUdFPqvEd25bzrlJwwpzw1
VRrzP2hqId8J9y7af0KHCy7PiGuu5+fniohuyuklXfFmiYIKKT7TDGPpLhi6lgFGsLRJ63lqTmGh
c/8A7IKAv6/Q/44jKBt9xXXIjs5J7CY7UPqJiNIxW8lYXFIH+iy4b4N/q/H8CssBisOq8gdsVeY8
zcUpkRaZjmULWXiV2a8KvIEPRga7vy1q/chMutsT6rBuy9ifLvEypY/znIwPo2nLv8Zg/5Mf/UPE
iwpanbHKf0rD67f+7X99frlXr9/Kz//zH7vPuot/zIz+89/8lwd1AcIGmIxMeANfnMJ/eVCdf7j4
wbi18fgsfkW08X8hDNF+/+k5tfR/LLEwvKZYlHAEmP8/jFripT/quhx5SLDyYjoSMuq1u4jMf7MV
BWZd+VFNXt7y45cxT6ZVL1iHGBI+V5p711GHWy26j18az2pEeR08RbZGEtBBI2JXbx6skQiOWBSk
yhgduuFRlYh7NmtvUZqIvHTfyRi4lHGjQ9WLIqUt2hQjZf2sfelVi3JlFehqjZ+m20irJipHvDMI
XP9mnFMwKD3kPFoDeDUK3C1YbhuhmeZaLWoZolbYyvJEmYKDbwBFLUNa6xaNzQE0AFl/9EJDjcM9
4PA8jBdVLln0ORuhblwUO9HHT65dAu9a1Dxv0fX6ReHLFq1PX1Q/wxWILYsSyFZ+YyMNDkiEw6IV
qkU1LJEP68EgsI72ve4WbTFdVMZ80RutRXls6NfcOYsa2S265LgolKONSgJU9qNf1Et70THTRdFk
U/NmSjROZLojT4pyC2KVUvtFCZ37Kt7wra7GRSUtkUt7ZFNUllO06KiD1k77xkKTm7zaOAeL3tov
yiu+nG0ZjLdQbctzjuvlMi38blhlTLRzDnbFVddYMdEcX7LKVG3+PHBivGVQbx8sofWhZVVsg5tY
dnetpUV3pm3AYs8VzzStdL4aOVpWnSa9BvM5PkcByyVG1eBxKq28WtX1gHCDrf8ykQGtsGPO8RO/
wK23tKlVhbUkTUzp7HsLQqUHcMhlQyOLxyqvnAunoF5TNwsgG9XXEx8QWb6NIRhcIhb56ya1DD68
wKRXMhnQD4TZ4MoXS9PTXNOfuUAYaJuhXL5dpUUONB80UHpN6Jc+JAYeWyJd2atnsr9YfxXkMDOC
G2nyCPeBXm6mMq3vjLw2ri13ArW3PAHY7pIgaxYYWGB4PLLSnNhhSVHOpl/ohVQtpNdDn5NuHmLy
WiIVfH8jVW6gaJiuO9g/113r228tPLJHakL1926AAaFZYHMgTvV8ql3NzyRyoV1CVEeYhk1AHwP4
vNrB5Nfzkngm1LDWqxgqZ8yl6QyRyvcOFUOL2S9WZwqoeI9lrXOKcgd2mASz89Ci4nPT+AUvCOkY
Vs5Xe6giULdEnZqXhPtvlxI5XSyQnHijKQUP5yVUoULpp9OhRShIW7j6xmA1n87EeTIa6ub09c4y
3Ln+Vg4GL1+Ypncbz0s/l9PRwGURfLq1p0UaW5pCi2WjRixyuBeZPYZ06zIVTZc//Ougygy3f/Cm
kh8sosw8OJJFZI1NV5GuE9gFRzt7/brSoFnz22bsbuCEFOeVr9ZU3w7q09hQ70ROJkPjRGB5ZLtm
Po3VMsfoS9u77RxYrPWCdDTY0627jlOJGQ+eTcMaX+pAHetRKxdPhBmNzZYgSf/x1WxR6bV7ArCh
LiDEm+dIz/zzSLB1k3BF5jSXONFrYKKTjQ7dpwCu6cPWJD1Gnaeg7xVxot199TAQHarv2pjTWA0r
efP1bZUjnalpvEDvRB5VJLBwYYY1Cf5LRfnFpdEK0kowjRKJuM7LDyODba+YuOohK5FM9198JD+I
e0sGLpuvRZVcy1bdDJq4p3QNmKdTv1YpilbpKiKyV2Y/cK6PbxKpgxbvk32Zdd+dMbgILE4kPTvi
yvTOk7A4PSSAmObHuBPu2tEn/9JF4Ec8dkitazQxqTr0zao+9zzHaLZZfNVGarhndj8PwshAIkrW
8Nzw47XrkRMyPNyPaamu0ylYj1O2FlF9tCovujF6bToZk5lt/TpmWjP6brJz6zxb+YG0N4rg1Mpj
rryXEmp2D/kKHE5nfFQxbUKt+dlWkrJcqmcvsnkQm8osjQM222+d0e8r37nlMUnuUg4W+9I4etFi
85l2p29qwGo+V6LcFpI4c6kqjMClpdYcnDlGmp0pw8Z1qUm0bDuUSTZ/lBIk08z8bfEdbGnku6uy
oTkGXr7DBwaVy5n5glMiTlNLTUg2qpxMh/HgKjbtbFoP+aTKg+6b1n5kEV7rFGmDEcjpLwsGjqMz
pel1/dLqAxPDqtYvYXN5x44Ln+mFq68dGb3oBgVDGsnHwVDfAZmdm9T3PiF1IYGOrf7qIdqtjTy/
7zE0vimlEQvOCAGmVuuH+lAxgEDoPtpBZLcrOc+sB5Ys9nE2W2xefd0O6dKDBH7XluIjIfu90Stf
XTNMHQlxxIxiqLA2dZKGczdsZmlWl7XhXhes+bdcVt1GdyPjxiLDuhlplgNOAQBun1cE/2yhyZUw
zOZTgEDZzKV5UCXV5lbTvA1g8tetT56YRu1nPZrB5dc87QPOEhhBh29EM17ahFihaqOH0QCYZVm5
XFJveVjT1XPV2c5DhPs5dLkNOVlV8bOf8RyuhLXusStcknKMN2wS/A/bc+TZ44z1kMMPZw9BnwAT
RVcdxz4aUSTB+k04WbKHbGkFtIVdfgpI75/oZcURoKFH2luQipcakoRrj9tc8G/j0tqAaNOvvSir
b6EGYTNKWnZW1uIMaTr/upHN+FrpqngdTQNocE9WxGGHBSAvnYGDWhj4yz5FPU4qcEYR87ZgRddk
fCkZlRhHYUJTo+dvdq/NAJKiD7dG55aIH3t30k6uAUc1J4Hd8iUSsSa4roHPy4iyOp3NFVNF8aqG
/gqUdSbZ50xDfV1TlHu0mfNvotYpN5Foo8cAr+YZfSnNNrNoqwqhvNKu+9h3DuwU8p2h1+0mnYoo
BENf2/DFpu9VaZono4z7h7FLx32TeO2TS+UXhn6oghwLOdt6o1hrdpNCi5wPOSjpC1Rk7ajXLGCN
Ybb7Gp9a2HR9xqxHRcy9DJ+3VWCDsIt3TwDCEF00nkiU61ddVHXbAi70rjWxdw1jHoXsGa4mpvIY
WHexGXMO9ueXrOtqynMqyQB7bLtwNnJjlSai2Ja2TjVUl9u7uZ6vaOZWu24hGpkDaH6nEPJmztnj
5bIWPLmkf1Ij0/42EyPzylx7sfrgmmpv8Un/EBsQV/XbAODSdiiiBiQuEfAOCvV66GZucUz1ywzj
zBO0PtEvycggGNRK6KPzaDXTbhqneC2s+U7RwnI9paYBH9/Pdjgkdy5HzLAwuk0t6/gTVuPO6nnk
ybYuNjLNgJHo03Qk40hyOxPRYWyjyzRuz3bkOGsv8rODmt3pIspwrzLa0JLc2CDrnoOc1dW48Aao
BkvOJ6EMbpeXYxbfWi6Zcm5hQSU8f/BSEB98tcXHcUtzfP5Xjbz31Sk/sf+dL52vrvnsq3deCSro
J39po3f+qqbnuU2RUekunfXiq78+yX0mESvQeLVJCV/5xFn6VtMpvS8r6rzonRrv6BadN4aaxXWc
OTXFGY59hbDw3M5Wupkb95wGtRZmc089BFPLdRE42an1GuddTLUKM7Oa3w1h9Fdj6Wnb1JCfXawY
xjmmvPKltNY0jdhHe+L0w9Fd3CD0mJcILu05ZquyMSMkV6V5r0TdolVbDtnb2MeKaUhnWzzvo2Op
pe4qznQ9zFtBNZtMpzBCX+BR2RTkOex0pxMiDrR+Wjm5fTFbbLSRBT48EzCgDVL+2jXysKjtb0lh
CjT5NDiqeHYr2IHLpj9GQnnXEQs/vNzJLsexEuzjhb23XAK3XRbc6YRq9FXLXkZbSlHzwzxHvmCT
YKtLm+n7bQPa+6no9OJKJOU3DqBxuanpKkPE6BeNpopomKqSb21Z8tTX2vLDk+6yZtFcuh2qVG47
Q+9e2L64G5PJw7mPgjlkD3S20sw5WdkcC6DahXXU7QA4gZq504ZqfHThYF20jVVdzgVUj7BVfXHK
q9ZzcKxYyTuGEB0YX5bS5mgkPAp0uuC+7C01+4Ai8D/gC7FwyNgxzswa/KceL/fLbJUwchKGsMjz
lk2JYuUFVTjoY3VfLeN8ZxnsR8uIX7AwbuAtHNJl/N8sRgCKRPPrdDEHGItNwP1yDDjUBDFUysYa
mbPmEorZlJD4xV1QLUYDRLvFdEDryJcHgd3zYkmY/jIoWItZAZVIfk8WA4O3WBm6xdQw4W7IF5uD
WAwPqOqXeTfQsRdjhnBLXd7A7WzO4CJRshfTxLzYJ5zFSNEtlopsMVfwxh44+EXwzZN6q2VYMIov
N8aXlPE/qs8fVB9z6TL7d6oPAFHUmS79obnir3/0L9kHPE/goPospRV/A4UF9BR52K5d/2+JY1v/
B4UZMPlIWnLRkH78L/XHJYy8SET8gE7wghLy//u/fwiRiZ/+/9/ZhMTxfpR/dObByFCM/nx0C4ue
wB/ln465e0twJjnObOBbFp3YlUijuCjUqnFt+aLHpXetOU59TvGhXc9jQIjVL3UjZP3NNhx7dfqE
8lltOnPKT4kPkwrGIdVFAfxg3GPWkZpTY8UQAZCK4090r9XMk5JVlI/eViVOciGLsb7UY87Qq9os
LikrzG9Iy/o77BjJLvKA0dh5Yfc4drVojRXP3c1p0h1y8r5XA/cNARLB4dIaMCWuSrpvLqg4dp/S
wazxaVBxCYOPKk4rGTgtama/l1UN/KC1aUhMtXECI/Ge5zMBgrzwr+bciqxVN/n9hh8A6yNdugqi
yT2N0YQ/ziBip4cMwgmJQRTZ552pfRvrrmVInlIkC/iDMUTZfcaTGbVhUjbGDXLTQD+w1Z3ZKY5H
0M/MDVWeqTK0MhOKN1uxzAHZ3QBMoB5Vxe41/k5sas2sfatcTCGwzmrzWgOXc1Bp+yyhgZyz0XR3
eeLLh4Tw7x1uH9xThTZ373bkxc+dlucBEBWb2RGNllgVqmAGR1Id6H4GfWDqaXdInCD3QtM0urdW
TSNFC/b4RNjd5JOuivci7ft9MKf9FjxI+m3Wh+Iy1buTNsfOMe/65thF83zRRIUMsTwK5qk+TlB2
q4z6dDWYIHvNOH9mvAlvjU9p4NWwK8LmsYoLZXgRBeSlyx86Bfg9jWi4NKDu7pHOkx09mcV9XdnJ
U96nixm6atghqYn1u3SxPqy1yGGFT0wr5/jCBXhoO3u4wog5s8updXxeypDRNlnGD0WMjSgcOQGv
C04yS/f1NH5PM3PowobKJQ7nhZh3TZZUcGiAfdut8i4RYLC4zooDLHyLq4ZW8ktTswwVsgdiKWZq
5GEWrJv4kY2IieUKree9xcfXrPLGcXde0fFTjV7u52aOPYZoANmwNxjXc+kEt3Gk2PX62gaDlgwT
xUG+c67TIpDfKnxqJKtEuzR0aNjoxaB2Nmh5nPK9K7YZ+KuHoM6iZ610Y8xjrdlmm6DyjI921MWw
SvRxOMuZ/oaNVLnx0gd4NsMYwPqtMVTtKyotXVTNaLzlndVRw6R6dRajV/h728pHser8oN6nJqTm
oLQmhEl2lIgMkWE9WlJPIAon9vsArroCHsNFG3rdXOyJq/jUf+neVe7QwHSYgjy4x6XHLkzBBac3
NeE8vaazo6YPoSrfyHkFD11KBa4+LhVpnUXbt6s+naZTSHlw3qtNRHfUM349YYRFl/Ucr4qqe+k9
u8OaBvvpgIzdr0tN8vDsHSe4TMypXzd9dwtJiBqSNuV+7nSOTApFZOMXzRyWJha5WQ5iPXHiWNsQ
nTfz2GOnwp53dBh2hrOVAPbrfDvb1cPAstZhWQ+1oNHxatjpGcHQYbug59Mazl9kUzzZ6S9mnlCL
YbOiSlNv0FWqZTTk9U1xiJXVEolFcF0FtdWfOz8FUBh5ZfZEOXWrcEj01siKFg2HKJ4qP8Rh3LxK
D+/V3sZZsqellzCAoyuBx6fTvtWOx8AKQUXeqFZpLC4zhb81BHjsxTYTcc1P2ld3VONnWyTji7Ir
48rCrlpu+lFACbQcBVdpGVSfEhVE+do3YegD0kEnp9DdDA29uYtzWEF+HowXHYOrsCzyFoAUx8JG
9QQ8quI24Li0ltQnHEA8xRtCIC2WkPI+rpxhB1SLxmjoFxzvu7RDM84VDp9euptWn+aP2ZITpEPD
bde1NZQbvU7gbhe6n52ArxZyuLA5QKCA2YgM6dPMCKHao4FVuf7sq9zlxICX2+j752HgYHGKpggJ
Ksjck5FRuzEbRcd2qtDPxEXiG5bFaef5+XyQ8fjoAEQ6t1A+zoMh/h97Z7IcuZFm6yeCDHDMZtfu
IhDzRDI4JXMDI5mZmAeHY376+yErq0tSX5O6Fr2rlSSTmGIEAMc/nPOdUKz0BD3MgObxi6k1Xoc2
uByO8RRlLx5R5BxSA4+VRyDpPbkBxT0UUHBjUWEHbZJZVz+CjVUBdGKZi9VjZfDKgxU7MQoWfreV
nguO3qQIvKa+zq/rZNrWUEzwVirXah51X1grg5naWRr8+vPYCuiSZTij+WnDR8trnEOKHu0p6jSP
TLg+jL+bMw5LFEhdsdTm1XkiduXqV3X9yATFPUR88M+aUe1hmBqbjoO5wBjK+WtmpbBBkenN+8hg
jZBak1iNIBc2sg27TdbanEddYswn5LLusjVhWDOk98RkNitbCvMuBCBncchm4W2YiQBEx3dBAoHA
tJytJYu6q+4jMDu75ft8aqrROPvpjHEPDzlYvka7I1ClN+kZBvuBHVL8LaQfWuIUGNE3cqz5/+jt
dJxmd3pgLz/s/Mn3Dz1ZOy9NSP5Db5BRxPOE05EUXDLfatcvuESMoVbzNOGETFH5BB0y0wdcAyx5
VGr6AZRDAzFIou9TEAR3XVaEF0LwxoPixYgCVgxXcrk+dSTEn4YyRbWylS2/JF0ef9WHMDuoSqt3
pYl3ZpWgP4NP0cS8pLGz2wsM3t0mfZrdh341fK0B0qG8Mpw3GEMeMR8lT168HJqDn4tlJTDY86Zp
hKgey8n/wtp8SVyJiRA7SSXx/DBfE7Q4xeC/JVqYsVr3lbzHcpGoPdxHok5mx8nsAKyo1M/CYQy+
q32j1BEnt4w9A178fPPETE6PjYzWI8DvaWvGjrsl4mgZJZVOGKTRsh4SVXpCda6Kfddq8Re7Nu3k
XTg84sEkMt3eNMPcRCQnOaOcnYthjKBPdjAdEr07csuKJju6PepA9S7D+Y3ad3zNMq38TPtRvPjo
Hp8MGdVH6IxPsnSnTWHK4uBKII9uRyA3aqubk89vHIA/rCR+T1vnzaVJ/IA/TQUBEy1aKbt7w/Od
7h3Xy+8l/rHBKrQzF4dcp4YQwTJr5Q9ztnvmUrUEGU1UuZeski4hFbqa2gfTHuDtMdaP5apu/Ch6
8pyu2ZCjND/EM/UO4UlM7LV/GGn+00L9bQtl/V0LVaLi/zMYFQgLvc+/eigA/aCZ7IXFBLcEw9Ov
1bnv/iZwoqONcXQTHY3DT/0LjGqyZmdiAZXHx8dPi/NrlW6ZvwFiNm0fKvRisKcF+1Pz9FfNFCKn
P5mkdDoUaDWMg8QCixI/Ddu/W6abRBsXLaKeU6mjwJVdAGhcW4/MVPcJnPl6Q8fCtHMyexSUI0Wk
CVmwNb+P2PoVIX1AzmreXhcozeysoFSm8yvKD8t6MZB8ZWsUrx+RJ6LnYmT+m0SO/doDN7pIPWrv
l9Ys3CZVyvNRxZp7iZicsZVwRr/eaWTb7JmZlqTtjPO+GDlsm9b80AYrnE46qidvBfOnPfepb5XP
ZhZ27lnNkoCVLncGaioL+dC3dJ4Q/grF/GrRES05MfOkqFYYbq/NRjdx/ZvdG7qXASUBT/Pi5krQ
A0sG4mTKcG0fQVzCUTRZDGWbmrC4ZyDV6L3joZyDJkl752A5OBzdppKPDjvxg3LbeCfG9Fsu/WmT
cDwHSpcJu3bWRzsyP5+mzESvR2mZ7vlPzAv1YFis29FM9m1p0hMy+Dc3raG9j5k1rjw9LYZFIKAt
56K5kTTo7IkQHq9nRtI2lZumboae2xd4nXhsOLOMQ+f7sjq1s0+6XeG5j7Vrh09NCxH+gFPB1FgK
1XZ+4nVIwe42YfqlHxrU06Zwg8xZ0KYId1eyY//n+FVOhITLd9kVA30YORKMS6dpOLUdI/RAi+p4
A+VwvskyshKd9Ba2xpkBkq5tJsSo7bCf0mEumU2S64pUTbIag8wH1roQX+rZxCoxK21+8nOyYVZt
xPSZ6lH38peEkqZ8jjwcBTqA7EVltgEl4BOKuESG6OoQR3ZZrIo0Z/3xHilOe65czvDTztlLKott
Ym1dQR0MzJSxABH9YxySfr55cehs/Nhil5ZVQ7pse2FmV7IIYrJPcAnhP1nls0Z2FOudYYPHvA9o
tNHAae5TNtrrwhaHqGsu9uSxwsTQ4ibV1ZKzXFCg4C8wGbgZtjsnU8+0RA8jVsVVw/9mG1EoMWWY
3gx9mLeum4TbsJ8ewZ4qmkLw2rMj07MsNP1Q2xhN8BuKo6/BzMyUAbVbwz5IiltyRCNWbXFkJyct
n+aDLnk0hZOLZ38SX8vWswJpRC6mrFYLrDbtt1Xptu3RNk0Ilcnw0eAyOdLMRCfpuB2FfIHko552
ZHawQCIg2ELsyAtRrpMlajOSGiMVPBYxATfxd5bTX9wRIYkfVjXZVTrbfqsBr6pbIEhZBkRnFLyg
J5Op3iFJfUQUy2CVLQithh1SHqfGPb99eiLpTWtW4djWBxgY3XcmC9Pai02+HB62PbNgKLA1E+po
bveVlIdysFF25LfMS86zEe78pmMoIeanxOH9riv/iDnxpvzkUFJVrj192kQp334E7NTrrWcl5c6b
iLMU2rjy7W7cNnXebvpwhl0cWi+LRpy40UKtjQL4h4XmX5SDs07zuHtMtPLiScOgJXDQz7Y2h2CC
13LR0abFOK6YkBvMXYX1gAi93BTjEkHs9wP3Vq2Mkuvh7ISi9F5yefZek39SMYJhFrp/dDgujx1W
T0hDZnplv5HuyXmP1zwVxgMLuAeyUDeax4eaq/I60u29Mws3g6wLXaimqdJOdS2sWyKkc6xq9rhc
METwY+2/uTL+omuKdGgx/ojbwthHruoClWDjcAyPPCQNnnE3JeaGhG3/ge4O6fAMRCRLiTVzmocB
b/qWYwKjWaqhVUJa375yrnRrgRC/J0SpTa+MKfpAtjBvdC7Ulu1ad8UKHt/McfQpufXb3Gjt2kqL
NxVBEiN26W4aCwyVFE1jWqOSLdWNRDdOF9ZCYaen29TMTH69ynqPreSK1Ie3A7LJMTP8XZK2hLNm
zlagengkb+dCJnQT0Bykz66WPtuRz0hF69/V7H9xInEQHYTl2ujqbZHnbCDFsFUDImQn3RG6GPIt
Sosc50juBq/5LO3J3tjNrPZ6K57qEFHxigkBceDMBk4284trbJg3SKTnXMUv9Hd4+HLYwMxb2DUt
/iT/KyIOkpdw2mTLWVpr3r2nzJ1K0vE2cumYoveRDDhGva9ZGBlfcvLi140JETTS0E0It7+4U7/p
JRWrJ1r07FLQ3tLwy552KaB6j4Nsyj3wgd18iKt239bpsU/CbNfmehJEvgagute2vMzyYA59d+UN
Fv1HZXXWJxYt2FVtpXnXadath7hgXkS6przkSMMJE+2rTZ3agAFQpwbs0c5jInknDPmzYfUk2FSI
Xdm+M/z3N6JpH2FFXKFmFZ9AR/e+N31JGVhuej6PM2ZVFpCwlJz6ycR0VBhbWBKeIBLKnq+jbeUs
wkNZ45qLjZOd2BEZcVgPVBeZb2HVsWLQDWRaRLhjffGo12k3zPI+0nrgqlVDZnfLe61OkOZPlZ2u
GWCTMd/V3VmANwwSIeq9jy92FZrac6wNy+t5YNDlwOj27Ougu+JFY2Zzp0d1jz9iyi1sAdOcdrcy
BcDtAys/jr35bI16/aEhPIxIqy+7bGu7+EGh0BpDs7IsSDZ73rNi07f+J+OeeyN2k6Bl+XVTdnmP
pEcLZKY9FKSa3mVj8qoYbW07wuGOtCuvbMXypzHJjqRsthuDj7cWZS6/crxa+4F57ns6s0Md7LDB
e6jRxFfIXJzFoe55NfpmWs0gUf0bLQNCEp3oh4hIsxfy1wdY88r74XR2hPGbBbodm/l75bnToztg
/8g6783MYKoVXuG+uC7CRi109IBsoPSpjICyjUztdkhRCoQLY8VQanmIuGDpyhzNjNFBwoHs8+sh
uSnIkPhWN9nHpGvuzffL/hU4I4qoLr4y3bXXU88rm8GYURAC1mBYmWsW/LXe5Cc1z9Ue45RFjVBG
F9Zy2C0AU2q2u/DO/OrmFQhhOG7j7kGjc9rPrDtftdnfV+00PsFDsbYGE90k8OcsORNO/01m3ien
c75lA+izzg67Z2APJ6c0fVpROGM29ppNWDu8IHC6rFthMu6EN4kZuUrFtTRNXJjCliCSsaXkrZrO
hTX4+6EyMI7F8jOPCiPoxjwx7uu6Nx45IBWpoZ3Jyt9phzhnNgpRyCLXiZeX0so3iWjjFDmTvSVP
OnnRB4Z3AWJXb1xpQOkeC/aTH2VuOx/whWEkzy1E+ZCOUDNyCoaO71wssrGZ9QkFcH90uxlOPZRo
FPpwhBecKzNp3M/HGOxeQeUBuyjBtYMO3iiG+NR0LDmyoo8efY1C1LhQaAVF2b80/nxwxPCtCh1n
B1bwAwCtRNhRI30NI+cQlhWhjiMsPV6UO64c8ZSL1iXBt51XrD5Hq/vaI3ZFbYSzsKxB2Ng5mK8m
lLwDs2pP4me9msIa1KNnoO9tGSvFTdofS30gxNO8pnFqPieW0+wIDfdOSVxUJyRKBVZz/3GaY0RP
srmhPbR2uvFBb03RlIZ4FIrwGecniwYpiOazTEaFWNCU3ay8PoVx4EzlhvDK/Vxy7+EyI8LIF0ZQ
aYT4JVa/9oiE5khJ7BXJOoy9ZL/y5iz+Ovjt2aHI3+oeX3Ph188j8acbIJo1Wknc7+wU0P54xZp2
BRNOq+EfjVwcIgjgD1Vl3fyhsHZOZH7mZfdc1ThGNWd+aNHSUTITozgOKMyamrmwxXbCrO3mouFz
3zazJl7ge6tVmxfFM6pKRPcCh9I4adYqNZjgo34L0tjWkH2lVXUmnfK5kPW4rRR1XYLt5FvWGGsD
q/fDnHCnj7mDDw3iljN64bNr5GcZd9a1wV4TdLL8QQGsVlmsNsQbY0PSGGDiXrobY4Wfn2Si58ZK
EygWXbSVVumziqLgEdKz8cOn+SWLOGCmAWmwz0z76njhh66aaO1no7OLh2x8YHmhbX1F6ga2CSof
o/bv9Dq9luPUXYXOIK+SA16OJlvFlj5dReofNcPTg9kB4OD2fY8ezR3OLA6/VfQcuaG9CW9+j2p2
GobqzrS6E18GDmXcU6GX9cjBNXKgfzCWRH/pIPRGX1bvZdbcy8Q8lWPMERmjMev6RN/WNS1uLxoT
nUq/E5VtrMw0PS0ITGoF/ahn3rPtxubKTOb30e0+wy76AIvB/VOZD117cfECM2dtcbmU0VdMzQh8
AJgz+8K/ZLpnMu+/wFNeN75f7XCesLaPwHSGISNcrdSNs2XVD+lAhaapFIkUfvJklaEmuGZhBQR/
1u5ZbfQeRqJx5rWA3IhUsJ7jQdfqeDt5njo03MFfp4YJ7CIpNsNhwtAucMci7Ya5GdvFWw5gvNok
EEWuvLaQCo2VmVPkVY27FnFTPgztspHUUGTpGMlJB4WjENSi0eOgytr6TcAtQZXU2zQ6tXweuiVX
oMclS2WdHXw3LncW8MhtPc3RadA7Z9sgpZ2aOcI57d/5Xpfel4lm/LAT1Z3mOHGOtek1e5FP2bGr
wmlrI6N/sko8o14j3unj00tWWjT5kX43zxGLIVVFZ3N0CW02hH0xdOIzJGCUnVmR8pD2dEystbRt
CzwGnAp6DXKIdn1pWutoJNy1kLiiEmT2a+YbGo4n/Q7pDnHDdcroN85DdGmtsyco7cMrOn/F0Prd
jXK+MQrbS0noAul508FueqbgQ381iorSQsWEJ2X+V+TQCcJA1ySrmjG6VtslpRDWP5zbFN0+01+e
nQi4EbdrMWwtgcevHUVQIeDeohHJD9SOB7co04AE+H7LcWUTt5BPXHq73OQZ4sq4vqOhYkWQataO
dpipizlCO8h8n2ra0rMLr+slhYmO4Top/1Qq4jjqLLVITHHtFRPmQOtpQbBuypM7KX3lRHmyV5ll
BE0DcD9rlX7C9tgeVWX+kDPxeCRhrpb+AsjAFcV7uBnnqLhPGy4jWRNE3GZiY+Q5RoFBMwhjT1ps
/J52QhF9n4iC4NKquESO+1J5MOuosQGMLHorRXxKaei7aGDmkbc2/QxpLtsuS/ijvE6skqT9Plf1
g1O1l6lGcdssW/bI3DBpoNcCahUUWsEAu435eDkjG1MFejxyKtt6uI+rvMEoV9sULqgeeVKDDsbr
Su9azkjyS9cUgR+9m34krn0A0XQ/ttVIZvzE1lnKE0f0CxCKEk/EuKHd4k42WLu1vcIVbCT6dTY6
scPDyyhl5sVrtSZOMeM2pdrBQ+o29+jbpcRxTLMzl6/S0hidDMPgkUhgPHF23gTCeD5R324yZ6D7
8oYgamgJW2xa8wzKkKnA2ggTNj+Q5DCilh/ohvyHNNK4kJ69kwMiYwek+LNnWPfujGhurA3Bakff
tsrGv9c0qRNQLGtrB4Ejai83fSL88LtnyKuaxSnznHfEH9s6f28N3L6t96PBbk6rm0zgu+c0UIW/
lmkZGCk5Z7Psf7DPRAhGulkstXgjLWyPqtaCTBB9nM8e85I59aN1WTIPiA24CJxaX9MqvW9iDuhA
dY0zBjUI5Lui68VRo66vV2OUixWmYbVGGd7wH/Emr3sk1T6BwJtSjSX54WxcB+mcaqSAbFEDJyWp
DDxF3m2Z5ERHXln2CvuDS0KyMcnurFVzs7OUyH3s7phRk1yG9wBn9XZVKaOxSeKIJXbVZYnQPml4
3tW28Mjr2aJaGJrANGLGbQ59wsTxIbqE5ZRvSIynfEc22smG/deknzvSZT6gL7lZew5ZizC1+N+Z
2WP9Wjxg6v8sy4BPigvOubj9v3/8RwbKv3YFi3XsD/+w+Wkje+i+N9Ptu+pyfvQfwp7lv/yf/stf
ZrS/mcYbJiqkvxI07d+H9+QPcqZfP/JrFG/YFlGFaFTQDP1z3v5rFI9s6Tfczhaje49+E/XSf43i
hWBKbzAchz4IHVB4mNF+jeINb8lSRDsuTN01+Df/VkaZ/UdZEwlkIMIsLB/C0YGyWd6fXG06Ch0i
uiPxqFS9cDfmglCw3mBlEMw5ltjaApISJ3nzWbuZeIrjTLuhlp52JSqGOsgTzw6IaIJ6o4f5sNYo
olpa/Y099vWb0nX+HPR1YMS0vko4j8c6W1472I9jiC2dJcSGAZGPUERf0pKB5PzksFRiIg4pNee9
z4yIB1Trvpczch0qsMG601AX341lnuTot9vh3Y/q6d014ylBJM7XFsRRj46lyRpmeLkuj7yQ6o9O
xOk7A97pnpW6scaBPb3x8m8QdkQIe0zk5t/7JmJ4VufWIQLwz8TLecBSwZ6T7a14Xmxs2d9gNk02
Lr9Div68BAtQkKuq67A2l6yN3xsLi5m0eS2ELjQ3pn+wTaK7ajE26GMqAqxWppCcKLyj/PvKrcW5
HAQfjT6ksoMk0/sdXe+0cfEAH/y56y9zaMdXASLtm5Fk2mspbXWLJ5xWRNOnl85uAZN6izUJj5C3
i+IGnK8yqzvPa55bdrJ7ux7OzC/Fk4jFzo39b6l05MfvHpL/DwbQ/yMHkA9t6e5yAxNaoFvWf4OZ
1vAOo1Cvy0fG8OGbsVz9qKqML4awxnvN1ZtDl5rNoUgHtGUoX4A8au28VSx6LmM36h91ZvA1+PYw
3kWllR2HyiRLaeLvJADz76KujFOkieEuJh/+bEZyvLe98AV3mSB3Au9XVg594GS5vk/I+NzFWqPt
Mhgg64mo3c2sF9zTZqv3J302v5VOdx4aYezbLrT36GIWWzSNZDJO2Wa0B7HRsU3hNH/Laz89MnwZ
PpEAmLRe5vBZI0A9uFPesFhC1hHGKOzrvtu2xE3deCizq9sjaMgVQOzM/MbqPQW5EjaOWmcpmmIP
jXGQYKPo1kmi6Agxxe/0ucF4lWA3c0ugH2PJVVqRK5xeaNYBKXi5eJ0YUX33cnTRzMoQSrCY8OUe
Q76xLWOl9oABklPetvolBMF2j9Sqv9hIr8nMMru82Mh4TvcU7UBJZysSNy1pxzvVGnyhYnHx8R7d
D/bybGrZ/FAAmnm1YkWLDuyApqHxAx3r3/Wv750/nVkEh3iswomYYevncy39Zbn4u+WhgBUaRuQP
38h5omf1u3KnoQt5QZNHTe12fsBalHsHPdonwC9QfOSPTgH85fhbWlfjtSa56ChbXb660mJKEOf6
Tnr1lxEC3Vp2TkHDyp+S9Y0NU6438eZz7c9VCIVDb+FhKTsaN9htxG3UMTys3ImPOvGWvTBKTAKO
q2nbs2ZdDtQqw3RUt8bGbhmSsfpn2p2O/Xhtsmp++Hnb1qQuBkniTJdG2sYZ+WL4o8o9/YunFerV
Z8zzSqi5vOKKbGgR0L/Fa6wjyUepZztZNdRZ3cg4C4x1B75vmjN3k3mxd+fpEu/fX3/9P2G7v0Mg
8/VTagFA9RxHLNbq5dH+3dc/SENp0dwARmpqlrYtmNTV1EjtMZ19PgG6BmxDUmlP6ZT08cpm9F9f
WELE487TKVxXJs8gIkHKnCOlVv2e9Q7oRR+Nd8S2oAnf8OHxYRYT60Emnbb99z+AtbxeDQfJsAtG
7Y8foGQH2xgQbm+5M7ebMTXGq6wjpgdOSBdBUta8DeXAeSEcjpiSUcbG8cr6XQ91+2QMTggiqqHb
FlP1TqtnnJ0BFEssQBZtZe6FT7krgSHEZUSX89e/+8/38Z++fMu1XFbqAjU0y9g//u5YYpNmtgb7
VnVInVaDUuEP7ubQ2zcw3l6MOZkv6ajGuxxlya6Fz8LSFM3KwauT/gi1kpw+TJaH3F42Dq7Unlqn
AGszWC2SfdmVd7OnkrMr+PxDgegGl/ugfvS8JrhECA9VOHQHcjo9QIs0tvcdQL9y5/YunXjK/noU
ODjbrgtfBRy+veYBQ2LDI5Alus42V2ZEFR+Pb4ic5h0daoiZIKYFQjrmBa0Q43cjUpxXghXAQmIX
xmY2a39rVtmHwWpXxWYpV2ZW14fcwsKH9LOB6sFb4+ejF/pa9K0JtbjfOGyw7zsMgcd5bMQNPwje
3yJlmIoPLv6m12repnocvnHn9d+tvFhOkOWrYT1+JDtqvlj6ooa1Ck6+eqHET6LInvRaMC+wpJN8
QYr4aVaAYtCFj4dsEIr+lOEK0zZxhnii1jYO02tqYED5mxuBIpEr/Yc7wTctagYI1fbPcvBPZQNn
ddGprJc3bEYt+jEQTePq59mcDyMeLyixgRsvlmuob9GWUqx+R7fA0A2SWLZBe3eINemuyVjMIUXh
OQRcqCdZ0IPsKeC2ldtWolZY8STpH9Og588c/+2HwL30vUsYYqx9xy5cqIasgHcl5dilL1t7U7j6
xH1glSbMQTMP821uIAGHX0ROqocVZD3NtXuA1feMgdhgghYDug009F2+dLQHrF0TrMRO775BJ+SI
zNAho3Go9qMxE0LAU8v8I1lKzuW6gnhpXxW4FCaOuMRHkcwb35xejbou19DRzBW/T4zQLeWB8COL
mzUVrOYdAug+oY0X66bvs2MFH2Q/M8nQ8FDNcjfjg6suYmQRGdRdFr/wHkheFBPFfEW4HSGQVYIS
VeGZZgafSSfaIyVZcCQmpwHAmzr+piGdu2n9sBQ4SP2OujfyqlIFqzVEvtEKmX27wVBe6Hxc4lRW
ebWggVgG8vdh2/EYTDHI5MBzlGWhxTbKpyhq1SGE4shKwkjNj9gMiYuIDKfOThqBXZQ//vQAU6rS
NjPmso8iR3EdtLIAbcrJrgdaORvnCFUXUsEqw8884Oxnyo9i0Wb//cWoZrIyJr2bH9KSyPOVgRLm
1lBb7lsNVMOKhNL5h3Ay7wAyTtswgmXC4uFUjVZgpIaN1ffIBpWTsG1rsOoMjcZdmEiqTDroZt36
ZF2s7DokQ9Kc8x+I/m54gfIksClbyeaFYoYXMiuurlvE96Jwh4CXAbYs5U/zw88T9T86s7/rbC2o
xr97+fw3QMuh/Ja8l++/d+oY//iZf6rMrN9cTp6fQH78t4st5598Fu83RAYE6KBBW7Rmi43nnyIz
4zfXRuer05Cg6WJX+F+dreni8KEF4sf8ZW6I/uyfjf2vjuKvRGaW9ccWg5bCMA1+C5AtpnA8If7k
2OmEipM5HrUF/zau4VTm73ZK5QhtTCctOcZuDV5WTdSHHQ8pacLUeA6Aq8vshMx0DYMAW4ha/Te3
M4q7GR4BA9QUulzkZ2xk+aliPVZhi8NyLr8WNkU+8Bhxh2OXFLa0R5yPmpr6M0sLTILKzx0oEd6j
C8ro1oxdf6f370XV0NSqOHtpMXy/VRlL8mDuc96OmV6P7ypvi5GJsMaZqpkR4JPRL82R1oSkp03t
yOyDlYjJYdIUjI4nWJfYEacEe7xknxTmfndZQC7mFkzSbK3tRnjEKLFsNQP6zRT2tEfArPQXNijh
ePHZTN3e2yDeT9Cel7mDuIMt2WfNgOCtouK+YiRC7Gbm6hT5avgEuVu+UT5AhOo9ErKSIZMPU51G
7zSQDEhTJMHU0xAuijpwOqrDMfEGVFFjdW+bUwWgxRvZ5k/F4CIfSLKrZxbjA/rgmUl9u55UdeCI
AI5IElzQlwiqGXbtBpG494ZUPnnAZvE5Kpa45lh4945t1AdYc+2jOfEKxpGmNtT+5j6ca4OoUS0r
j3aLvySd5u7EaBQd/sxi8djPbO5WegQdkoht6Z49vRBl0GhT/mIWdfdI0hkam85AbQXl3PiSEHHy
pdXq8VAPNvO/0tfOw8zUmDbMIedkYuc5hvN5jozuNSe0l1Rov2jOQ9jIU+xBZvbZbgJjn1otW6vc
iu96q8w3Nfms6bocfCbIhoH2ItfGxiA9uctwHi02VmiC9i5KCqgLAiru15TXUr7gwCReGmlG94Sf
lwZJu1Nyi+vMfBVRkTz4s83/jba8eTQYbm87GVsnQ6S9DgqmivcsXiNyhfF3i7aX+wFH0C2KC5D1
UBDftDJqjujC/e9DM7jN1tGLCP29OXjJBs6Qf8NDMA80W1Gl4T8xnXu0MmWGTRtO0cpXc/Zp1URn
rzryZDeRPhdrn2lEIAtea1zHDBKBiu/dMVUXZUzx0aWW8jdGNcgz6cMWw6UpKtbcriQImZLFCDg0
LPCMl89GFVkX2Vsd4c9VUV/T0gUiTnI7T/mXsTRSi3l75PuL1WgkQhHOBJs1/lKVRtS2q9Hvp9S5
qcof9fxc6vqI3E0A80EBOhDWFPbAJW/oUMzpiBEP9eTg3BskdLMfdeeAjXwEg7DxH0eqx36jxi5/
C0N/In4xxMDj4rNSaG8EYv8l87nrbPzCU2K06DEmnG+Eo19RcI3n1obXYYGDXKlKLepAuPZ+2Gcb
mNPcijwvt1CNgGYSAB7PYziYxdnpWj29dxNQG/7aqudOf7RmRauQM1AubaREUtsPXfNiYWp50DJv
QeI35nDAyXTso9K54H9odkVLhHg+5gjiu2J6kJUnGMLkclV5dnTwJpU/IAtobvmQjoGVpfCnTD/f
uMwM10S/rkBeJitDxtcCd15XtEuvnCCTPVKh8SeZmtx1big3fiLeHGL5VnaKBScVqw5s8Yq5mOKP
0YZglMp6iREMEIDQVIHB17J1fU/dJbr15nd1tAZF5W9ASmoXJCjhHsncSPetv5YGyUphxMg7m741
qkeDyncYtvopTUQ7BYaf6Vtdxc/jEqoETe4FyYl7KLz6E3oD0SqJuOm08vjGiWE0mztnSNP7VpZf
sP6PKzGdXMhD20KvHvvERPg5uoRn61OxgpL7Ux7Tg9qDi0tyOTb0ySlzpL1KoiiLnYtMDHVsTHVC
G4CmiNi3HcoOa22oKZMwDF0dV3IWH5vItRI+Xj2/xaNSF7x3pM1jqRfcRieHq40FtMF8o3XlDS9q
tdPsUlvafu6mqZqveJRQkamKUZOX2PWDnCb/Zs5NFq+jpM0fMm0c7hy/+eZWsX7Mkog07sKXG00N
XsF+ayQSqi8lcEOP2++JYVy0tg2bsEOCIjYzXHkI4tF0hTlPOENvNM9zFnVoYiwFSSN5sBtN8khk
cUBlra5Fw0KvKfLisc/D8MGGAb+yYHtiBdSRbHGZ/FDH9iHM+D0fw/cYzfKDqN3hXoz+eEoaZd4c
+OmPUAeLoDWdo2IBiSeeWyfV9FdbsWgm4AKHTzriznL4TUXmfg5jr24eNTjhPSMejmn2t4hM8h9o
iBd/7kZ1M1O91qJPaTplXTljtHPaJq5YSeLDb6C08rWExXgyXRb9dijqnT+q+NPKc54tv1IqcLPu
xk2Y4yHS83sorvbKKR13g5SOpZih37vYWJHwpMyjZtO8z7Eqr7VuYkc6GF/tvsHVZWjZY8GCcmW3
LuzWysIkNYiM/R9lASShXnfQxxMUMCUCfYW9cIrrBtVt7/hHWw0TZJ5kPDgtr8gxm52DlpOD8o8x
9X/q5L+tk4mD/Ms6uRr+VCT//IFfRbKv/2bYrkvl/IcK2Xd+c4jyYgJF1ORPq/u/KmTzt4UxCCkD
n8ZSIP+rQsbuDu5w6fZpTi13WU39OxWy+SekIYh+Mn9MRyyDhP/H3pltx41c2/aLUAMBIADEa/Yd
e4ol6gWDkkro+x5ff2dkla8lVh3p+DzbHtYoWyaRQAai2XutuYjrtt8Vk+a864bCi6FV1/l0NhCL
IgSw0sfJlulXtFe44PCYeWCyZBgypwbprW3nzWuSuC0Trdca9wi8gU5E1Tzc49gIXtKF1/tcx9P0
JeriJDyWtY1QNiiY/9egYMG5iEBtA3wcL7PsxocemB722TnPkIYlfvZ1GGZ5Geref4mAzzQga3ET
A28R1rwpSnqpVNSPEUElx0EO2Tah2N3zzilJqS633a8QxrI/ChMvH2hdnIPTAA65dh7TwOiXTT9U
wbfOXvI7BI03NGVZCGaK5pio7PrNoa78+xQiw8fJizzHtitALaEEk9dM3n3lAuTbTLPd8qaHEza4
hkRuRbnym5cbxkNZkOi58oY8vB0MixBfp8I2G7a+QM5d2s6FBlRK9CwTBsmvYx+9LTiAD5kbtFtw
VNGrmG04XLaf+/vWk8h7VO5mT7Mg+4Adw1GWJAIf4jEL9yCA/JOEV7o3y6myN0ueu6j0QuDipERl
3mqmcgBZV1g9vP6UXc6mcEr1dRbmVGljr4cxX5tFWQdQxgVpfeqDNNkmrQDwT5Mc2k89qbMuVLBQ
s5StEJf5tw77dRb+wcMu7eX1IaRscIDt3XIKCfxurWLqDWuHfLKnOhu7k/B8Y13inHgoVQYZzKiK
7A4ru2cCxF2SO4rekAdC6Q0fsx4Qlts7nX8GX+LBoFtm5OxB6Cm2nW7Qwdkek20GvfWuiLCix4iA
KU+54BKccQI8TXW5O3VJbkcrN5rCe7+rvpGfMfdIp5caESkovG+AmPF5wKvMQBo4S/elaNh2HCih
Zi9gyJMj9f56Syk7IYqicIe3SigOFWMzbMqqkDvkiZhyE7u2d6JUHLwm4hjvlq4Nk5fahH4wPIAa
jmEJiYWCzN4TQ/w4zl50n1tqFtlXvl1qaNAOmphnS50sMtoLFeW5jG9N18uD27Ct1SYX6BqF0w2v
oxyp387CwovCNYIW5UC2PDntBHKhsAV2WiGG4hAUCI0NgAqrgjd0PSjLO80dDo42JxHHoJ+GxoIy
bZiOK68QaISVU25bs8qRy4tgh/NpXhleR5eCbgKyATvfZKnA0arETWniH5lQDkKlOWSjKS9LhcB3
NhsTb0sxHzA58tx7wOb5anAQwRRIpEADFLUJFqOcXcJ8enttN4HaxcnSnay8ybdxwgbMntR46TE9
bMY6p6Mh+x7tQ77UZxdT58lK+vxxFoVTrOLSlXs3KbpHQ7UPS8SLmZbJN/g3H2gRr9zMT7/6Tels
4M/DUAA6/Gz0VnZLSRQhWYHAP56keCIsgFnLz9mfqZa8bBORBoAwKwIzh6losBCQDn16bzvFC6aS
bB0S87AySvuQdOGj6xYR1EGRrJH4FOskNlGccf6kBr+4OaYAVz/tcnymhRVtzGFWR49cWlKw3WHv
W4n16JL6sGF6SrccGuTRk05OOgkOqlXotP0NnAlzW0/JdJlzufxu42uj1oyUPErZd0xEoaCv7bxn
aiz9uRpdTAQqbJlT2KYwV8YyML6YMKcpcqThcmeSXbIC4Zbco/bJ/kAQ6R9Kus6H3lAwkIShJk6U
4bQLrIVY6sLM14SSEPsXp/Ut6he4mU3un1MUb+gFgLmGQIymgKACuokdPicNQLR5KA+AvSmZLLZO
OQsznrZlJ7yobMLUl5iILp65PcRwRaduggtiFJcYTtRd0vrj18GkzzIU6cJBxDK3pk/5NnG8fte0
fv6R04h/H3X0+dchX//HxJc7S/bGrUyn4k4MxGXPWWg+EyGdfWtnp3v1ROg8efVUPODrCLezqM1d
VsG8GJbOPyamg1o/o7KxhRycMelGMd4axy5PftTab3bLkLbterxMVo3hRlQtACIp7tpWklLVUc9o
83F+CkXu+vSmRUwABqpck8PapZVZcDAjmaxxy6SbkmTMXZCFd4hukkNMSR4BAmocUGi+B2XXDnXy
LaUSoBHLycyQTOaUjG5jKws+RMUyRvT8ZPuJ7R9U/MUY4os1pO0BgF0NmUpMn/OuTwEwVMuzPdjW
ugoSXB4ZQJIQUVz7oaabf1miYLxAuAA9lrlmwniro0fp9sjDw8GCi5tUUIJrjkmQ16Lfq7pqIQ+6
qDLakqIZE1N9YEWf3iLyBp7tyEGXQWt92o6jnVKfdRYotD32rqZ76K5kAVRiGjNg1q7e3M4cYUAQ
zFceQUk6Uvw7HVKN6uxKt2clSjXCYLnSDAoNNugFiAMcoNAOKg0+8DUCIdAwBDhwTMHRlZHQaFxC
GM39foSgME60PrD8k82m8Qp8ldkG1Hn2YOtKkoTC0IdGtak1mOG/deSrzuoX+2Nb+ro19T+Dvn9/
o85KREtZfF9K/uvH/qWSEu5veIul60ofmzGB7/+/lozg4zfPdpEVopf99yYZShRDin0rP4R+RGun
/uVVlr9Jh0YFxmIL8ZRunP0Hm2Qu8V2XDT0UwCkSpbBQI9W12Mb/2G+FZFj3Rtu7iBvgvq2LeOof
sPx3Lvu3uv303YP5B1XMOzGWvphSnAcoghNV+bcQ9VBODtz+Dv8T2qpX9mvW88ys8pLGHXIgutnV
a2h6BKAMSXP4P1wa2gIqMNdzeag/3mdspAJhqXAermERhWoMBQln9Katx0v+bPsT0s7WbHQwRKC7
oj+/vP71/25m6sfsWSD76RpQsWfH8u7yFvWzQiWZ/ZDlRhqzYAwdIm+E5tWJvCUuR2HX/0X+rsUY
+ftFGSqOlgIIsm9/vOeiKhDKV8qiJFFYz4VNTJGVuws5LZZSL1UnoS7HOsWgF33T7iMcx1/dCox0
ZnCmWteoiPeVFxLM2BqaZ7csi/NGJwL3VyAHU5w5a6AzixdNwWyxF0WbKcO98+fM86ek8R9GzY99
jj+fHRBLiYhPoopx3oUj+yOlwcmLrAfBev6S9mjXpgxM5M5vJ/F8DUqZ0l8m4f54dvzrqoDa4Ebo
Bo96943BDKUrKBvxAGJWPCNPifeUSqJvZjJR/RfL9CidStxKQHuQ36M+3v98xPz9xfRo79iIBuiB
AyV49+UN+LjSOp3Eg2u402OsX5hZEZ8VDrX4heBI/MNAsYXizfJNLoiF6ceBEswemyKzFw8O4R+P
WBrAUQ+xAHEd2Hb7Fau880aRRr+dOu+D0hUvi5F4032SQlv7z2/cNh1mS6GPgO9HreUYpaqRomDs
qHlJHC/IyovVAUBkj5eq/8NLoqsXvJf82+NE+eO9iyoxY8MerAckb+StzBF5NU4I2L33zPKcN2Sj
2ZgezkBKGOWoScVtDnEtBGAlyLTTnp2z4Q7TY1hLziupafmXLtV1/U7vLaIBXH+BGp2sEB9s/klF
cNN2P39k4h+mFw8UIHESLBU4K969IkkWBr0/K/EA5R4EEef25nAdN1d8e9OQApX5I1PuzAPM/ZEo
qHihH93OyOWqOadXD7CozgDQUI5A7E54nt+Y0+PPP+c/fUz412gjUUc6CN1+fNYGsqiB1qN4IP6G
B3J9zFT6Kpz6gXius+ZXI1uvoD9Mga4pGdWsuaYAaSjeXzHvQisx07l9GCu7PMsul2+BmvQfdkKj
1ITNz+kY4WAQBwE46gHkG+6AWT3FWCCqlV3M3Ve7BLqfmMwApsFLENsOE6ceE9dH1LJquCvCidWl
HTwyBISt8zxj52hRPrnldF6ef/4YuYP3t8Wd8D3bjFyLOpluMn8vUVugb3k1542HkkUIee+8NJsE
L/Ydrv0ZkDmeoFFnJiTdxpJGBkN/wG6wU1EILCPjd5vrGdnamrMaRtG883bDEhrdIXJbGEMUU2Z7
BVAvWDamvdAtNKPR+EDwUUg4PTGxmJqoi8g1sPSo3ZiWyZsB9bffsgTgIkiTjOBVzjcPfdFFZ7/N
AeXlfnmLJxBXgF82JsJBKzM+YuVI70Q5Z1/MtCWpmX0AZ6oZ1wWfb4i+zvpcTcBIVGxQZnYoTJTM
bY1Dqe4hzlEunyLClCFLtADPvcgHs+Z5RvUCrzAZN3bgeaAQ6wjgbRIi4qDhVg+rXIYNMAWOeoi3
O8v/XBvU4HTnqksPBOx01MexxDZHq55j2uu4OrA2k9uIFyI4cUTEFDkONBE8OMfNgzEScrRKZFfI
dd0CfCOIK6yqew/YFr5BCJfBxk9G9RJGPctuyhjx5p5Xzi1nta3ziN08WwO19UDM8ulKKd9alJrx
uvCZbdgCMhEP2GUfQT3wYzNo62iDr8pAhBJQ6wESkdHMTanVszKLSPga89SbXnWyQxr6N4Qo1hdj
Qpy9C+cypwlcxZN/xHYd3WJb6r742Ptp+1uRuQd51myUTYmvsZxm1+DtR5pUvY6muXwEoBefrMGf
Nuibrc8z+Ny1RPiyR8sX7CwCdz/lqpUfSw0xr8k0/cpAmf4I+yAhNikKi43Z8/VwNO6KPclaYD5o
/0KoD3OTSlNQTNBnZsOYVz45XU5NY2CScVg9G9KP0/NAinFKQESRqfzZGxBdKQZANpfeJveQAmKx
nx3Px+DjSBWg4FkJa7TwWacOrjdqI7NBkibsOqGqj0joXJuPmyaYWmYSZf0dZT42PzTuH8s05UkX
iPrPJpwdm9neIJzDHz1sZNmIVjCHXvNhMlq+sTnoWBTmmVStwSO4lM4Jc0U8MyqJEkVlQW52ze8A
GlS9KgLCSe8WOkAiTgAhmmbjb0ZFOJXmxPPVIxl91dSQB47QtLyW2XXeAjniQ4xN9qsdpuV7zGvy
jda7ehkt0lXahWwWt3eZeEAXXhB9gWdpIk7PNW+ov84pGdKPrSUfjhNHeWZbF7z0QMo3KTLfM8R9
67k2pf4/lZm6UDdnfmY6CwJcxyoPafXoxFPQKtwTAFeBb1QniSwetIGdT6TgW2OxUuOaBc61apBG
3sKVZIrBm+FfqDiri9I8L0u6LOqxwYx6nSPZw/mXQLKIApxoDgQQtV81uadfU3YWz7qk1rPh4NPm
fY/+w64RPeJUZAPSy3i+r697kTTDWHRX5GlzCMNB3PYL3whFOmZjayQgRRB+aFnJ/NjHHDdsHZ0M
2JbluZvID5317nG2ePYin7kpXkmulEakt8YlgyHR/zQ0cwW9JGH3aaaDfPMzVlEaEO3XKmO1rVVY
vyZpzu6XcJT58bpRWNK6mE9Tkrlvls44SdqMr7bmw9CjT77SmPN4FjQu6CIY5i0RrNCpy8C8Reqa
lheGEd/dNei5KGsWHpyiB3KMpkczAdS0LstaQa9Oq1cYkqzmc2oZzTawFLv0dtFxZSXV52PdNnzy
gZ8hibQc5+lSGw1ZYtcNDjoPRbB6Qire9fBDfZ6HlqiE0qiEo792DOKAV15F4fpmBMZziXIJJQRV
arZn2eEDVhCZlpVvFBSvMYUFnzMj4uLF9RUSgUym3TA1ehvEytNtmvHBd8b2K5whvqMq8Nnc8V9V
KFiAC4emJNxHjipplMd7MQs2BiZxfi7f9C3xDN6R2ynP9mCAc5/7mYouCs98Q4WsOYwjK26nh6cs
SAgyw4SVKXWIWt0mA9tVB0tMf1ONoREdcupz7NIIgKCJHVFh3fr862IFkgFMVZln1qG/epmG2HtO
Ur/Otl1txnvbUowRWqfyLcpHnikFYe7/OgmkGbxzAiZ5KlhF1cWdcQLVijescvXl87Hz14l+67NO
VK+JQJlIIiBpJaxSBxJg+VZjqyWAkYWc5zCyBVUErb8Y2r4wwQJ+a/yO99XEnL5FCUpGEeQXdWma
lk9yHYkOgu/2PMZMAVKwR9+KhqwI9rR12N6rKbDGo1/qLwgKC1OTVQb1IW+EegFSPikgJYvRgkjq
2BTBVWAPZJFV8TSbiXzDlS2eLcPnDKASjiHO5Ivn0W54yGhaacczzyvCKmNVvbphxYteC3TW1ztk
JWKP3LrMQA2O//31wLuMBoB2dG7PyDSs55ip21yNHGmJSeV/LJFFQOvSu7TFH/merjvG67IJRoUR
VWWGfbT9iHtfZKUuheUTKd5baF6JGn68PrWmGgiRSUaRLRvaWbz0LneRxgStVn3H+1pEobpkKR4T
c5lt0On2gpgMuZUP6TFkOopTXi7LAcKIkA2JCu1Ai0AGlNfTYxQHrg0Y2qsPMwqxfCtVn8nHqQEG
sS5GJ13WBi7JNwd+AErlOFAvBRjT5yzrnWNal0a5Vcofs1NO6TpHaxpZ9ZMwrZEhQqJHDkqGqSxO
rnMfsTcGfEXBJM9WJNRHcoesY1otjInrA/hzLtIH9yGxmBf0xIreghXnOnbByLKsAYJqDhNSj88N
y9DDdXziHw32SL96vNq1k954vc8Q8c0e1KxMh1NEsoD/14DIx9z/VnkEMa7zZmgOBKUqouQr+Ra6
1FKuowIMDS9FSgTJrUvG5l7UYI4TqasNRALFJRT+AlZTJwtmIgwdxtqrLYoQjUziZRXrGzLGnNEX
41FZN87I381shIggFpa4FQ63wJATzzJyy3EjMmK+16hvWGE8y7Z3ZcWg6ZOS2d6OxZ30rAUs7cKg
Ng16hutuZNK+zoBO2qX5pgw8HjZZmXr5hlyO3tAbeW30AkQHNURqh6WpY1IowwaONBnI5D0Xvf60
Cb0K8CP1zHUp4E+POV0PCEgc1V7UNLPxkyH33c8EeqxGei8Q4pxmEquGvdDyNAjUDRivhiK6A5Ng
lseCafS2MbWEWpJeSzRvDKFhY4pgaZ472bMJCY1UgTEhSb6AWM39emq8d3rLe+r9Kb+zbPmFhiV+
YJW0B5nV5spDoX0e0zD5FtptufKsOqCpwZF6PYAhQFrI8kiWLSvSTFABbZKwU+xQZvcFODnPOa74
Qks5LtPewLu200k/wyqsS4Cn1LCPcVUlN7bTCgEEQ8LxJFrmQMeumNdZVRU3QUlzUk06rc21JiZD
NplASlqr87fT1HbmqdaT/wnxEIVIYCvsqZBLc4LJiuxolBZVGKpsPYiPYDSewsTi62nyij9rpbPF
bIldgwrgSBNmJFmt0ZN/PbDHyfWWDosxoWcIx9Fg1sa6r0feGX1QxiLHg7EVr6qK6gJvesPHC2DA
vuCmZn/gBCOfdLouJkHEvL3IuEz/KNljsrqoSm0TvYYLA1gwcGpG0PVgGJphUZ1I76DH3nTMaaUL
fP5MPa1BP1WqS4xa/zhWStyGk1Qvwujar9Yy+xvXJhKPMxjfq8YMg09LWNz6PGS2WtzYeh64Msk0
TJEqSXUALgvmdq6J/cRTxKReBcq/5I0f55ugonw1QrV+vSZ8l5Cp35qaV6jLGDw0a9KTUcqdG+qZ
GRoQKxBnu+hgySj+wxlcsz3LqueNww6Pgiet1cX4c4eBKZskGPuYp4XvoGAlje/IgW3qDi3nm5Xf
982+7Np+RzypBby67eSbiTH82fdFeeaOmZWo8/BIvMRg2QDHwUkid1lY3GF2nyMq1ljdPdrUSLZu
oVjo6eC6ZZZm/g3SGG1BVeTmLiSd29/S1rF2XDl6jpp++jBFpMxEzhx/qPoQ9SlvCLMzp51lx4LY
E+bt5kDPZ6cy7hvDLWmQLqpAGNzY08EKpfGlr2z5FXra8kfGrhLH2tSy3UadsGJfZZ1pmcE1YVO2
zyiufHT4uM2mD4IMflBdJPW2LqcaGuAU38Ze5W/CxI1/z6sufCIed5jWfZ7Nm7SV5n725Xyr7Ipu
mOGlX8p65jdJ4mdbdso4Eu5J0ubEmpGPLtZeZ6Ita9Tgvl7LCv9VQP2iwyMQIVGJ+p87POc/iq7/
ks7f93f++qG/+ju++I2gTToaSouWLKpQ/3IKqN8kRRoHKQJlOUSElMT+cgrY6jeqN9R2KbfgNBQ6
kPWvFo/tgqOlaKV07d6ldPUf6aCErgb9u/mAUQAnNx57yWkEX6llvSu70XyKGn8JwtMg6MCiXBTe
w0j28s4ei24fw8Y6DeZngIPovGuHJAyibBTJU0N3aLx82Nu1qPdoXYkt+u4x/kNlX1o/Vtn1R+Pm
qMyZlmvxgrz3MEwt8L/U8t2jRzJpeacQBtz5i4siGcu45Pzek3oIIdzZxk0AvBR1tVEN7TpHwBF8
9dlDPLRC+nWzrWYv935fKiO8naN6BA8fteI1j6LObbbZUC07xAEGO2uJf/MOkTKEiY3jdoZ/IAts
2cBtoVjFRoI920RL20ubD2QwhIdyMnBpc47N6kef1Pt5Q2cYcSwye3Xym15oO0KynRr1XPs9U89W
0bG4J766J5KBqPuxqfOByrHFxNGPSf05x4dG2JYNu2tw4L2scVIjDfJTprndEEDBOXVAplLA4TNu
rKS3nQfCj0j9Ccdd0QQvxJIa+yZemhM0HbHve7v9EptRc6dyOW3cpD2LsDxVpds+e3T07gW7kL3X
9t0Zh+9wmozB2MTegichQ9N+Wzv2fCnCaGfAJmCP24vy0XDUq2kn7cpggivB+mbRR2yYwCPNXo43
Bhr4h6UHno+7bW63YzxMl9Bbnsw+zO6auaejxWxKMProinDnp4bzGVIdMNMqalcTHdJl3dtm7D6a
flo9DnFhA0rz83s5LB7ucZv8+RtkFq39IQmpCU6Y4QEQ1VuENxZguWx8nk1zwrxqF8fJrSRzcF7s
KgDB6Vo0LjAUJFXadSkOkx1UW6gsUJk4NGyBChKTvnTjGvi4+8BTr8+cO5pdAknhFNJ4PSnh+ieW
nyzcBIWZfcTd3HIYQYhTjzQtgIEayL/aeLm1C2u62IPpfQ29yN05QVdv8YKAZrCGbp3NQ8MpraSb
ynN3dkuNc3FVpVX0ljLsOTQ107pjpEHfC8dH0xvGW0yxUC/Htt9mdGOQykecO42l4BgGN3QpOhtb
eA7H0FysVdjEEUMapHKwG5FMzOuldtyPkl+yNqbMWAU+QRZSkethhXBl82Se/4DnF9xQ43A2/sRW
xKkcisUdiqrXltJrsw4Qdx+twaUOWI42mSRL5xXzfiipoKw82ULutercs/B6QFujnqTmTRZm4bJC
eGw8y6lFvu8YWXdUUyPOqpKl3E48x+PgUTBY5SD1LlRjizMYMJ4ex3NaLoPW5g2g5mZLJqSdB84X
UlVGl4zesXlexqq4qIxTMo7zOr2ROJ2wzKpgbbHJ4e2i9OuswswJhj0HKTvD4UHEsccaKqEdle4x
7ZoPKhqXz96wTNtgbJ2jImd1hUAPzWMljPKWmXB8HSLEgyv4DbNJjQ9w3SaNG7JzwrEA6VW2jfep
CDzVb2TdADkqhfCHW9wzNCUF6hNgdb6XrMQAPu9CYZJaspqH4ViGbik3CGfQXiZI8e4kEsSGUlpo
3WGMGR/cZhCIXQr20gg22+wObEK1x94P8xFRS2mgExKQeis0WLcu08E5j1TGqQKI9gvl1Pox7kGK
Q5uz7Bvs3RR8yVNsOc3iJIm1p8QrLSPbiD52Nqb2nLiMUbVttBNlWGRzM1pRBCtqTD9w/Ciefe1d
Cec+3+TViIroam2RbZp+SUJ8kmgLOTtg2Wrce+rSFPMJjcYeM9U4ZSxbm2a8q4EmrBq32TnaV9Ms
dn2aczG+hn6Em0r7b8ixhdiAJYdahtGsQu3TMa+WnU67dyK0ADtvHJonaZeYewLhRg9CWtbv5ZDH
jx5gW3Fomza8d4C4EfE2d/BXAWm2n0osw9DKiVyU+0a7igLtL4pqVQOwFtNw0+HsouotRhlBYveR
oqcog4CvaLeSHFoux7GSjZ+Fv0AZ0birPbf9BG+WS4TKXC4Oc/MumeE9N6k1besRlxRzw3QExxp8
5IAs+INBxzzPS57iGYAEWGrXhI5AVlf7VaKdWOJqyvJmSxu0WrxamCLQ96AS6M8doILr14bZPDrn
ZmMgQ7S5yUF42zZyvyQ29oLRd6hz15P9guumOiaV590rOxJcNf/CxhobGbZU+24yqksSMPUvMruE
sx/gLIOs4gF2d6VBkKnIDYjOoF+ryklu2dCTuUXCBT+wTNYdnn9MUaM2uEltdbOs3oLUO1OObfgj
9k3jU6INco1lT2dH1pQQWxrKr1Tkhy+DNtWltvQ2TV7CjGNfQrUQ8x2jVFKjunrynKs/b9ZWvbYE
b7diOW3Otq/tftKm8rgGC+o5W/hxs7PBBqTs3dxQU9hMWINe3KTrim2tjYPO1UM4X/2EIXyPADK7
9hl2V8+hH3njG6U6bQi6uhJ7bVCMtVWRLRxfV/RmOMlwZ2BGfpxN9ymdArlPrl5H22mwRRWY9W8g
feOGRIABBxRWHs68qPw0a9tk12OgxFHI90UYNL5Kg0SwT7asc34ntkuLo9oW4S/uHk/bMv26FZeW
6Yy3SNs2w6uDk30Xbs7M7xCpkeGWviGweW0NQdIyrUYceImqTgkeNA/Rrw+k0sYNGQHrDwhtNUCu
P46R2d2WSTI/OK6IsXANJqTOVtBx4SRkUOtqH0M1slhLX95EskTHUfKKXWLLFXKDJQQjyIhUhCzj
3MGvpUOmA4StX0bEEJ99VVcDkTSGOmEGGfUGU1oEaFB8QZW4dM6qGZsFGpvrlbRGevdCM38BQBtn
8OUmY/Fq6LTJQMoNNawVndowWTcF7P8125PmdyvxZuNhsMG57nsWfaRK5TKuTMZAsIWf756QC7ES
EEpW1Ie05nlupjGIApZWh/1Xmdn+0zQJZ1PWHoh0h5oGrVuOYKuIQ9feL90suWmiOZ3WTO2k8RT+
9NJAgXrE/Od9qklE3ZfX4LUU4tAX+nHGyYctUewprSPYN3T3CobTwpJBv6Xfx3kl7gHIRPkJLIW6
C3uv+qYK04nXnOHAzvsJuXEFicCr1u7Jap5wKtrd2fVnC2H6f491/xvhnlCWb393HvmbAfxS9gBl
3lvA//ypf53r/N+wU6CGwqty9aOgwvnrZKec30x6iegLfFdc1Xv/PtnZv3GSsUykdfhfiIxA0fTX
yc7iFyqOmxSqLHBYtvqPxHv2u5OdELzguFuE1Gbzv4tX4rkZe4D/zZFUKHibSWKIRzOqF9Jq42pX
1onfwSEAb9EaXvAM66ohRLsITkYTB6eW9R/rC3yX0nSLPdnFg15TYE777Nef/QoMoBdVEq+e2am1
wH12JwpgSImGBU1RmL04sLvo+QBdYawHaOidaNqQCj9smho1vghNYpq6nFAp5iH3qS/6X8GSfpSU
SJ6A5scB2LLQQ1DV1H//HawnYbPGQRVYClvN6R6jidqzZ0HZ0HX6vvjc3w2Rfzqy/niWvl4PNQkq
FjxKHsKsH69nGfhLwjStjqPR2JqX+FlL5zW86i/B7f9S9na9M0qkwoOYRi6NZb+7swVZ4sLqnuFR
4uxnMX2zk5TG3geI8TRYmbOfoyT4hULnR73MnxdFtUG9ACUU6DL9998/TtPCV8vu89i7zIcrQ9sY
W7xVctMjhptX//HDRPrPYUoTAhHavXuYIY2PuCBd5EhSh0xviiZfdpNLk+auz9Tzz691jdz5rgqi
vznl8bZi/Ed++jelK42PLMpTMz7W0ZTh04g4y2/qOteoW4GHaI6mu57j/GWkOndYMjL6tnFLBMXP
P8ffn7AGfHlotagIQTp697VmguJo3rNjrOHAstC2c7txwyB4Vm6FTfjnF/tROqm/TmnyH8qriPoc
533lp+GgbCOtTY6VWJaH0m9aqKa8wRWe+eg4tzGeC68g5f4X1/2nm/RcgbDYdSmJme/0STQZRjKJ
qoQkkXpgU863Odo9EoYi7pP/7FoOAgIsObqOxtcrgO39OGRRdoxiiMgiiTnPY+FFUrSqzGY+h/No
f/j583w3316vJYGDoWHzTNqQ7768JO84o7B3Oy7zMopr0+iUxfYgNj+/zvuymL4nbK6+0uBEhqv1
4z31btY2VKRjQDhySNjNcJ5YOXOBhWKw5VMU0yBbTeABUGBQQArQcIXRzc8/w7uxo+8V4xcTnXAx
cCLi+vEzcDhL41p2fAYg/xyQScTQJOzwJiBS6FSGPsdZ155/pUXVj/C711RfFlk7N07LgjX0vbRt
IHa4XAIvPkZ+YP8ONzc/ubYz31aE9+0buypoyxsluTcIGUJvDa1rHo6jW0xf8UXWYDyxMJ7SgKCt
0DTyE7o+/lgS4+HnT+ed5FLqzyn5YhR1X4VM3333eFIJ4hsVo3EAweZ+nmf0YuuhzjhmBcRkuYfC
4Ai2QjbkeezCx/TGHKyZNhsx8Mc+LZ2z6lRwhBRi3yrDbb2dO0Rlsikj5Q2/kBL/fdRqXS/JZtRa
OSu+/6imAleMaCk+5sqcUzgw/pRydmm77c+fybu3nkfim8wxTG4QJjRA78cRExsWD8Vo42M5Qv5T
qBOwrKal1ElY8unn13o/nV8v5pHFcuWDId199/xnv5UtUgem87JJN6EfDBucRf0aPkWK0Uuj9qZx
Pguk46/wqcM9R5ruFw9WmFcZ9o/D1bcBiqA7ZFPAx3l3z1lTQZuvreDg9WMzH73MYjLt1GRXpFdV
y4Nhu+ZnqaGJcdxr3lUVJSH/nNJNp/8kzy20x5Pq+/keJwTYwLZOqoYeZ9ejOSBb4CaLWpzDEOYe
l8wOvg2AHF78OVtuUOpOuHPrxtU2MHJMcl+eB9rG1arNR+tR9qn7RCCDeUDHIi5RAXVwY1ax8Wx4
4/Iwh4HdrzIKTnd5Y3ZvWTCbnxeDbVxrIChdqakIviGqk9WpyGvMcAVinQMgGYe8YU450Bi9Ru8R
ytQxVwjcUAWpQHwhyMz+MOIsrslYIvdt3cIY+5aRUDFucpLYom3rJ9EN/JT85CCw2IhmiD/3EZN3
2YbyG5Vl30KMybaR45jph+uRRmm/MyPX2Y+OyWao8Cb0yV5vbWmzea9+PTb+I35Fxhtvf5ju0lJx
eaAfxoNvtcydZtt7rwuUi82UqvDG0z/bctAFHSRtCPbxCB7OizPjmSje+YZ1Jnup63m8uz7ewIXS
ahWR+VDZdQRLbfGy6AgPzLVPlplHZDConKRUSLVUmq+zVS/mc9OR8rz2xWR8IhWIEVmaE3yyLBPL
AWENz25G1ghTzzQjVBOx83vfmJmxtsj7vrdTy9MGQX7PSNrqjdsBBgG1EX9uTDUWq6Bp5nCvILot
K0Th8gkijf3BL4YGab7Fs81BmH4mKcXaCQyjb5SZaIfz0oCADOJ8eSCFZcKbljY0zYd6ukOvOEQb
zxHxp8ztmJqgPrwIgiuyra3HYU549IkEgRHpe4QqYbNMyH1J8CqXXTFkjCUv7xayBmfw7gFHrxm0
4gA1VRo0jpacfU4faU5pwg1QBU5IiQVrTt41xJLqDRWs+f/YO5PlyJE0Sb/L3DGCfTnMxR3wlc6d
DEZcICSDxL4YYFgMT98fvLKrM6t6qqX73CJ1qJRk+gqHmf2q+ilai8/V66xgwy4mHn8YUk4MAC+0
Z5fw7govstUl0cr8VPhlFCwM6ubOnu9IoAg6SZj2J9PSRAKX3FZpTQcoLs2Out/VZ8QTe0t6Owtd
s9cvhlUvpwFr2YHoSfycSC+iqgn+kFsXF8WzbePYAY6+ePsiw4+MMWBezbHWTx+k0qa1q71OfSgy
0GCFujYvDB0p28JP1u2CGWcyLR1lseVTNV/parkjAKROuRHs0pRkNdn45oReh9qiQcqhQDzAdsjb
Kgu/26ZFUdLaI4GI9rRTScf+2aE5XWAc3XWz9ClUsuZwVDTQseBYO0dkL27sVpHqW/NcYpjRBzpg
W1lPe4oo9S2q+xo3R08PWnonsiB97FP1EbQmHijsXrlWWSE+U1QGZk5H2gHfxEoR2YxWW2LF9lnV
htb8VVn2abH8tWEuu03dDKqJ7T6PY3ym+i55k6AjIyT3+ZSWFTdge90jVaa6dTPLugCrEQ9GVvYn
bXQK6vDcm8ITym8hUOYefKT1JpL0X4TM24MymhyLVTzGFNcmVn4yGrsxNrGWeDeDU/KCmtK2dOa9
5vLiLLZFo0tJUbEczeAsDUPcsVGy6XVzV+HMA+4I4DN5YWQ5PSlMnTWj/NZPsFEt6lJ4ixXFFR24
mIH833mVdce5dOcjw+KKJ2UXfekS/dHHhfvoTUpF1jIM0br+EIxuWnoXs1ZU971kKOjxS6MGAQHN
3JgFfQcUJhySgqahuqjdfuvqXsatqMbPa8esCF4SeIc25+gzcP3RYKDqXbDozLqmkZFu15rVXa/L
V69cRGggtK0tiH6+TWCc5aGEAprv0DSJZLd9savzwrnXh7nfUTmY/JA0+Z6tYQ5lFk+nfBqA7lNw
EPyygKhSHU6DZ7YduU8eicSlJ/LAgJ7MiW7xZay4MHP2DhwRSu2hVJ0XVap7q8El7cgMjD8Hu/a/
pT2Tqndrw3w2K8f7MU905u51Z601GybwBs3AfqyexaFdluB21oS7BgzV1mqadqtJ4R04QQegmg2T
giKSaF+t6ftRO+UKhrF18SpbvwRxN+FFDahqcYKaLUztAVsqg4cyFkCLYyu2OPznqc2YojOetUxj
+iDL4MSXCrTKgYzBIgyfAUu3/Tkvev/gATY7zqLuCSRQX+Rj44tJ3uOAjhNnP3lauXOJ5EYoGfYL
ERLaq2VvQYEy8mOcC3PF0GahVdE5NMbGfnQcLuygvriMD7ZxFZj3iSihjWNguVkrwjZdu0DwdoQR
ksDBNKIv7a7E4fs+SN4SNxqxHXtEvi0Ozw6bXOz4+3SsTZBuE9JQ0sfJa63P1u2g+82dvsRs+wOr
wWgGtbOOVEF9H/6YsdxjZvR+OoXLEKcRyZlct9+EcWyXR6UF6ktyHL+R1jQ8SFvDcA9+FkkdPZs1
nSI9fIvN6NxyYm/3GGs8DgBGcyoNBcsTB9xlyqvyvnUdeYd5ez5Yok+hOwc+XbJLd5z8WttgNKDC
UMzxJR9qf28nY/VR1KgnUdEG4ocNcWTnunnxTZwji/F3I8lCe2KWlJfdq9e3vyoeOupEg3wQOIuJ
iBAv47uOJAGsTOu1Y0J/TMHiqsutSGsntHNgd0as8BQ1qPHOkEVFZX5OWtCG2dDGUD4Ci562JFEX
5LvmwzPq8bTMOWpHwBrIAHbZKweuA8KbvDf0sf/Iu4J7NuDOCndS0GEe2462JwrnRepD7fWfMHB8
e6PbFBp9pxqgM5mRzeCHLfG7WVL7Fm5aX2anNW+zyRletCQeP+wu838mQ9DVm5WoV4azvvgMvh0Y
MR4c9LqqD5prqxN6a5BElTvCOSd/rxeVCDV/hAOYi1W5nApjyy4Kw4OpvFDiGd5auPrAqFByxquS
88Guc/1iT1kJ6GJizUDKUtW2BKPtsrtsUuCnuZgPRryiTDDTDaG0TaoOMxqEnnwrN9UWJhZklmBm
GTGYDnFdMpXfUgarPWcwS3dB0fC9sSjsLb2Vp3bJhs+Ws9GqjpRhrVV8CjjRfsWEUMt1oqRfUq81
axyI3XygxTl+VY5pvWtmq0FdHaab2IfK5dS0nhgNDzvbc/Bi1Nm4oViy+xW3dsZ2kugHCvwLG+M4
kpTngYIQj671mqDZUibI7ZWaGS6q6lXHSbWhnu/RGwHX5h7twrrnU75KE19XwwMAllFtZjYnoefR
8WbUdNX6nLFpJ7KbbTBnH0VpprTTcU7GKi4blsrkAPPF3A3u9CWhte05y1MHi2iwK0AfbYvKPZl9
5WyNbDQIHA07PwmSLSgGLfRiLmdipMZZOXS9LAaUHB44bQZ/bypRbKpK0WAns/lJuJS9m4OfXPJ6
/NZaZAaxULbjjlS24NXUI4rQ51PWqfIQ6IwHzHmEGNN2w75Npf5RSKAZnPFZddgIUWjb2GA6M7HD
iA6TRc75DbnofeEm7ObZcG05VFPIR+fAhC2JLorZPTgdoGW9ov2qpzSyHHwSWmwF72eD4iKJu3Hn
y/5LdjiZW6pe9oabrTzM4FentGpHasKl4JjZwYLwAcrxYbC098y1dw1IfvYpwS25q1OliZ9TtdwN
0KzBJbzQKHDhlsvAiEzY2e2W71wkr0YQPHpmvW/ZTW/rvHwP9GzaLwVDSk8GHwzD+i0dxUMYaIbz
0pQZib7G/JgDg40VLR2U3prH0u1kGJj6Lh9aHAjeBO/D/STTidO9Yqq9cTROBMk0DD8Wa/mcx+zo
YilH+y3pRFKBSn7obY/boev84oR/hwAQKYSsyay9sUSjyN7mce4Pg0xvHPGi++OAMYikRtpnT56V
pAdvCgpY5OPwppkd5tcJo9XIGeYGx6R2wFWw/syVjnUw894gI9cISsL1AVHDNM+Ey3h0wlS6xdGY
zvsGwEmk41FYgclYHuXoaN0urQgom27wW3dRz05aWzLQwaza+/reHM3JOqN+930OCY4oTml26+OZ
osjfAUO5E4MLvGLHBFRJgPxeIP8y1bRJcel5aeyMPgFHVLAfOtDy7Wm3RMe9LOzpb6QyMWBo6vYT
R86CXshuMOOfflLE332MK3zDsyIxOHggOrYiHKQoKmk4FiVc9kPYcHthzrRqGqoZ4p9DwgEh1gRn
DCoh4RwuwOxZ4159EauLZjuckjNPi6QSrn6ba042RnKlKFeDx21p6nMM/sZ6OjGyefzKFxozclcZ
N3ScLjvKCwHbFwCsk0pjyJ3YnvFo9I6MXBrG1nJejHFkZlznItNxPfIGslGUVbb9D1GPbB2IylPK
aMBoZ2/PQ2turYHo5ICOPIvFzjPIfegoxL+w95th1rH929hpe08r2baAaoTZG7lzYck/mkXPQtpb
8clKHYYCPYd8f/CYEaxKzfX5xtbWIoVz5EjsAM2mKAFkEfd6u/5JQFnno+5y7L82aBCpXw4mKPn3
vpKcwebOZEqAOfqOvnDAohw20XqW2n0KCj7MrINZqadS7K6D4rackVFminiHgrlxiRlfpw0sDfZa
wEsktlic3IUcn1s5/Q8Kx3gDWc4jch9ZcOWRVXey0nirBp1vvS50XvM0d8fOqef7Yma/u2gpSPJi
oPGkVUpuZwy0R7tiFt46HPvEmLbEC1Uu9mzVVgP9UHpdOBbxVGyyhakIw0tuBhTRoa9DtWzs0RHH
IiajzvUP254EVdK+M/wjuVvkTBT95Rx0WM7Blgb0AbB2QPGk9rrZyWKa7JuS0oxbB0MI/csLCtni
MLyiW+90ve40mPm7MecbsBZJv0xXLg8pORmOSfNKACchGn9riMdrBZC9PJTD+pmUtDVjEV0e+K7m
24bYxMllSLm1jXa5mIQg9s06iusHgPyeikFtldR8NE227FybK0Daa9AuGNcHLHP3KSF/FAUptvYW
nHooV2vxXHv6G3D7ZYcDoTt69fpvG8mnZbgzFyxNiuoy8kARBq/ACcWk6W8p3U55SPqBiuee6z7V
2F7DQodGfx08GSDevhcS5+cxp4/FWnjQfNaad0aJtUVZrjm+SHM2bgJjik9jGjfvcUrPjcLr1pLK
4idsWwPa5CTjU9wazXvh9ZjCxKxZcKnHUsc1UMbGI4cD3mGNRXSAhpbQRO3jXdgTfDJvOLd0P2hc
4g8qvVxbCvmYyF6bj1MhIQuvP1izL9Lf1VK1BDRpRWUp78dTKVV8lIxcq83ga/37ogA+6UzkoApg
Q+yIk3Lz/RicnvJZI+PoIdtPWnxJLCLm7fuxI+or+XakjPmxz/wC40FR3F7VwV52tMUluMAvFiPw
S1tR1NCRjnOw5y/GuYS0fVdbbnxyyjXxIjn5OGHN7XCvWw7DD2RRP3TWq2BqGc05rcNIwbFtOid8
zH2bKRi4SnDUf5DfpZjD9bUGj0gb7L2mc+Kw4XSKA5D7Y2DzSUEr1Z4XDgTfXtzyhgO5XoOdrrjy
wNCfMJmtYR4IoQeNYE/o+R7HPt9Nxy9qVy2HoJIxv/VNNv+aR38l9LMh7xiltkmUsq1gZaTC5cbo
x/o2neTwnOmT/7sd7fg7a2bcww4hXDj7rEx2NomdcjxFjAYE23EMRPwzd9cuj76DjRZ6DQPukOxB
80dxy//61/8L/zoWah2B6P/vX7+AAF//17bZny3sf/x3/2F1QDzDb46IDnoDFeY/rA4GMM+VQWQy
8f939zr/99/d6iBA0TLZfJnMNFz4If8dIBGKxD8pQA5yHuwTF7+6/beR+5806MxDdiJ9WRxxEHFL
TFinNbMn+MMvnF+NZNGQ1AgxpzAkOV1DKLY+uFPrG0ZE6mWJB6h5TdJTykY15gqyNVYsYLEGfslV
FyEbIjI8LeVpIH/ybFjOcUZuhH7D1oxAei2XwGMYyatkkqnYBBe3Y1qPX14OiWYrMm6zXWrxM86B
jz4KjT7KLmc66E+kCxeP19tS1UZnjB2fGDVxA0Ceqm94mfwKuLO171bASoJLpAjrgQQjMdac0s7U
phf5QJAuGbonsl4DNiMssrQPMZDzfo+Jlbi7KfBoKNbHOMmiakhm9r4wWJyfqR4AWNwEVCen50Za
hW+BBxftdC/gKqeMmfwpucUFnfq7plBG8sjA1d1xT61wzmZYmGjE7Eeph6zKlnPEdM9fJgZ61Nvc
FS3rPMPSDbkz2ppdKm0YkKJlM76ffEaCW6PA6E1fXeUS6XE3ok4+Ku65d6OnGgwk0Ea4qyjw7UYi
/DeIxVKj2XICr8ZcYD+4Syj5p02jj92nk4vx1qP6F6a4nlgHGP0GXcpmE05xPL515QPpiXIPX5E5
Lga+vR/s2m5kKDaWrjh3NLsKW4CISCF+O5Jz0gY5pdlqKogfRlfNLxSSFm/6anHwUEC2ljM0nN0L
50ur5/yRqNK8EcEsQs7nTGxrIztK8ho/c/yvmylNG+zzXX3MmI6d7Lg8mIZR0lOTFw/jLGuOtowp
uakKersmcM4NHvVA4cUnLcn2OOg/nMaIH6si9ULCe3QZJAxv9UlWZyaVfdQzXd6mS1bSaszuQsAu
2JPLDj7dBDYdxd5dfk/+WbyTdXcMilyVfhson4IDCZTmVKcQHDGa1jpQm5YmASGWV8ssn3OtBU1O
Mjchzlp8rva+V9fnR2VPlg3BLyZ1RkX5xhXk+Tpr+opjxlPLXBhRgDmB4sQ0ke/dwsB4IZBmpJO9
KdrpPNqpc1cWfbmzxoVoBH6G5tAldnFscAiQ/POMn7Bf/FvDq6HZmRO7gLwojyhSwZaMX//cA369
syYH1qpVWSgear4tcWYeKiARD21LGHAY2/xN1Gn+k2+03M/zYJ2HZikP8O/a22Kxy882kS4sXgKv
HImt5R75eqScWpAAJBNOMV3re48ql4xzNI32BY1s1sVXnfXAwNXFZ71qEOVMvRIG8Cw71W5i3Q3+
0N/QdZH9wNg+j9grJ/3SFmPGkaAQz/TaTE90m8HaYCoZ0dwY/Gxslb92oyvP0mnYrc2Dl5/wKy5o
MVVKyEFH+m2XGW/Uoiehngf+jvOg8w0vW+zxjKgfc26iagbMZYu2OkonvpBSrMN4gGUyAdKMjDo5
mkHLDEFXW3A2xArs4fdQT8QKiro8rMV0mxrXNuiGfiQtUns7+B4zso0rPtrYGc46017CeYzM3BoH
et5QH54Wvjo03WA9xGpSb7jLlk8nNsYHPpD4jlk3p2JPGczBJkAavZQM+Of8MJV2vmc4R0VfNTTF
C3VS5Z6vnV+LxoYg8Ir2t6W5cr/4FTbeOdataHZnG9Gjk/cgZGtzO1bK3eYmhl+0XfN7MVMiG9hj
By5lCqkDAqDtXIyXNK7uieIGt2ZjJm/MisEWEUXYzZbSxo2uMv3iZgUzY3a2txr6wwMsGWwnBrSj
GzoYy31Q0h8mBryhBj/UE2AJO1zAXFTYCSTlw4WRkJ6hGjrx3fUAa9WXQchN4FncauqyBvjk5CdT
2MaTqyrH3OpSQ8sSrvpMc844vGmfCe7Q5/kBf4/4KCCmz3rOuAD5MYpFY/7K4Y4eSwIBe4Fx9dno
cky4nvRuTalmxmRiwSUOOP+lr5mRzI63bntb7b1tBqqmDGN6LAkFU9TV9B6dmZP6jd6VK0bjwjnU
tTOdsKWO+7g3xttRdgiVpVnv/EyI14lR9f28jjqR/Ja9lc3pAysbmf11LurL2vtWWSHLjQv0l4hl
8nsq5jyysyUA4dnupsYfzorsVohBTm61Zp3EButQ1jcK5rN6X0IVrnwDiz+TBlipi8YAJrUFAGKG
vNR8Nkf/Ovl11iFwbRsQ4YNR/PApa3Aju0mqDytJ/H29jpABavvncR0rA+TvjimTZrbHzBKpK2M9
KYnA33JICu5yJhqXYp1TD37fnAjXy0ssQSTkduHcTjTGbTTqVX7QVgvb4Dr07q8D8H6dhbdJ799g
YlZfOt2QwyYYMpbrYB2gA3rWqIZ13J8C7vF+vk7am+vUnZt262KNZxgv17G8V9TWbabHNbcl2rpQ
KRm75Oso37tO9YfrhJ8jnNhWUKC3c+P578UqBeiZ9W4PfUO2qnae/FUxwGto3UwysLkNKvNeiYUx
SVzD4UBrEKVl7BcJcwa+dwiPwbwMvsyPiUktZ5fWzX2TmNaLt2oY86pmCNE4e+0qcVBRFJF5og6j
yBgENLgVACqgiTiJ/SnTDqGEEAE08WkMngyHGR+BExMJHm3FucosFSfc++IqvpjwFR7KVZFBqG7o
i7Bu/Ktc467KjdANjrDufAogLUVGpomvdKCtYqMpVB/yUt4BcFW77VdNqI5Vf98uZXu/lskccvp1
iG9R4k7iWttOV2kpNjrvB3sB83mm3kdtBiBy336lDT+rVZmKi/YNAQ7TTR48ELDqc96fTm8G+5T+
YF4Frlzm6WlaVS/3KoB5Nj1eLNpi+czarhKbflXLTGQzh/z3WRV+wqWJ76Fa1bV41dk4MVbn4Sq+
TX7n5aF1FeVA5Q23VjIIpPoOtaar7sarjBevih7rXU1vJipfKWnQ1DLDO5gUYd5dp0TOVRhczUBb
LUcuFOiGA+YuvLUFWqJnkIk7OmVCowxy9/101R0Rv9EgPb1h+zr2KgL4Oz26HZG5aYEj7+qqvqNJ
fuJ3YjFdYXjg/Wbjm0a2XZg0MHFb8T2TzTT2GERRueqjI8G3F71oyhfbZA9oM+u3aYcQ4q4tZHBe
CpfdSuLERwhTxEY4oiLEFg0r2MZf+w6HsVvCeRVtc7kmthiBZwNbzKA50N+Nwmv9ofcWUsGqgukD
AmhEEkba7jgypwLoIXK3bXfEokVnhETFqXhLBMJyPS1Rwsb/bXH9c476nKwy9IAeXWeOwbu0T1Xh
Gb8o8DM3zMXLrYjdgC1Z5b4Zq7itNI+BzZRa4Uo+RblY3vH+fzBEfPBXcZzRirtW0aXMuzN926wi
um5p9rZAV59XgZ2pFqSOPHnha4EUssrwQU8izCrZ3GhlRslRRi4E1d5Y5ft5FfLxDJdhsYr77Srz
w28KNmWlWk7lmAAaz65PyWoMqAd/BydLnZhk3KWrecC6+gj81VKATbvbGR42g2U1HMSr9WBZTQgN
bgRvtSUsq0FBaea8Z2LVbgmj7YPVxjCvhoZ2tTbUXH7vWu9FmHrj54rx1aHVYnVyVlMEXUhZOK5G
iWW1TGiQb+E6IJaoXi7b9uqqsAnnMltKbuvVcwE+S905Om+OboMoW2TFOaEFue+28JP/dGr9T7zX
q5fqr14rotUWdD0bS53P+fCv/rI0tlVJH3B2zCsASRsNmsKpQzojlrJanWy9Fp8teykAyoNe/BeW
zH82t7kmLkgTJx3OTOMfeaBLVneuWtrsaMxN97nkXX1DgCW984ugePzX7/Of/XqcZ9CbjfX063v/
6GnPRJa7lCbyVC1sbjI0TJM3tUqar3/9PAZH+n/8QC0bsyWHfsyBeE3/+oEWjQJUUnjJEX1U7VK/
WyFisxmVdSbvRVcUwc0IrxKylF29A+HiRD0tCQm5OF0P1zG0jOhfv6R//oo9+o5tw6M5+2ok/Osr
wp5AdTenjCNc8+WiV53aW/nECdou6RYI9STtPimW43umR/d0fe7/nR/9F/MjXL4rU/dfzI/es5pL
CwpCJtXx9//7P3/8F39MjlzY1pbr2DCs8Zcyv+R6/iMk4xkUJaI/ADKAQcyl/Pf5ke39X5trG4GH
ahbf4mf193mSTXzGAe2vE0MIMJQSn/kfA64hDHgehgseBy8z9AN3/bH9aZqkuNosqdYEShyBW3TU
BQr7nz6N/+S+xLv4y8/IJ6PBBBOO9pqcIInz16fAgryKi8FyGGNrUyw+W5uavlA+0r9/5v+DZ1lf
xZ/eCLUS8wzqi27Y+lev/WrmL+n898ItfFZ/fSP/cIP1ssbG+sFTDMuDpz+oLBTLx79+FwCb/3G+
B96FuAcmYZMrwzD+kbjblxrdiSOwP0eru8+G+MAUMVA2I3TR5eDElEfSwsf0vRyQeHp92M29NUdU
WBh7TnLTnj1a92qmiwVpaGF/10nvwXSq0QnRMqeboHMz1OVODy05jzuDNvUnMpTrDKwa8md2czN5
Qy8/9+6IPbPBbOK3LF9+T22kMR6GvNtynuSgjSDihoXmpRcIRoriwaHZuFnXIEgPyEl66Z11aBX4
i6kb2aSOSi+60Fzm/1BZF53dBZM5WtqSapjp5ZNlCDJhuBmCanmhargMKdE14bSKT5cSWLzqFdty
TYxh7y3V3jb7GzZp8mWulf0wxYMBeMkrowayETIZnRTlYNi7voB66s2tcfFxiES5Zc+UVM/jo+Wx
GNsICjfekquoWXyTCY7qjUtMY+ihwVyyTZohfYjzcfoMJJ14TG8GvALxTCfSCFlCy5avqXbjt7Ql
CRTSl728YG53rHBajK+um7Vy6/S2/NaEPadbSIfyNTAzPyXGI+2HcdR5oPUDJgV0abB5yA2+Xloy
leMSK4/lDd1AliRLTn9oTH0B3NeeZjl6Ez0SrLl2myf2l+xJtU5KDr/zZX6xF/MroA6JiRIdHvag
ZW+S4+lRVxgHOfgIYw937WtVVINNOonlkAtIETnm8BnZeZGvg87jVTOvI5+94lQFTv8KYNvbAoby
zpU/pCg6UxxZTgdcg0QrvR8mB6vaGsOga7sdqXx9Dw5hwVTEOG0bxCqO/BlG3nYp/eQEONE8IMbz
BObiboXI5R5mWnHInXx8KppleJJ0WOBVCHouDErsOD+RD9ZBvp2IRdAfx6E6Agpo3/kBHyfEWyMO
K7yAocm981ZOQZ4fc2y+lI0LCkdmyvfi7dChpoFTSDB3Z/pTXkNJ39BO6NyBhcr3aZLoe8Pu4o8Y
8jYNTaYW35pTgEeRSaQ3rFn5gcNqbN8x3zVDlTCQodLKPqm2E1Aj0dqMahmPbtC697FmaXui3Rbj
myq5gdr3GlcCfY3sPQFmZ9Rx72JgOYqOUcIwzJSQFFkaf0gc7HBAJsBhljYAtMNO/G1DWPzGHiW3
PTV95w654SMNdCPiLGVTDer7eqT1EMniJlg/j5jSlxAK++8Sr2++7ce5jKDu6gejN9Shon/3BmiT
/Yz2vESx8pn+waQ19j5D2L0DWOLNN+MRlIOTPuiV0A8jbSRuaA8zsrCXjRj9cMl9GgWNS6IaqtvB
mqf3zmIUVA9JcAfswXpGRGaCDBCDEZ8wnPNkJureGhEAkrbz7/Osq9/hJE8PnVrxjXkqb2emRDfG
jBzbi8A5Fy0qviGccUt/h/vUgiEIJeGiAwotDfQIPzyBMNabV2nG8qEDslVv6OosvA2jEickP9LA
jJn0bztzZbVJyyZ9Et2Y/3YWtz8YIzehQqsA68VEuWfKhHctINO9bKA6hn3L8Z9VhTC9bgvmHC7M
g7QR6fOCYphskpGkPD+alBlK4AHbwDx14tUmzyYt2idVKHHGewrhzYkzsc3dWqf2sMqDI7t3Z0fm
3MVRngRHpw/Q2NGio1Zf2TVpQQV77VpcE7jMsEkEuox01XXHv7kSUuGrHRFuLfLild5p6mWwHakM
BwXTLPPGRGW/r8tOfExCSm5jY/FQNjaGyZxxKBRp8SvLgiVqwEEfaCdEvNGRXExSS+er5j41WekD
LUVd7YvG+ABxgmG9RPv95ihXvqqeDklCZxgmVonerF2H+jG0dVJHFWYmx1tdFCRie5950+izl464
hq+NvszTjWR19q5PyTEMeQoXz7gdlIloZJWrMauQ/Q9vln2Idsqf2p2lRUyR1eVqBzH7xHzEVYh0
aqfN65hV1V4GQ73H0RFzyjJ0+EhrjZHABqfPq1jcDO8oFPJIoYBfgNHIndCPC/0AjIEhrOrG2wDT
Im6HlBqizgiyi1vAwAA6lwQb3NbzoWH2ZW58zCxH4A3U6GBdqk4UpqEle40rh9VjuRwkdELcQDMt
9UHGsctgLP52dfpn9ursucaBndanh35y2bkv7cDT0lkTn+bFZ6jVYYggPa89t5lLJFCb+ep9i872
xsNGM5RW+vvqKChWt0PVuc45pogMkbsnBisS5sMi1vw9u9HuaLVa8ToFgHLqWuBjEa4WOfTU4qHF
mZJc/UfrYtcHOGg1aKj3k4tbyDKQ3psAO2+KJ+ne6pQN+xfCK50ZywkiQ3FauKK3hADpf+Jg+ZWz
hh85IiNVFO7yyoWU3LupltzJfAie6hwbsGsTPs46lDK/s9w3yYZUbhh1xTflVCfqb84BM9bme2rs
l4dF08evsY61l8prYxxAaDehr7l/fE+FnONvpfNiZ9uadrq9Qm3XgEpCRdA9JBGcqWDsIs2Zs5/1
0PsPAZh6ENaD88MalP1j7DT7R+606paVyt2lItVClWVayOQOD1ocNxeY790jLNg6MgECR9Rsz7fX
T106JDua3vfvzLVRtq4ZvzNJOzsdHnzRMLesB1gvDRfibnYa/ezhwY1oOJHHSkkrauk8xm6k2/yI
vUCdBnwYd3DUkyP6B8Pi67W8+AYpMc1GneGEcl6gYN56fR1H2GATCkEBw2zwDRR3usirI6qd+xYg
/+1lTDST5lcWQzASfP0LgfeiRys2BAaqZAIsuSXolnILNFZbC5GZAj2Jm4I6mm1c33ndsoRZ49An
SmJCveoMv5wNRVR5tNDshGmLky8HzpwabC+/o+kVSIaFecoeKjxoIDDvDW/Cl9a1853wepZuLwWl
5jGYIxS+VF4RmhxQs42PfhqxNo3HoMPmvontHgO1LGso+17dPA8kGXcDNxz2QBiKzxDj5J3AdsYI
wx2Z/GEAUpPRnhhiTTvLNECji6LWnntdR9MGYMOO2aZgshxxkelJz09TOm0OUGrN9vqjwDHajrhY
jLp8XeHrUdXibLKCzPi4hmnsioCEPU36B429GHDmjPGxZq+ZM1IHUUa6GJc0eTEGBd7JnWwV+VJ1
9PWZWG0sNRK0qgIXmIYcSYJt6t5aHnQXOy24kxLvUcw/PNuaSBBQcAbdDFKjWI4/vc8tACjUiIv4
0NNgvc8oGzhCMnFRLKF08o7uvHRm2BU46a2B/ttvh6x6Mueii8g+1NHSptoeiU12wD+V+UvVys9Z
G8QTNWHMTIpMO+O4vh9a5TEjw8c65dqXL+g7MOz6jTE/A8NcxTe8DWayesOd00n6buf73RQ12Hj2
cYzvuGZfciY81hEvFLoXsUNMMTo7AGNTdW/iZdkWvVt9erX2iWfsbjZ7a2fOU7Xu28QR0Azj2yV7
npp02Xa+liDQUBYttXGLJwOZiRwIkzT/TauhJsicaMQm6wW1AdPaS2phWNV9iRbotFTbey3vF6iR
za7KdG3u2FjM2/jSAjLeFoCUIzcrsQI01jjslyVPfyXD6ByKGQLyRg0zcoC/NE+t7ZowJRNdEMYy
03Oau+19jdz4piVFvWFVr8DMtJi5R4+EocGkOSz9tjgOo1pOZhYUe/q2h4OWwq0Lm0TY97bfLfd5
4nZPLd16EQkSD//43FWhu6DrzF63qrNpui9phd+NouBIrpfZCYgdwFBDio+gW6qzQQUlvsDSCaD9
Nok1YTEe5qI49/UH23u0ZLf2L0YwSH3bmU7zMIq80yj1HCawrRDPKYwI9rmW9jvpM2w3q0onY4X1
AeBNx7cYAvL5sNGjpu1Ifeadbcj8oXZksxtAavx0O/ZXm9lIzVvlBxJwauqdqBCof9CUo8d4Gwbr
VV9XSNeoWiyTfnqY63o4p5lvM0Pt5Q8wbc5hlmI6lU4ynidNFZ/Szomq/Bt7Z7Ykp5Jl0V/pH+Aa
4ODAKzERkfMs5QumIcU8z3x9L3RvV0mRURmmfi6z6nqoNgkFOM7xc/ZeO4T57RZd69/2Vpl9zxqC
SnupGV8Q4xYwmkDsHbRENy7rFjmmhDeBWK5nRIYy1Og2k9IaTyK3sg3+EMarxKSH14UyvSW9ZX/S
CyvHFDLbqyBI5y1mv3gVM1eFuIecYFWHGYr/ThmHtZxqdrI4jb247FMXPDmj4ZSv7WHiVIENWczu
oAEtbRgDwSR6pK9N0HxbuQG7vEvjhrAcB91zopUvtYjFOpHoAnEdWBVsNCrjXeHI7LFIsuKynVN9
X9c4AKjnM/w1oJ6S0u4UTzSDknkcl6TyNrUpjqOBvEitk/Zzq1Q5pG1E8ZxiBldXIv8JNV17yUcx
vaVUjL+Mmiie4iqpPpVdOVq7UjGZtkU+xG5wdUtWNfnyOoepNr8zhDbkq58at6SWOqzyeogPvd69
BYONBpz2zuVI7/hCUNl+y0uiJyYSgNdSSa7nogd01wgl3bVY1laoiovLpC8JLoR91F7jAgmuY4oh
FEFp3ACSNysMY2gRmpo0TN7/7wQsQe3im+a4HRAn1PbtfCBhu7tNVJoMBnCK57FuBB8uS2O4n/l3
DZE1X4VSvhpxM7ziqnuYO/yAWwvd3hravraLq5mdvVQEs/MufbAdC+4l/sL63kRGwjRbYgMLO3U7
932HvjA0QIgVxi4MpXWpJxKRXlJ31j4kBcMjqT74ioSxQXOvFi6obriNwWg9ctThe4LD9dXPyHAv
A+fFGI3hQi01fcffogNdqNoHIzK+W6ld3/RFO0FF8fttn2Ce4r5N8ZXjzMOury3uGEmXO7iVjMkV
h5tCSMuL1YfGY9QXQBi7iBe2dphf5dRUUyidramYu1aE+i1nkGc25ORmLGd5qLAouu3Qyk2Z5v6X
YgE4pwgrPYV8mGtJOgaDAYVTjF5T3TKuhmzcD/l9DmyRCle5y7KsRdczZXd+pMhbq0KLIWOpX2th
L35oAdmnRTyUm7qLgoOfh91Nbo7hZWom5oPBoCHHCTuTuvw5ZjbthwnwYrbbTV8KaHbtqJLG1Emy
ZHGlF21S7CbwZw8tO67bjfDVHKdXd3XaPQYdOfOjpUriWoppB5r8NXRyy4uDkC8WheCBjVTxMuH0
l5Ry1mEwMP00QZVQ/xb5j66N+4iRYvlVYB7/3Nhth4skQP30tVDjWL3Qys6/AKAfr+mWwLNGG/fY
6co4rRQHpu11lNaBviryqhpdURelua3yceZoFtbOdT7V6WOeMULLzMnZhdFCg6CF9YiN9m0cmW2p
M6VKXYkajcvwzTI5NZipnq0oqjgkVThSZnQB+yxytCV/2VMwNh14/81PDOWeMxxZK8Mn+JmqMF3T
7vjW6BFOAHXyscnwfZ2GwetG+cXiCELUxKVZq3fUUIhF0EuslM7WvhlOOlwYhSk2shI0UhIylANf
I1dB8X+EUphobhT9rhmdH9VoKM/MIpsnnYCmcG02RYVurh79dWNrlqvkZrFTnbGD3Fnla9kGjDUx
tZ8BXbzvggKAYrbjGLaj2foxB0bCacx7ZCLeYNC/6xWacVFZsCarHefx7Ayp4F2L2l6uRgSlagMo
Rs35e/PYGs2ROsmqvakIEPnjs4exD7Q+Dcp0/XGH99SlEJESzWDqcFyPiQhqI0vajxo/LLSDxzE2
+GTEvXaltqRBf3ypY0SJza8iBBMCFgAYrnjUr9YStE+oIGovr/PuMkmJb5I1GhifxetWwZjtSIOd
/rRJzkV1TWiCPhxA4+OLmpGv6UoRNR5ZTKar42V0ZU3LjjOpceb3HWNglt/HC80IwwI3Zbybz7H5
z2Wp1F42hYIkHtIJ2NzseJ/odDRT2h+35aTRQUzn8KpLx/HM9ZdV8evA9ef1hWB+s4xb9WOMzxQY
ZagmQeMhr6ABD+YdaeDw9PFDPB75LRcROgtz4SKpjAV+X5qjxueidfTaa1tat9YQUkUElvCvU12d
vXmC8t53JDgXNUXyx5c+tX6EDupKdf4OQf390o5pjBoamXppkkwoAUzyhOOlEWwpalq5eLVM9L+t
v/n4sqdefWGo1OY8WTSWjL5+neSIxpGFFXFZq4rTg5b1T0SRzV4gWbWOxfr9+HKnXkhAc7BZmJzb
2nGgYlAjwcFPxuUg8D9WerXj8A+slIz6M7vMOyjLz2fpgA7jBM5Gox5BWZx5/udZyrkbvjU/1+bk
d9/HlrWpEKkCbwO/lLRn9UvoL82kgVb8xz/31KIVji0taQgYZu9eGku0MzpOAiCswLhD2Es3P2CL
/fgqp24qj3AZX6kMPo+1CAZMk87I2Hp+7gIE2zGKcBDuaQZapo8vdeoHGUtyrIEynxHj8k/5ZfCX
jIuSDAiyNwwVXOOheJV2cSaZ99w1jnbSyGx1yYcaTa/eXs2y3hl2do6YtDz8492E9QdAm6VoWu8W
hxPbQ623tVdSu14Fnaof9IJ0kLkfok+hwg6DxU29CWrGLDBA1T0AqHM72vtXjwxgkxEK759D62K5
D7/cS4MoC7Hki3oBqUhkHbVyNWhJdZkqMc6x0snXf/rsuJ5F5i91FCy/43ev4lhlT0BjvIzszwtD
TnfAta0zpcT7tSiYoePZoLWrY7Q+2kFJzmrnOkkrjzx0wOdlEa3Qhl1aMbOMj3/OiSvxI2wTQZwG
F8c6WiZOg/dhmuzCY2tDRKU0F2KyHss6fv74Oicek4Y+S9V4VuxcS1z2r49JllkinNoqvDlSN3X6
RbHTVZzki2Hvb9HHf6Qsvk8gsIk7+OVSRxoYelRyIX+AmukdGve5EbjZYLXg1ZwepE+fz0+TST1G
9INfryuDkFi1xtOEWgjX6ay3m5jp705vaKNltaABnhkYBk07Lg+tGAEVDOF85RM5d29UucBszLSI
c1W7SfU2bg9Wn47XQ9HRwZ7gvq1osyFEl9F85ocav4f8IoRYvuDM9VReAMJ1F8nHr/c0TWcF20nH
PW3C9sXJcvVa6+37ScroSzZ3yKDTlPlpipMNVuLWQoHJzFruF7FfZDKZ1aoywYz+lPkcjFoZgonI
7svBviLKcCa2Mqk2TTLQb4yEBZ4oFvh4hwKPX69bByVWutVoFIbHbHtYty2MJ64Tr2nhWZeJgZYh
ToD4juzXaycYVrMVjGuDDcbhbukglJ25Ub9aPna3P15r5NVoKDj4ZlHyH601P+srqo+J+xIrzWWv
OWLPUx+9IK6BLIy+GLyPL/i+4BFiSW43cUtBgD0ueGBa9P1QZoXn2C3U+KjINlVQt5dSlO3Ot4P2
MqT1+gj9PzgTHHvi9aWaU5e0EaQe784cdTD1SthJtMnRNH3q5aC9Vsx7HgEdxm9//CMReLAb0evg
/45LR+ainDenLveyvmYqAhCkpl3bITYmbnNPAE5krxoG7BOBWDTtP774id9JXSUIjMczSQV9tNSt
JICtWeQ5YYkkoVVD/hgsrEDC/+o/LgOMZZPSAMBxvCKi/PeXih5QEwAewwFk2y/TlA9r3R473iIh
/niZUm4gmEIYxenjHW+wJIWjC/ouRVfQDetZ0ngV8c0wmHJL4+n7n95AQyUymfrGQBZoHn+28HGV
uZFW/Czidj2lnPKCGSIznSYVyTlZ5/vNnotR2lAamAy0jz9fFdqQUHYZv0wxHkOhvKCk/h6P4hFD
6ZkaZHmXfy9BuBTHUslPY88/DlUnBTWacgUhBlirjaBX6hRmigWsn0legAaT6ueq0dNXhB+NjG15
6Y4/LwbqWYB2iVdp/YGssC/FpD2KOqlwi8uUrBX9TKD5+7WPaFTl6S1VB1c8WpEmtF7obVbiKV13
mNLeQ+h9E0n1zGXeF4zLZTgaEhhP9XHcUCDJbowi/mqvV/QFKAj4vhz5In68Dt9vlVxFUyk2QIHK
d5BHCCtjTuZk4tWCjhadHjzJ3Q8rl3dx1TJQt+eVmM7Fa+vvv5RclY3DMk0TsucxL9PPZggSIc0E
x4SDOKRk0a3yMgFT4DClnwkhdrESgakAuETaM9EyRPc2qrVrxyrYp8yRtwNl0TyZ1T1OFXxcZUlx
sJQFOH/MC2Rx8snRgYRClDLP7PEnHwzgWFYc6aTG8YNBkhAuTpvUozudb+LJiQ/KSJ/z4wdzcpWh
q6Sl5OioBo9Kzsyo+IwERerlrQVhv+g9NSHYzWrPVS0nXljTkdS27EOSM+zv+6tppSIvK+xs+lgK
hCx+uB+lOm4//jWndiBJCWBDbZc0O5Z7+supYI5VfQw6JUE8BBGlt/hMAZCCydCkX+E9/HkVzZkR
mSifjIWxfXxChZ0oSQXhFZ0S//ty7+pI3mW1//Lxrzr18izBWhaSXA4Gx8t4bJJcmwtenjQybQw1
GiM23/zOsKXY1oFpfxtSCM10C5szn6pTex5CUlTcfHzfH3ponaqhMPrECwi3aXMFAkewLeNnAiQf
2K7PXO3UgufYo7PYOVm+a5IB00RCiiXHK4My2WXStO4GHarXxzfzHe8XfrbKTbR0PkcCmfPRvup0
+tiZtNw9uxvU5yhUi62C4tj1Y9GnzOas4SnW7GLVFW1/U015cm2mltiFNprOGQgSg+W4XGsVjEL4
Hugxui4+d7rVTt55ixM2byYs/OPCp/Yb1RyyjK/NaDAmaKsvWusUK1RlzT6y7JdupDthlSFDjFxE
z8nQN3vfKV5xNEOuWOhdQ2bs6SI5WLyVEi8Mv+PjG3niXWOmTQlqWQJ7zPEHMbX4N0Qj5faQz9/L
WWu3aomY0sfTXUxfPr7Widuh/dQYm0ujlqr79/dah16qGtD0vNnXvqs0HNaZqX5ppjT3LCePgfzI
9kyFceKl0zQmdlQ0fLHeldh9nU5jHRT8vNj8FEYBNFdUO8wxyG8U0L2eqnqo1qgxeu/Pfyu8d5yf
VDaaON4pDcVBbojt0eOsdg0jqqYrnd7RjQ8gowXPREwGZ2rfU0+Sko02ACQJh63s6O5Kpo2NURWe
ogaExmp42/NctHcD0EwvkxykP/6FJ745/EBqKMwx9Gt/vqG/7NKZXxv4C7m1Yx8wuTBqEnGroloL
FLH/n0s50BNtScEI7v33n1ZaBva+nCOa5hT5LaFd0L6sVl5Enaad2b5OrVEsTSxPYBFLP/j3S/VI
4vKZzoDXZN0jVNg306we04bnFwXVnY1f9o8PR2xgmC50QPaMT45fQG1k1qY3c+7N+ozGzxru665e
l/QBzlzoxMasGTQbhKDzjI1jeZ6/PK9yxgmtYvj10sB8wY2+s+fq8cySEPwdRwX9b9c43pWVOIkN
g2sg6NdcjNTlAcSxea93EghxOjTcRQKBzaEu10v2+FMx1OQkmcxqOyKAaP51qCHziEmvMaKAE5q2
GbBbeZFo68NsGOGd7gTkAk0QfvxSzXdZgziL0+20Qgbr70PTZkihjsCutIWGTSqSdj87GWKrXMMn
WmBV26l95Ts/gfU3BP9QHRYLXJBcuZtwtMKdVjfTPjWRaPYizK56pe49bGWPhAw3K+5wss3oFdVu
iFDQQ5yYucUwlxtYACZi4WSAeyIiKNlxt/349p5amz+9WKwTPG/H+yfo3KqdJGsTmfCXamy/EIF+
YwhlK7ICKBtpdx9f79QbTs1NsUf7noHQ0btghlNeiWDK4buES8/petCT/dDmZ4rX92O1JTFHFzT+
6BFI5+gyePBDUY9O7iEivwOaU6MZtL9VyRND6CsEKavO1F8DDH4f/zpx+rp0aXG3cbg+LsicEox6
OZj0RIpp/hSOKi6h2lDuMLqo6QbNDGecysxwkid9tU4JN2W4nbORV3q/N1H5m1jh9kLtlK3WGvnK
RxjKgit3zDuZYDvxV1Mj0G4gqXoF0jhYO60m6b1Y8zrQ/Ac9gQNpz2blQs4yEqhU4J1i/j2gQ8s3
PB/aLR5OwtDGhdhgavzvBGevwqaNNxbsy+cKJ/aZR3HqicvF7+cwhuOBLLfslz0iUhszy5M+9wDQ
T0yXXOAau0Rr+zMr69Re9Mt1jgujvuyztACb7tnmkrxFv2FFNOzm4wd86oMosaYyV2DeRqrN7z9G
rfSyqMB+ewyd7NWEL5XD+EuRkOAYNtMZ09nJi9Gv5Mzi4G47PkTIms0oT3lXlFASRgt4E1r0FgUo
Wuo2OnP7Tm0EkrY/Xwsse++K33SahIxRUXl1XN/pjSVXkHZfirR+ayM0C6E8cye1U+timXlzgEVC
YB3PaeamTLm/1GnxmEKjnXXtYM/1sNfpxa8LoYSeUVYQA0tH3ENbCL0pwNQQFFF+ZQd2snUKY3qy
sARhz/ADXN0fP+mT/zw2RNpI9G8ZX//+pIfRb5QkpMwZqvJNOMFzqPcPqUBH8v+4jmVzUuT4u1jm
fr9O0ytTWKLH8ziJlnRz2i/5pAzroqvPfEhPla1LNBItluW/rKP3UAwODg60l16LZyTEHW4P+V1d
mAQLajdpUT1mqXOmUXFqAf9yyeOCNQbYg0ZPzTxlGHfEfr45Roq4XR7qoj9z5hCn1i8n0iUGyWIi
fPz6t4NtgNuxMrYZfXptw/IHmRISWpRmr2jfBquFL0motJpvomrxGijaosysEf2Bxn4xaKq8+BX8
iE7HsYCrDZ9R2NYPwewQH5UDGcggJW1Ha7CfbZNdE+JXg2BKaeDtJEtrs9B/qIOOnQWe5liqr3HR
XSPFKTekRb5Fdj+42SSiTZdN+kOJ6JqPvW6eWU2n7oKzOHVpcbBujwewaVo2TY4/wZvLeT+3s+a2
qvECfPCCnulLG03DmQueesSLMwuhjEWz9fi2l7EWwCzhNYkqKEh92dXl9ifdUgTAptxm0aR//ML8
1E4cFYQoZnR+IK8Lx8yjhlGgTClT0jTzZDY7q3Do4AKEWr/KxWRehEWaPsPTh2NpoJz8aRfAb54+
Z90M3BxJ304ZiGY4cxtO3HeKjcUCTbggx4mjg5IjJxuOrkg9okeMTVhP8ioPKRunuGheYsLHPHSR
X8/ciBNNTFQJdH2WXdt6d/YNRnMu/Z43upl9pKwiMLYIUsW28etmR2aXcFkpKCdNYjRI2F5NzGRw
XhjnoqzEib1y8YUjxyBzbUEN/L6HqUgjZNZGGb7lGAzvT19DJECnoq3OzQvujLVvY9TIWKyg3Kc0
kTUlY44Kj7a/HcSgbqfJB1dqLPmEALM+URbnu3BgSeGYSraI+swdkvy3CTE2W3a/MWQcbtAKG+ta
yVsvlBX4pbCz1nZwoReJeEhEPt7w2mJCm3gRXkK7cw6pan1WQRmdOZif+v1MwPCgW8uE/rhxRLst
TptW8PvTZHwg5gYtqhyjl0hTwu3HD/3UpRBeozXAjc5n46gAYehEnt3yWSLEJlyXlb24+cYyOThh
Grx8fK2fz+34TVu6vwuQg8/g8fE/V2TaDVnE4aAH5uwSYz5h9poNbeeXRU9GT6pdaIXq37ajPlzr
uhLc6a0C91ak5a4EjfN3KflffMMZfIOOFJF36l8ogXc5p9dvw/9cvY3Rt+JXhsM/f+wfhgMugr/o
hVGD0zqk1FDZyv9hOGiqA49BELIH/5ONYZlx/h8E1OIPMVHGGASxw0KG+S+Ig9D+YuRFEUxNby1z
xD+CgprLyv1lsalLicsQiBE9gwB0eUfbeoWuHlFXHl/WOrPrL+gIFp26YbXGRgUTlzuuGNDzT5zb
iyZT9oVOcGmNj9zKvWKIkJwpzfS9hsxEXK9amljVp36+GHNpvVV1aq0j9GT1XDHPCCReHiSVw2Q8
AMCZbVxifafrZfM9xTycuuoUQLrYJIu1xrlRIwX8QF90vYbvTbbEzDyIvMbILAdomp9TMaQRCmhD
gWBahwWZ5IfIVnBI2xaelR5RNTbyYDYTpOWyz6vSfgh1ay4G/FzsKvpGywz0PS7RJBnuQ4pzbWND
Hk3VFwLr27nb5WVvI7duVDQdF5EWJd1mVqtvoYKTyarK6dbU09xazdMQ80dp7M6vvH9W9Hdg4H9f
wHMvIBmt1Mv/+QW8KnIKc3rX/yao8L4sf+Zfbx9hwnyt2bmpyjSy5P799mmSnOElKpjABXrZOq/6
P2+fwXupojtgxGMjtEai+6+3zzD+EtLgbaUJjSiBT++fIFSwwhy9fsRRctrhP4JBLO3/ow9LOReJ
7vtTeGOVpaOtUkI9ECmFurkyK5lMnsVHFR9jEoRx5EaivAp0csxSErC/Nz5mM+izmV6ubLKJCVWa
KyIswBbKb3OtO5ssxzblGlk5XRZVUqcvEf3Qy6KZ1e+xCEbH1TAA4TJAhTGtM4Xsqx12jeIJkZal
77HR9/1hFFE9XNUQrjYMbgGZTTpE6mSSyVUJZmmldT5JyJNyyQe+jNya6KeVFucz3pWpfuX1xmKu
h8Q29SP+8YlTzxvy1g7571I4OTbAow3SIzNcGTKMrji5DDiVO8tTaJ7u+yKLSxfE5ogVTdnpcaev
C915GfKRCZCCh36VBUtm5TTN8ctoNuVKdJhEumm8DB0tQoA8Q3fT1kNC6sK6K1KyhVzc0CZOqxzU
EpC4mmgLxSfIi7rN4C6rc6fdRnpkHnBlN7cNeUnyYtAs8xt3ZLogSiD260eGOvO+rQ0IGhdWHYzJ
hnqT8LJBjuWutssw3eh8nq8KNtjISKlRJsYb+VbC6ey11WCEYSs8BjZAAcZVk5R9Z13M2FdqZ15p
DcMIAL5h0sVh71JGQknH4ZtoTg9LgIGEREbHfm4ne1RvllWuS8Zrn3tG1/dNAxIh5VwwfsfrUsY/
nFhrflDoQYy81nP6QtqDRdjSVraRVTRuafnWp3JIu4UZihFmgKh2kHlXcqPqhMD7KYXJEhlOLlAM
JneaVpD+EeGHxZkz3DD0gQ0aRTHLckxIcCkTTn3oew92nBQbyBjkERDLuCMU50aLyvG+lZ0RrX0l
JbWBbKwc62cbHGy7tQxqGO72Sser6kHZhQWfcrzYc36st6RfNV8KvUy/6ejZBbbORppuTTag29qE
XrgBxa5AL+Boh0a0g2uIIIUHF8UaaT3daxgbfbua+cDdLiMdE99qGdCNNNSLIDaybTaSAd0LXKMW
l7sCjVwSO6KNd3nRalTFCXgjEuotN6vsoXNxCiQX8P2qYRFa9Ws7kfm+H1TzOmr9WHfHNjUupR3P
hxxEocsoHGhlF37h3xhDqM60bZcG1zJs8FF2hrxEwN/Qukz817AOHdrbc78rYc5sEmzJh06zyqe4
ma9BuZh3y8q+ARKtri1V4EqttKs5tiY3jMoW7AM2o8XEDfxAlOqPgmHdTWEmwaegjOaLujLoa/dJ
6jWpJJMrksEujvtk50fklvkVX2N9oItfytp5CAyFEzdxspd2Yj3Pugp8P65Q8ftEzM29CamtUjC4
NcOLWRW49mIchZdjJPTPfH6RpnfTXMA2S1Vxz8Gyw3/XiB+KZYc4fLkb22TG2d616TeaUs6K8PTG
XivdVDlu0kvjoRQD9Bvd6otvhj0Fj2ZsYPIqktr82mYo0HKnafg7SmUP01hfCagFbtX1RHursjgk
Y5WhTYvjjd/H41bkge2NJvOLoSTHwe3kGG9bMwBgYHVtdKE5YfcIozNZpdyfx2as7ljWxT10n0tn
CJWVmfiOB7SohG8hKutg10rkuHRX7O8YZ8NbJ7UjUFVF/t2KVAfb84QfscwQKpAsYqjupGqki8T3
bVbb+0n04zphdT9oSlFmUDQnHfyq8FdDOz/ZKsyCaTQDy7WsKrqO056dvVPFK+ZpWhphpxBejCZ+
TbaH+dkkeW4tyL24JzUgWhlWPbwkIY0SU8TFlZ6WaMt6a/ymjHm/6XXR/ggS2vGJWUHyIAeVKChd
fNLzObuZtci56TEy3074tbZaGrS3el2XF4wl1MWtPCerBoQdYSakim7weKlfbBoQawOF6X0MX6dd
TUAgV2HcKS4G4OAHpBvVy3ui0wTHTAWNXe2gWSR3LmynXrp2EA7rnDSYPTp2xbXsXl7p1RzAulEE
lExNfwoqiMz2YIaHAlDQbYWRcN1Was+ddcLpDXNx+8DYqIpXRMaG6wb7UoUjeLFqjpV0NQ0+5Qws
plsZevWWZZHYgBukuDX14orZfbxSRFVfznkx3KV4+TmtOldVz4jZtSbYOnuBXfUqVDWSAvUqfk2b
Xn+M6R1eWaU9PajkyOHDkKFzbzgjoUM2tONi9CMDmJ+xmKEj9Ybcm+Qlg3v7Eth5fZt3qf9cJn50
0Y3YA0No7094wSeCIYp4B1dkAq+DLRg2ZROuDX4tUNtWV9t9ns4QAgKrezIYYpGQZDT5WgGqu6JF
RUanGqq3FQR5sbFsvzjkWEHaVZYQ2mvGU0Z0Zq3pG+yqgvvYDp+M0TJdsw8lELCMxMW48ueDFmny
G+o0VVkVfh4R0RcOKxmrzss0m42nGjMfejtXIQ41QRNtAUPLS4ukhEff6uvAVcxaUn37ZPxhth8v
O9KEt03JRPHvYeh/i+MzxbFAQcph7T8Xxw943cP/WX2pieP6vUb+54/+UyNb9l8ob4gOoKe3pFPQ
+/jngGqLv9C6mNhwMCT8/f/5v/Op+Rf17yIeFBRFumn9u0IWOmW1TXOM8niZ13B0/RPI4M+Z4S8H
1EUsiB7SWARdgDsR2f/e5QLzguU0jhZxgqUN5PMkYljlOWCakCPdFs6w0a3yILbJxRYzUXZRHl1T
hRXrPg1te12LTnuM/Ui8SJJZbwup5w99I/1XOmojSGQgCB6pzaZX1oIsFwYG5kWk9MUa4HRBbtuY
4NpvlTFu3JADOwjmVAmvE61QwMSR7XHo5iqtNpUTLcllE0yRVdLJkPZ0H+c/0B5EpQupxdgmSmPc
hFpMRhPAVeDeY0+8WKWIQ+1PeebyCHKQytixw30PDpfkDfqZulL75arVfbEn/lkchtkWe5LzaKiP
adV/VjP+Uesq89s3rgKMqzZyDhKoA2Dw2GUVAeeT6bRxiGPej34uyeuQbZFsImUwvYiel0Xokpr9
iHjgMALN8VbCOA82YEH877M0K6aa2tC8lDOUspXPv+zFKMmlygc1uXcSdbz1xyi8GTo/fywbQN1t
w9Z1wZYWkB3Z6RjR/dBC2ZlmKSQ1dtCCaohv6N2Y8O+qJKAhl0w0P3NVEfmjy0zAIpNiLl+1wLZv
/ZTQc9AvtaqtfcQy+RpHcrG1QJK75mztxzIrbxKtcm5NoLrhZQwz02u4f9u+qIDNyKjazWE4XIad
o2/HsAdGz1ZZPGhaZd8pBqslTihHiHkwvQy8FBMHYNwLR2UfTTwd+AyYCTqruEkAMSsPs5FNG2nF
2sFohoFA8aQz1hHaaKJdlazlN1OcijyCoDVn1ee6K/SXUp0MsXLmypQrMzCb7zRi7Q0gipav3zA5
d2NJUCDQWOdBr6PgbhTzGGycsaatZ/biVffHpnFZeaa+bkNl+GLPiQ0aRXMuyxI7HqxkNThArM4j
z7eqdt53MLGmXeR3yiVkpH5YDTpoC6GOdg5/Gb53i8IiMcnKHcruHiicmVyGYnRuS1vRBCwpKZ9y
bYK60SgqydQiNRTVpZgqmFxLqgBBcMZE3ALwJ6z8k6twIzDtmVFhf6563ClK6wzVKiyl8Hk+ytC7
hiO6atjQYCX/hO683nl+USvtoZVlp+7TqpqiF9pBTnugD2uiemL5fLL8QHmYBo5peuITWpv1F1EP
5CussmviGYLLtMMA/y02lbjXXR0FhaEcSF0h5NvSU/UJ404ELGwKOdm1IOsQk2xVclbcVqjpnjJj
eI5aPVorTlhcNXGI2aZs7+NOC9eo9XUJ0hJBMFkw4fAsJT13j9dbecwD4e+KuqaBBCgd5KFqawSi
xnq1hv8VbJUW1th3ynU99SY14pzNYbhbTxg2LxTKuz3VnLmenPwefuRlGzf+HjN3s3LsYjwskpON
NUbpxmhDsFzFuOMjrsBdYqdJfWLs/Xk32qAHp0gnxqYk3oBj30MLgWFtBcMOXr35rNW4QOKu69x5
6oqbwVbvaUToLhRxHlvjhMTyEXTQpz607FIGWz9vVk1s5hdqXjZvKG6u1ZmMQaq9wUO7kD7ksrdv
4r5oEOow+zUog27pAIgtfKbUHSLCeQw5X0dA5napQYQBhpt0O2mJ5pJv1pBlA6MqqiEhAPCfPxfg
EjleWjdzWV+1Q0JgrR4S1SWKelf5ILljqahX8E2GG9lAlYua4qvDbrvLI83eRMAht0XdxtDtzYZx
o14xDsSjl/a9shz8yAFNJ3gkVvBawDhCqxFG6DemfK2Tx+CmgCxfhrgaPDUL2qe4q5FMykHZcdz+
0dUy3U0heM+2HrTHXtP9V5GYCnmmfgjNmRNj7CoMRPedLAZ8DxlxbnkVlVvH4VjglozMd2WXGAeb
k+6KGDvrriuh55CzWKzhbEe7Fvcbq0LO1jVRFoTbwDeM4o1dRe29A6To2UGzAisT3QqBUSERQ3b1
lbz7InHnMUo+lVaabbUOdaAf6fYWOo6zK6gMP5eDr76AxcJG11NvFQhCr3NbLy6mCrNrJjL7DoJR
ftXIUblp7ODZCqolhNapui1Ienld6z7md5KEEu1gjnFw6SSAH13iE6pV2kYdMay6AIRU4aYDcQUG
x2wJdO2RT14LHxbPnIULhaTMI3LVCH2zSnCgSh2k65oMJnJ3OuW5LdXmhRWXV8QID+WFKup7kqaL
u3Fu1WuBK3G92Lhkl7IMDEBtwJ9WsIMMT9cJFehJmNjXvhW/icbI3joyi9YyFNm86lt/oDFgyOmQ
LwzjVTxV5lqakfZELm9/HwKE+j7Sfd4QmWxfVr7+qjjdjyjKg0/M/ajjp1xdNYb5lBumsqSr484T
Se/2GvvcPFX+E12D3SjiV19232y9Mne0FVp3Jkl5JaLp09RPDtqfQl9bVv2F+PnE7YW6TzjeQwjU
y7eAItlNYqXA1SRiD1hOXqz0eTI2s/S127SR9SZphuQu1+R1HrT5ZTbX3YaRHuW+/r/snUl328bW
rv/Kt+4cWeibwZ2AYCdRpEQ1tjzBUmIbfVcACgX8+vtAPjkntr/rrMzPIFlxLBEkWKja+91vk8hs
2EypwEGlxzb0nMwo6cGwP4MWPRHoQilFfZFh4xtOcKgPnpGT0g0A1IXY6Q83tH1rMdP5m8EWZMZw
ym3TOs7ezKJ40ky3iayp0z8BlmeHJvO9L8IQV2D4r9iQQqzCjzLQvNe6NPSoc4aM2A7duwnmeDm1
OiiSZ3WvTULwxhKMN1NdxOydbbsFgS+YE0pQLzVXR0u2R2fWzTB3jedsmotTyZoP68wlBVVg+Gfm
Q7pp9XwvJBSNZlCP9oLxlLGkNaZszmZM8+XzQP25GayxeYx9JWGLL9zruLLmCAaP3DouXqhz3Vc7
mtMqFJr/R5yYH40uiV/1zrEuqAihGPjOA50Q68r5ozIr45gtI/kFoCm3AAXN7diZX7xqwmHL+Nz7
RZdGQAzINut+OvjYzYa9jX1Y1kFHkmT/7alYvCuGckmUllO+06keL2btxfeCbkzwpQM67iG6n9O5
J//Ba1mihp9EM55skTBy42y1+bMqWvcaM13dr0azY0g+b3MdU/K08p4mmdbXcZMmtDnST1rXu9Aw
l5chz/ZrsdkZ9aXxBrTzU3ALe+qrkyWHziSfKdX0Szz1hGFmYZkO/Ub0Xpi31SdR4kSz9Oppwjup
NYbLoNUY/7Gf8sIYkQ6x2tBAk04mR/x5Vsstxy/pw0nTdVabHds51Zg9n9yqqzepK0LCsxkmaUW1
gCDUxTeay38bv79p/GCmub+cipy//C7wVv1+LPLtl/7V8gXOb/SAKwMsYADBhIPX+/dQkonJ6iHA
gJHc9r8ay6+DTAwZYJASSogqnnHlv4IKmRr+gx4PZt0PUxBoLHSTqEyAK1cWzQ9TEEKENTyJsDBk
+w5kekfwNFwUvLzsLp/rk/QyeyasK5NxSsaNhudEge3pk+ML99gvQ/xYVn68hDVv/47nx72YondP
KidXkSBtrd2YhMfTGlpC29VLNn60+6o6Cx+bkEhSC+yCwc/OpvItIDGBn2IrF3Pbwtfa4NtlnfEZ
dza4enQ7XfrVfVHo9f0An+Ua1K6Zh9mcFC8CM6UbWxM+To/CrT/q3RRjiJ1qZtj5TXClGa2uuDSQ
C1csRwyR1N4zvOTe7ZzlqhuluBLsEu+ozN3LEg9qq00WW3XLOEBNVrFa2aktRmOEf2Rk1T2NWa7e
PK/CnKBv8OKyF/xWO+Dbewau6YeuKkZSwBukMVYizV2QesD+TpdeHeVipaXbuOxpeq1OIpmAd7v+
mYgSbFqYPHggx4wSNrrVLk/1wCOvG+r3Ar9BTHZlAfqjyezUZXVO/DC94Cfie8F+O77D57LIq7M/
yZQCOF1uBGbPZpgy7IlKSXx7Xhe+jxO2lt1j2YvpTplcpiLPd16uimhJHRyn3SA46FMDjpxiPlRr
RnZOjcqFCVFN8yOQ2LgrFEHfAzlLF18oDINI87jDZWw6gYTNBwhr1huD3OYmD4zhEdoabsgVAT7b
2myH1crc9I8VWNTdYnQ6e6WnRXVc1g/aoFuPw2wPryhsyq+ziVrclGO2VvT1peod7Uxy+C5x9OEj
96qdN6RpBGBtfvXREhmW+FhGRjWnNOGLxbJnGqBBfRfqczf1/cUY2uaUq0FtAkvCOs5ZOMSAkVv4
h2VRfm46YXS4ey5WTcVYpsXWBlZ+qHuJ/7obdMN2RkJJXG8jdz4D9BBW0Js0pX9bk3m2x+WkPdvC
SDZjjYWxZi4jHONE7ZShYfODE1Z+amHeIxto/QPYafklBzi513HnYE0ly6UgkKoNcyfW/vAbyydx
OqHFDLvJLVXIaH685Xj22L9w6cwYKIYgJnmUa6XzMTMq/QMJ6+rkAgpsU7sf7zKvdQiebDv5ILRk
ee1opxxyfFp123IePQWkh118QjKZlyV7Kb36Ht7ycCWpztwWDukS4Shh+bEmay90mm5cwnRQ1HI9
pJiwn2ptCjPfBZ3N8/gIa0JQUoDKhn5n0J4A/dJ2kUBVvbCNtADa5B7WSadvJXazICCtfodrCDFE
o2yRb3UZPXk6d5cqqZKLSG0zcjvX+lRmZVCEPNvqQw+WQaSTP86PrltYyaatS5SruZEeGCxUgEGS
Qr7SvCneSA1D711NhuQljy0Dzjmeu9VZI/TqxTMAr0BmGsAdu+tidpIMP8ilaj5TVunrcKJSd9bi
UVuTnol1H7QK3NVk3wfbHNVQzKwYHwcrM3IUZnndgW2obsEl2m/VA32v8UH0cT1uktYUbbcrXSih
6g5Iz6etxIGJ5ARzBySdVKuz7+z6yVbpY68/xj3IgfuceBVtMO6Aozw0XcXTfrO0Zq8tm8HPK9VG
tjSL6VHkKvH/sEmhZ5CXeqU+Oc+VzCeIYX7raMUOtfSQf56ZbxvFHk8SITi4QDX/Wwf8XR1gobj/
FQB8/iLfPn9fBXz7lT/JEQZHPfUxmiUqCtQ+f6EmrYzSP9kQALq6Z3keA7r3tBmKhT8Dih3+Cgoi
CxL+xHtJ8A/qALzsfqgD3JXs5CKeskiUMfHw+x7rTQdbSXi01p0X997LTPIBYzJDEwB9pU55XHUd
HN/mhhSpzggbo5NbfYGYP0FM3Y84xZzockbzI56sBYHwpUhvO8VId2O2HdvGyHTlxZK2/DgUlYiG
BBF62uKDtgmkz3HYYhsTEehVy/04zcZ1tPrmtZaxvCwioPr18QZl8LsIb8EpXUy7rEKn74m8IiCi
wAjUI2tg7wa8xbBNOdAwi20Y0Wmzpe7tefYQpyqchw9AzwuOi0Wu/56PxPOF5VwUnzty8i5Zgstj
OE2VumAkTkokrQqfvWqrVQNF2+8dm1nYzNSNEaYBzyp/a/VOa96MPiEJXepgxp3gtUiqSDUrko55
gw0my4CTIQ9yZT2YPn6IgZ0n1yUv0NSW5I7lXjlEU1ox1Yn7Ru5z5FwHYklqwgfsZkkOGefWPdUN
bblmCzW0d1ZhPg8t0NPSEh+sN0N3IAohG/dVbCaWtyc/bLW7EZm+6NhLVoKuuiBe4GwRwoIEh9mf
drR7oxmZkmKqie2ki/tRDTYN0lmy2bal3VtXWWBmLSDRgFJhEiixUu+kHax25pkIiExLBGkdpO0m
4bhqAZONo6V5zIB81khwaAxSMxyIotA9ulF6w6mnfgH76vTVnUjvJyO+NUVaxpgQ9XJdOB7KM5U7
5NgqDOzConKnUt4Mwzi2ePvMVT5YIhR9L0F4w2Iyp974mMBkMZdXNte5Fp+HqRsqAh7gspXxw383
vPcErL/d8AzX+PWGN/3PayOK7/hg1vsv/TnrMn5jl8LtxV+VUXCn/zPs8oLfPGLo8OaGxr6yvtjm
/twB2eY4GDH/cJGA0//Qv/y78/ltdch03g1Av/VL/2AH/Ilm7KyjNuRatEMY7f3IsTek20ldT5qj
9EkD52FJnIsFzHN+5/b/5dbcf5ug/Q/uqfdIc4b+//6fdS/961zN51oct6hSVu74T2pVyUOwdL5R
Hz1rMs6LnI1zPlrBy8wdOJFrHWx/fb2Vi//D9TAvxAZq5dqh//1hjic0rJtaX+d6lVFACdFbpm25
WozzQA7DsR5iolMtMO0nPLrMp19f/CehwDrGhCiPZsLFVONHSnWn6b1qeoLFFzEMn+HAQ0QtDemf
ZmNRVwyNg5cYL8u/+cj/yy12uFsWAW7rWvtRZDSg7xOT75H4XTFqxOx8+CzrKiMJMxPqPtFJTfv1
x/zpgkxcV7IxVwwoDn48P3NdU5RoIjikWtzcemyJHJoDREDf0j5ZsXRff329n20RGM7CroS+jLcH
GowfGncipTh/Y0W0V6NQhKEN7s3LskDMYKxl19VmHjPj7JeY2HhzYVw76dQvddt6EwBRgY104vXe
dZhN8hGEdEYZkkjeE+MTqI+z6f/NKiDr7sdF6FHBmDz7Nt8mD/sP7xezZT/Jq2E8OB70wycNKVB8
2yclnX3SrGnmXWJMN0aTzmUSYuppPPEMzlctKMWBSabr3mTwhIniaJ23xOqFG+I1xFrqY9D1avGN
M7PQKr2RullWW1LpjXNlQkzedAWRGRElSsLUQGQmmmVz8Xf0R8ZZE54mtiNRs7etNqurMdDJx1kQ
l+EiUHL97kurnSNY1CQMAD+a+a2w1jktu4RLTpEsgkOuS+1DXqZBfO2EKVhycd5ZhLP2swZIaC6p
YaCnQx5Bhw+rSREdHEj7gQS06YSDeklUOSLYUKIbBJJdNwIBVYRWR/bqXps4+4OiE/5GwRB7HXOz
fWUiax3xWxm6jZJMHfDjkPd63xOnGnQL2xe53GuvIpw3X+jq2ogSKKCScftq0cVdtU7DIG0Y/Shb
MufNwf20PtZzoF4BbaF0w72FnUgyqrqOtuCTEvcD8wnJB/hzncUvZl4UIhphBb2VI/fRXyT3TdjG
0xjwpS1+F7yQUua8uZqrrllC59RZk2Pt5iYb/E2gtLQNexmr67e1muaJRcdsZROta6FgpefNGpDp
8GFN4jj6fT/JctloTBDTG1wLs+pYdFpXDSG6KX/cDqT6fkjlFLz4LftpBMMNJ+hqtlknsnbtt6b3
21fCtHj4oVqeglkEL21Z5aA3dcbKAPLVNnaimlsBlkKX1jbqnkluO0XSNbmlPN3tq6KWqkhmKpZu
Jyk8gRBSooXAw6EaTO36WSdsu6FVNfBf1/tv41ENMdZHI0XWSBT4JDhsujrQz+8/M8RxvakIWWPf
WNKDxmd9SL1BRlMSBLux61nA0FT9yB0K2BJY+cTxrQEq0W5kP41R0Sk/IFoQcpgFFxMdNagbI87z
0Ll9S6JMVZjqEQqxDjEohhYldyV0yDC2tJWwWWaGfpyMwSPqJKm0Or3p+yHT9rM+5lPUoTyLr21b
4yeWYnyOI1RKyMPJXIL5FQn69FnOJPsRQNIv2f1ERO9E4SjndN/XFPK9SbAxuV5Fw7ROQmbSiwxy
EvMDzNqfWitOtypjGByTubALiFTvUpjUk9XZlJS5dXb8hiBwOR1iTGgJHGzUk1uBwactITSuqc1n
2yncTQ+O8LFnwoLt4uyGw6yMC3Sw4TqlHUX8QArzp8EuIEynVj9ZmyTI1K30NFzEfELZQyxUGgQQ
zXL2xZh87nq2TbfKvJs6S90zimQG7eNizyfQioovXGl9A6c0gQLZLsPnIEu7Keq1MckiFndwY4Mg
wpSwZQ/L2/PiF6vuhzoyNPt5SPFOyUT3VhteDrEQfJhQNIstG1U/i07okiU1F7AUUoM/hOzL6sox
x1o2MevPDq4Wc0ovItuTXty+OljhvGCkPeaw0f1q5ZJJdV1UGr+olNqitY32de4LVTLhnN5UA/6R
M5m5rRqzeCJuK0ert/BgvXNUYp3RaOZZ1tFv1xSDIIjriGO0eXKZhjIgraOej5HsDOaYDn74C5w0
ZM3Gp0poGvLL1B79o1XBUJg2RtvD+2R8BaMZKtPvSyIdF1uK4qYM2vg0aW1yT/xSCos6ePIIeHgp
B/E2V2rd/TPjpa9In85H7pMKcvZ5pzUywiVa89OoxeO0KdNJv2uDyXtESlAgdpHT0QHNlusEzdjw
XHp0Xo3wd0Ft1hc14nW0W8ierlKSMRvVg1LJCvajDYSJQz6EIhlWVlyfa0+zfy8Ni59vObHEs5MG
Zvx74E+ZCIF542a3+EStMQ2EfwIVpNBO9EMjt65inL/Aa/0445B3yOyaGPTU0qOcjwTm3EJwnc24
f22UTy3SDo5/siZS4AtD8rV2zK+3WdnbbBZ2mQhgckw0Ziv3z+QacCxUTV5FWun2n/UyD+i4YfqF
RHexaDrCCK99QoJJorR1KY1JTaOVNky0zIC9tHNN9vQ84HWkybtxhzQ49RNfzaYsA/ZBckR5T56P
YjZr6VCx2IEGHiorCU5u2WZVlJgF+72QcE3euTySXCF0l6AUp6BFG5H7WB6BYZpsWhbR3feEffAs
OdAX9t7MOQ5jINtb8WK/LTO6yc37FuilaxieR0APS3/SyxR8v/brcGwn+zSNo773Sgd2mRi0/nNN
bhWx9xZDBk7Wznmjd1b3feawT1eYEolo7mDVEhyBbPEmA8Jw99/ellE7otwzKKSSiDWN48sT7PZd
KcRBkiB0P0hq3wo2L/yrkrByczKhf0KjrmzAOzcxyTERQfM6mV2bXkxH8q6zquWzTnLhkrXIZg8/
3LbsOS1cpvIVUz7ctWBn+DqZfZtE2e7NWPTQuLPOmR9jrXFe3dRgY52Flp+mVqgMldaY9xwZRvI0
IZma2TdL92Qv+F2xLzJKKBtNv2nHVPs6iA4u3jgFeHTzFBtRpnnBCyFNLAu/FJzkHXYZT5aAHBEm
QtXFTng2kSKJytY7yoSRtCQHXH8zEl3BgSnYqh7j9RvNIcC/LWPFiit7vkbNgOkWDuaiE0KL2kPL
tqUP5vPCtJVpF/eJ0vLRtTJtfJQkQRAUmk1pkvrXssDaj6OKeYoFjpBANdrNxFglxnPuUy0nezUN
TojSVF1JaQEd1u2YWWdZZdEwoame3NncV1pADeKZqU5skUjPVoVZYqal85Z/wKZQDt2U+dLe8fV3
V6K00mMhU+2j0oLshkDAlbaQcvSgWz4kGNiHs/K0HXJPh8/RuVGN4wLOQcGtPffxpgOrIQ4viyyR
jDtDT4xILAZjbJDeYyMZ1iRDaVxrmy0G7QZGNrkUWWgUVCSDWxVftcxGCiCb+BAsTZWFA8SsiCdw
2rArfK1F91Ur50ug7OnIuqYwGDv9EkDMuDjVLCPJFMHt5+qAQVu3pTaOH5U7zrucQzTKu3TaKtu+
QPOx7xQMhge+bc7lWpU3nHwk5DJyCT3NQpJQudskKO+gwzBB4lZd9LlNnlvNHV9FY1rnRlbA2FiT
U0CqjhSrknwQeW9VxpXKjxQ9uOdfAdidGwv8Do+fygxyXF5qb7Jjcmny5Qt6Kb4Qe+QR3jmONaVR
hfnL6q6qyXajcQL3ZHQR+Mh+pLNDcF6xGw5AY4z3taNrzV171xcli7RK2W0yV7AiF7nq6WOGMf39
XEx5xhxO+tGv26i16/iuNcYfgobDAVgwgCB+bPsXaeYBJ157aMH1KfqRSpmhWAvfX1/np+4HtTQu
8WAZtP3Yb/0ArxISN4x5M7SHsl7zI0fPM566XsDcIq6B7GV7bV3et8NfX/en1p/rMlFGLkdn+rML
JC15iQxBtQdijN23QasgIfWk1u4mL2X/aqp6vrpwd9gpmCn8nSkkuM2Pdxf5H10xDzhv4kd3s7nP
QU8MF+M4J6YBWXxhPjE1bG5zr2e3Z4zHv/VW0JaslTfJB2zu7zfgvyOKv0Xs0Ob/Za38rwrqw1vV
wswVX76H7d5/80/YTv/NBaLC+RLnP+ffXAXP/M3BbgrrB1wAgLHWAcZ/IDvk1szBUGrCdHBW4eWf
kJ35G0Jnfhx9NaieqVv/hLzw07O7MsiAQOBU8S5+shy1aS2TzgcwLlYNowV9KzTd5OUvN+X+21bw
V6yOj/j9El4vAiCIDzaf8ydfraGRWhsEGFuMBRwu5fVLlHpErNMRD38DIf30tHCpVRDuIQXHWuRH
A56mYmhKH7xAt8+IziwzRG4mETnGqlEqk2yAIy20vVo4bQN/bv7m8j/dThxvcdTH0WE1QESOwJ34
i22VWS6+M7kQOfN6eiK6/YNPjvKvb+b6Et/vtlzCQRAMRAZ09eNuK4Q2j3psdAfHmJ6UY70gGMRd
FGExBOHuy68vhmnzz5cDbEJgj83Qu9/Q95/ISjrbVcjUDjZN5U1SVEa7aQKtgoXHvLiU9rMdT10V
2kk36Oi1qK7DjhhHEVYFwTwR5A40SGbCHD7N0XuOkxdUGwjWAbhLWQLuMBLO69DsjHYVhgWhgPdy
NPPK+t3Mpz0j4+Frbfts+GLQTfKXA47DORirqCAV85x2I9IxVBXRqM/qBV6X4OxLpgRXzTXFy8Z0
ktYLmwsqyyYMKmE9xEnjXJyhLq4urOtQ2oIONhmS8yhrgx4+iKPGH7FV050VoliWIzPvuzHXJAZ3
1VfbK69NZv+BFvZhEOBFE6EoN62uPiWS8iqocpf0XV6zIsGakm3p9kXnkLJYGxR9+fQFgWR39PL0
grmihogUQaptVuMW0oh7Vgq2TKC58Q1TqBdPM+KbPIUwiSKqDTMpvyDlCp5U3WfRbOQ5tNoueRpc
u9yMPkyXQMKgbqjU1BRLYjLKeJvrKr1DOAvlMA71mObk1kl0t9iiVhvmdXqeBMTd5aPaZY0XPHUe
JULKIGJj+pl3gsNIVFzdGmhuayWE+2zT3X1ICykudWPwOr5S5hOGwoh7RTYegHYh+QhBQjjc0vQW
2qWgotSdrQmHcldNAUuk6vL7rqEyzyfCH2kezJ3MSv3FbgpQX4moWEszc3wdM72DEqLPxkkj+uEJ
pGDZ1hlxw7Fb2RFB8j0x1pkRHBekJifYu+KhXdCnUYafAD2sV1zjhyd7tDC/1VLjzlCWS+oKa6Fb
3Gw3DrXa15X1mqLKRBmejcku9yx1sPsseNDdJN9rFvRuIpGb+7GcI7Mf5ztO2hYYry31He4S8EVd
BypM5rbAk8rJ9iKwx9ssZvgWL6l7n3n9Lo4tmpl48AitN5JP+VikR37tA6alN3YVr5Ph6aGdC9yC
QVw0mWtUoLW8HXqYZFlK+QdvcXrQYvIdTSvDaEpvoeZXcIydtu9uZyxVgGASp7lUM+cGK5qmPiTn
UH+w4m5+67VG35Q8NCcCdDWwINfco5hIIxddRg2nm86miDsv6vSOqyXQ2HleNEIkG1PFuxhk6EZp
fvzqFwMeg36CHVYcT7cKherGI2N145KkugdXi3n2KzwsbB1kMB4hLzkFWkVyQG8WM13jNC1/F+du
8IJraw61KaNc9tI3K7Y+BMYyb5Nh0K+YAesHE/UI6bAngl6Sx6LRbVAe7rRFDArNIdBWXIjVQ2OI
4omoXiZC6Yas+jut71q84OMyqrvlc5b4vR8SWTaHfpzIY6wlaHk1/UHN425QRAySQpKHTdBO+6Xg
ZbEb656FoXkV29OkYZkjyIA1G+utlzB0G2QhW6CZrk2sJzC9YFMbBeOZ2pP9/ai11hv7tn/Mqsna
60YKG2qlBKU06WXo4Dh2jstiMEm4bOfnxvDLExvScmRswCTbdOgp8CcFktVoeuNmU7axGfV6ekJ3
uU85AECh0ZaHSUIzWVZGfe4r/1hK87moUj2E/F5vEl/c2CQKRwvmAFFcaP4d+eCYOQb5Zun6rTea
9tuo2y0TfEteWhiFQejQZUZsCe4lm2FCBa5RHt2KBDbLh8GDt+j0sYHMh05bcGU9yGd4tS4PENmI
ahXqa+UHY+p0NJSL/WAtuRtZJWouA4y4D0lUsIAh0mHr1qwvQ7nqMyN+7VLg485trjeF8PIXJ8UI
cw6yBiyTEMyNYSubGT67By0mNInFs08lIHcHvLxIWG2+dsAf3t10nfcH80/oj5I2JOpiJz/6ue89
lb0y9rWTVVth2vPGk3N2wPMSAxU3SIk8aZrbhhbx4AyOc3EzjNHJb08++c62SjKEIHPK7ZepejbY
uSKTKR3kwLl8svzE2Di60ZaIhQrz0e7crYvL9gdCTuxPSrrp2RXu8qGvragpMuLr8laI82i0w66o
MGUdZi8/2EUpwhLdBkTk5mtd9CYqdlHs3CTuj5yP01GSh02erMLO/HYwMIIj7Kvsx291xX+L/L8p
8gkYcSnj/v9C1JdMJIguv2Mi/euX/qzvkZPaWCRR3JOmZL6nHvxHgwrfGPnnGhrhM2GnufxXjW8F
v+FahHRVp5BzTeyU/l3jW+5vvBpDZixhfdJyXPef1Pgs8h+LOC4PA4qX5F2sbKfvizgE6Wy0c2Ic
fB8SIWMybEiFHjibpZ67UzZZW1XHn+YaE9QQGk76rI8t3Hvdam6zNBnPVuOuSajS2jlebMRb4REc
kGKteQtVuHwirK2mxLb9YxcPTzEjKVxOx+4NAm4hskhwg5/p0+sXcx0NttXENihRhn524ppnb4Ur
SDF23mq9A0ZHJ+O8Wa3LD62hDC+D22hfCuWpZ06kSn0JPLqmnEmmPZ3TxtuKCvfaROW3el60/t6V
KDkny8ZOI0y00T6Pg4mDipk2xJGQ84bOBYbUlulIEno8aGFfZZ2N1s5SZ0MoJD5F6n8qi9I3b/tB
+tyWxjQPhpqSU94a42YsXFiuumlhdeyTs7ODhEvKZ1/8bldLfZtMQDCYP9uRI+zio8j7eusYsR1p
KGQ3JbFRL8TczteqcYwE/hAwDr1Jex8HC0kh7+osXUntdejLLBp7pZ5THQF9keUlDieL7LyXtkdB
uPGQP+FDIBCjhiqPmQHHQcIglL13MC+EbTFf0xA5P4nOZ69vbRi3HMHtq53YqBwwjH9iM1/vcoHT
JcOpwHgKSE7Fa9ecjCd6JbDusnV4+QFTKaBOjETOPQq8ceMNfQsUBnu02voO6rLQTwNQXE10VBET
aWK35OiB9r7/Z0kQ0rKJW3ZDMPaan4MLx+841lxQX9aKAWWwMBR0hip+yW0fEMUZwU8HaVP3AwAD
yybKYTCJnxBy6SEOXjDoBkEUwIM4zKxTU8zo3xF4qMQT5QgCw4HILma1zluL1rjf2wPiH9DHfrkN
6pnrE1wEYJIYgLn4PvKBSDXhdTph57dDAR59Qzwmb2AyOuSsXpJzd98HwCW7fIw7gCyqyJlxRIl8
5ZU4BXjos8+xLKd41w+xnhyHVgIPJ00+fEZ7yuAKjRzCQzRLGXecA25f5jlAXaNxJsoQvSB/AYuM
l1fu+uH9ZcgJITKJct2ISfF/ls6zjjbF71GplK9lWYdYLjElG1tr+RAxqtN7P5Mu8DNXdD1cknZS
c63jVGJgE34DqfIpiV8mUTBJtmx8OiJ7MuWyF4LEeX2ee//bINfVAZY60wDp7hwlDkmWO/ZDko/B
trC6tDlmVib6LUIyZiCdic96mFglH2uukNKkcel+sId81l7e3yUu0mNyKGcbX3W6Z96s07qsMg1T
unMgSohyZdEz9+/die+5IIJteURY2eCXXq5fqamv94e8Lr0/D3PQ3AZujy5QNPw5mNcZtB8kjDWw
Pc5w7NFYEAHcX9JjSQJHCduJg13pxrzLGDF8XZZ19pO72rqmDBO0NXE0n3DgUU7wT4xKMU9vC7VR
XjGQTReYC66Z7nTVJwYzEoftV4uVxkyjGZHYlmldcVDbQXsafKK9W8dHWWgy3Q17k+n9WCG63cwI
ls6u7sW373Mkvkw3jVas55qn88AoQTAjH+yxjxEVMHeWrGLojH61QxCHqEEmzsOYDf0fOab0Vsj8
IHgBcFaPvqtVG89EoBeaYsKiNuEGnFzdJmCvrorGCpfGQSE7TKSQRU5Q94QzZIkEKwFvOkz49f3R
QaTEWqRufGtLXw+0avYIyRMcho5owrm/8zoXFZ7HDoInhuSC1XSZDMfeosgwk602WBNtX0y/Xwm7
PVq46eyb0icqCW56giKwra/YZLmrXhSGQugVqfkcNIu30yYxf7G9yrqJmXEdcukbn0vHW178ZFTe
jsl3fuqEm32xOjU9jY4zH1vCGLZzXsabJtOeRa4JHJftnqK/GFDIBj4zXoMW31RaCS2HUXoZqHqn
+2jga6ydcF5JUKJjxdffgtx4gAEYEdlhtcTW61zk/e0wIUjfAMcYx5EwzbsKpXzkTNNKBcDOxN1k
8eKdCIA5C1dUX0BuUlSQPqI/hIkdEs5B+edy0q5GRWjVFoDXwsLAl71xKrEg6h4W28IwQQ/2AxOf
3SIJOe27or2b0FSGhTbG97XEeoRaEXGhhtjdqOuPVjLRFA9BvyA8GDPr1DJnNJ9jhoUvU1qKx3Ky
71NHdlc8fGCroYO4xobhPdbekIbQTQb/0oEJHjKvbLc6I4WPiTkphr3+00Lf+GGEmbtvlIOS2Znq
Zm1w2rI9SKHWBx85dQuKM7bmfU/OXehWbUp9jnHLaWqWcjPHgEEPfdo0WwWjbluu5mJ9jpIkTCUu
y9tywh4rSuN0+hS3qiqp8kcHqWE1jtVh7krqfs2wy620umbjK314MlHevGaEmfcchZZ+GXN7REqi
tUfpQg7YTMhZmV+1tziBjefB1D9Nwu/u2n6Z8UqbVOtuvDqGPEt3GEnIYI9zgPfZrHLjoTDc4au0
lfg0B/Co3tSgl/KBCUqc3A4YBh2TkoxResCP5rzED2lqxFHhIgylFFQnORiMf1FtSM8VN2NvaRew
D/pDk8iCcPaqL+WAg0y3iqNjZzYf8myQr37mxlGCQ/p90AYOo/UJr6SihiMe6kgqz3hUFXd63Jl1
lI669mAXjRN59sjQqio9MCtX3bR9VX/KxgERZtM+x7B7bwpdvAwcids0Z532uf5qmMkxh11y0rBI
/zhNiYVXRzELnNp7g7CGNIVBZicXC6bI3UgSPDlGQ1h45kDDjDg+/H/snUd33EiaRX8RdODNFkhP
m/TUBkeiRHgEfADx6+ciy0yXZtrUvjfd1a2iSGYiw3zvvfs80cyIyLjb+Q19hkIpjEmqy8xxYPPT
bl3E/70OuqLC5XAwS+M1zm1vBfYi9ZnCjmo5FBvUzHJjNBPPgUnaNJ1dAtlWEFNBwL0pBOxhG7vA
tugvN83GOvuJ7d77QTc8is6GtNmRZOX3SYeoUPNOw95zg5XWCZsxeXYZEV3VxNY3GA6aKKkXh0hc
VT2Cv4I7lXP82Jm1kW1ms8xJxuqzFo4DbJBw6dP0vpo7a1dY+vKkd910tfSW/krVBgsUAdUbVqAJ
93jPIHeogrM16IDN6jHlf5p2c0Xkr31Inaqk/INA7XYUWF6gIQnjNNr5CILL1Tdd7B5BGvjXokiW
Z70vY7wY1fiSjulbHldxBN3U50DBLOh5ItWN722m6qDtrROVt/Nh1hMztIPU37kjong4dLl0w6rS
Sdf53uh2aMGpwyehGoqomZla2tnI7oihDleDV5VkcG3/pcF3E07N3D2SU/fgI7dxvmU7JAacM05k
bFswH+FmP3fGQxqvyn2Xp/ZGLUl/JWwYIKGeLuPV3NliJ01zBpzAegrUYk79yGO9+ZG3o/tJrFZu
ASo56pAGwNEaGGCHgAzCtlyPVkS9ufFOS8vgxqiYb6wD00xrm21eT1nkj/54IxvD3MRLCYxraqcN
ti/zimjedKvwoFnP7G/FzVCXFriFKpir+3zILDCEDhFj3C/uQxlolsJIH3ThNOQcC2ppfy8MU092
gVsTx5p0zoKFaxR3CZtsQtnuNXfvfktCOJiJKPvxuecYsMLHGlbexUrevGqqxUZZzDJiO3hPRkM8
qFhCeKySdNcSWLymYsa5beu07biwtxrERmc8WaIcrmajXfZ+nc33hjP0T6msTq1srxpfzZs2MAlt
9aL/wN2t76eh7U4G8OR9l/gvHNTkzuu7zeR19jmn8ZsZ0lQUxS6fKwiBBOmkscuoWKcy1e5AgYmy
FjkSs6uIgOjN9xnQPIO4wIR0iNUCX1498oLgIbkuxk6rPhaoOEAFF3WnpdiitoD2nPG7PzRPzbjU
hQfBcrTj1T7A4naMZxcLiOU9CKN8baxyTq/qsvXia6vWvw0yaG5mkhME23gWjoXMYt7nfGFKXOSp
90Cm1QFQW/FPnQy7oo7vBePLHb4T8u1lhAnlFQ+UAKXY+Yl3n5B9uWf3Ow4VO+i/q9z9VUxZbcaU
sVHYsFLI0Vj/ejFOAglnJuFc63WdjW2Om6iTpSYVjV7/I+iMbP8Pk4P/Twn7VQoDV0xLlWPalqfj
vPy1yYYY74LVmzauuuqCawA6zXvPwvyt0IYqxdswfqQlrUm3yeSP1pFhuxUvEYYx6n9yJ0dz1vhg
Q0ys7e6uuvhzNVc1p840sCStXumpACRCmraOObZVq8sp0a2ACz2sYFxeGoJ1O0O6yQiDvEO2d74J
Z5LDI0FJp9+pwQCWFNWrEv6VsSrFzoAJuLAlMfylzEq4ixSsGE8Vev+7LJf+B49M/Yl3tX6k74IT
/XDxW7qm3gB3sueZqSUmkXXt1LlgGVp8Vlo/9ru1lqzfX+T6hX+xu7NFg9GoSw13hgvhi/fLXbhy
W+PftD6s045/VNCoV3Rcm0kNqhZYyl/d9AUn5NjtdXFwlvW+7ODJw51olFzX/vW7/atx4PKNcJZz
DLAp2f716fI7bnAtbpxDmZa8xY1fVduhbnl/Lv6tPluleiyZXEIUu+z73/3ua6cAzna8Esivv2qR
eLENik5mQTdLYz65UuJUbrOF8+PqIps1vqs7eFwCNGjtv1sG/ml9uoFA/cuLDKUD4TBAeCRt/Ovv
LuEZxSLuxKE3Gv72SSajfePh/n6q855rs224/PKTvQiUiIuFoatHLn514pWHBEPH0+XV+O9489+M
N7k5r7GHfz7eXCnwp59d/3P5q4Hh8mV/DDitL8QNXKR1m3DPb1iF3wecnoOJgbGmZ6K3cwFlwfvD
wwDpfU1ErvGKtdRxTSv8Ebz0v/BIrJ6a1dli6Jha/kbsiMvw/3nYiMc4vkE+xvTs/9MGy8QGBW90
ukMwaZwD6s4ia459vLhKcS5fzXrXTo9wy+KT4KA6HicyR+e00aZqX+QGTCfOfRRLpAXwUS8eLWYo
HZfGZk6IQMZ2dqbsBQtlUVthEgDpVLMmb5PCSK2NscTx02zWzhuqxrfSQE/lr3qi2M15HAqhzuRZ
nkRD81ZJVTA8TbeMGXsYcBCYG6mbkZQodV+ApR96lzv60Az6W8BEjiGGlpkPdS2LU9+BEhaVT8qh
4QulC+KTapX5tiIWhCva4HanKJGpei347E3GIcQKrZlBL9ydYzIRXmTmVDTfrMkYtkpSrK5sGm0v
LxQ+fDCDFI3w/meRhjNbZ+I1kUUvOuXvmXbTFJpX41FRqRd51sgX9o7szY1JODzn8hdUweuUqzaJ
anzznJMGdeM2E+w3xnqHSp/VYZA9OGyN7lxlMDQN61xbdj1Wb+rpBO0fbF2ds/b0gZyVPf6NLveR
+M0m0d7H0XIeOT4TSGTMZFzj6A30vXSM8mUpSs/fTBzF3rpq9QgUs87fVsJvuvOx034q6kCi2Wrj
E/Si9IeGFnTLXIYx8frz9etPxZO9csb4z6OJ5RVXHuxipqteDbSpG+v9OC5TJPxGIY/zIvf+Mmxr
NVEH4w2Zyf5mQFTjQlHQuOeCb00PcclM8eD2AxeL1PEKDLtqVVNzUqxhrYnipGxSch2D2nDIJ5Sg
LDHfGo2g885oFl/f86hglxkqngWfno587PsN3z2LsGI42ZYUnvMIY7l8IZhWPqZNt7zhqO2vOdYF
T7ma/F1qmZ0LWbG1TrUzJldxa6evjKwYGWFUv8KRw1HbzQvMzwPmBGiNU5QrgA+OMqlRcfTADgun
HWToBmD+gMyqd1VLDrF2H+xLhruf0rVkA1aoqgR2YhzzuJvzjJKtXB/S26IU/F3BWEK5ZCwqTY50
F/Pj1Akv3w5J0T/EVbDcZEoWkYVCtoGcFd9UBAfmaEqkv8eZb+y6MrVeSswN+8qHwsahPQ3KzUxz
jE8jnN4/DsJ+c4ZyvK44WRLQXfL10rDSnEelKU5E5U2VxGrgHOW6u8xXcWR7UOdHHTI1iFcSQ9no
dwS/SnHPfKA695rlUtW9VPdOZnORS+iRAM+WbCtCegflucPWDGx1Su3VmVyYJCJk6VjPMM3xwFSL
P4dx5/JBnQlc29j0IuzzGQ+VjItdPUwkEcRgo9bHuYpG2Wv7trH6mxF6yh0Ul+IKMoRzjwfe3E4M
TPgXvZ5USlKV0Jp8TLzXdAJm40bOuvc2KS27YbiTfCxdnlM1II7dwluvmqDY1PTO0AVIJIzRXW65
daTzNd9UCzpso+XYmQ+JqNrHNtCbfCsnI92O6WSRMSlq9TxDuIIO0aa3RLi6k9Ib8aK5zrLH7U8B
hbVASw67pNG1bb0oAs5TOdhILXW/tcbagd/FQmGEI+MeEkDuciWpgDmns+pfA35/xtgxQWWmeMLr
N65KGJ/EeYq9xwWVUUiMBmGFcMvvjzU/UqknDKY4TRehLaRPrscEDxMRgQAiY/kVF71iibAQo87k
JoqV5TbwoYJp3qd6Ukdyqb4JpbdbTObmUWB1uBXLqD0VRcniP5qp2gVyzi2+RTk0kfJVd9/50OS9
GkMMGE91Nl3QG5Cqxvj9srIwZow/uX8SyBB8QpmTG/pvn6LGZdEiHsonVNIr5Wo6y+pkiolVY2GH
6ZiA7ueE5RkRxbT5OEjzwXDWbwTDe97UJvMyUIC0y0tdwktOpRbUt+z2y23fFWLZCEE3VT/W6qbz
gb7+97j0H4W013Dvvzou3RXlt1RUf1GDzd++6PfDUmB/4Y5HoQJHL7yVTsC55/fDknFp03Fd7NKm
bnIp4I/+UIPXyhxuVYiAF4/oHyclC+uog3Ts8k3Wr/t7dTnOL8dyRGZ4umYQrD2n3Hp/rRzrpsKv
Z9doTzZUt41ll7uBBQZb2+CfnbRG0HEC6AvhwFiBKpvOHbVnFLSciptL9oVrA+6qqKqCLN6DQbS6
J3D35RVuoCy/H9ya0owu894d5dan1EhKBui5uQnWrEhLzUJ1wkuEuaEIAKBDGEZSbTUoFWkjbjCB
NWpfLcY+kezAiUrNZldNsgveJ1Io/oGaEAaBQ7u4b5OcR/9+Ae2M223F5q4L6tZywddEXEP97Ns0
aOnb2JV9RWSGuduuoarAvR4cPR3Am5YVkEF2gCydw0pmviVvy5QBgbfDZaKaWz7OCFPp3Hce68GS
2/EBJxYT7G0FMh7/Y+3Y8ONCeO0Bk1aiklV865uKWBX9wryeLVytagQhGzuBLkHuTfCHjTQ29A+J
3CDVtkgzR+oMfXsHu2SdCwIb1dgpbeGcU6OCAb1E0kHGtFFpKYZrKWEDcWQrGMhTUjcRS6+ZghLC
uydU/kPFCHcOZKkqWRxORZgUsV6iy+zNYo67Ww5m2lGXmON0GipCxYwslLgfw7xP62OqadM+gcTx
WBBsYPXsddJdBPbORonK7QbN8o0+DmyD5ciIv1gAzAomNyDFimuGr8g8kCyPQgzjvqindgjbWpBT
n8rx6E9z5I0p5r+KERqKV3LH2bCOprScNzSCFxt7cCykuIQLowric1fJCrqmNjRhEYNOVaQg7src
fS5ElZxxpfb3Mp28M9UA0zvYj3mTBDgluyadzzwPYrdMInvhtBffl6ZYaBNoNDMiCTUBQjPjjTQy
7zYIivglbWbrMKeudqfNKDohRoVgx6zNuo6xIOy1HBLlxqBKZHlpWp+IDZrmc+sa9SPE2sIIqzil
B9ohrjxHWdV5c0SJrzrWHa6OMBj6ajvS1X2Us+r2sqRxnVSsdRUoehhCo3Hkkx0YIFT8hsjzZiy6
8tOQtsuQzlPQpxJR19vCFCpcuHvddxnI6E46Tzk+vT4fmcja1uxdG+RREoBchK44eYzT3Zgk5pUx
c/sn0UCeFQnWYh/uu3NauvVL18/1foq95rsk82u03RQRefVPvNPoaQ3ImaVv/Bu1lPOZWUl6qlFH
nhIOeW+jpapq3SjNj1x0+pWmamSztrW8kyznYGfnzU/MvfHBcNhqQYayk4M5fYRaOr7pbl6+Lmjg
r5YcsrUlyC9eW2q6aLjhE+ZqQ7fXPfD+gSeHXdbQXCMoVOHmU+7zzlruaqoBT3LuccrV6HMNzrNA
uzM4dYbKoXcrBBiY3ddxPuNVZNIdCXyMPMUol6njE+HMSAptGMssWyHHJpIx50Rel4GeCgplE02P
IMJJ7olBvaHdwnyxiQDBkuyeM9U95o3m/UAVK8wQpy1YM0diuYHPo/InODX2VUXw+ZpEURO6IJE3
XpYcA7v3bgBAk3kSY/+oqPrAGqKLD3cElNVIJe4tzB/fWym6NjQgx6BZA5RN8sR+TlIbXnXLCSGU
Vbtg5wuSG9s0xvfBgfpGm0YUM5CLVGEYuBhmTlBZk3zrrTT7WUqcGv3UXptjLKFtynmTTiM9GWmc
HSyNQl9MwnK5NmdAC3bhSoZ3g6nxibOBe+J50HadYPQIVN4XZ8RQZkXNYATbS1x96jPGZmWc6ROd
pDKfD2ZKLF5IG+9AkUgL5Tr2vxeyQkUesxEziE/3zxaH7vJgazFiyFQ737i1ryo+x+VwGQzWuVGH
NpQYNSnQ0U/xQUobzNlqzEDJ7W+9JBiXMBktidjjYJ3rM3y0lT/BLF4MUKKGKW4Ra7iFSEdEgz5T
4O3XDwYBuGOixXiFgMpFSY67ziFOtx9ae76Gds3Vym9AgYnO+RSa/SNrWvPawNCJBNGCMSPfuW1R
mPmQU6VBr4t/E1hFcU3dhZuHufpIV0Btu2a2mHo+C717BGimR75BiWaNyMMlw013GcEB1DIVnFuj
E1vNNekasbmIHhK4/GUxJTt7zOJNV3cGPW6Ovc/h9e34vH/kqvYfWpP4W9qW4ikhCxsaadecZF7g
bSRxVd44Al3Y6WvUsVpPDlToUr7oVu6wB6Iizjy5FSm9QN5ni+h+tDN0dOYcRsmxB4GIIlD7xE+I
y5mOmUg4DbHKsnCq+yrWnF1pLuJowAeM9F6fN0uvZ9dQkT1KbWuxH8Z53NhIy+/0rZAe9QUKmld8
HXrje94ySVZsj9cT+W+gdr1M722f3EDdi2IzV6lJFencfxoAGrejsYyPuU4NKX56AlYJxc3kzH2C
hFr8mE1Gvxoohr0MrJafIuvucDRbxjZXUKNDrPQ+RqRUO8rxqsvsNHJq+b3T7fIrvgEQ0dwrflSE
QLeLIsXPsvc19cufXZH1RxL9XqR7BU5ih3+KHS8IF0AlB9Ik+lHHgrWZMsPcEf41runtyT+C3HdY
O1Ntz+iAwpg+Ls/5UFonzu/ZDiRXewTn0GxHlLKDZYt+582cvDQpnH1hpsDgK0FEr5ybdjMYmrbR
KR6NQHBNW8vr64/BkVnEz/6EMd2IxiV1DxJVPMqcG2VDM6iJKRL/ohtAGM5HqzfncST4W0O3jCgA
A/Gua5SVaW8GENIwTbG840HihFFS61Po4tZrurOnE0HuKRqQEL11qlY2elo/+LhaTwDzkx1QMz/k
imiGblajLsBPhFQMcN0ub6xK0+B9z3JfumNwsJc8QSOrzlwg7xfuYjuGGJiWMDhFFDkwSRsNFPyi
3GNbEptBQZy0E+GHTjri0p1Q7RLNs+60YTZD1nbvCSxFdlA5Rmi653+2MT2wUBKpga1GAgZZ47CR
FSn7gTWeJTrIR1YtLVloHj/RawcXJtvZ1ShMCga6tqABGKQkmvE4o8CQ00m0MMmUf6qG5Vxmzlc7
9p7/e5f6j+5S3GT+5V3q/mddr/1q335x15q/feEfw2ebwBsSClwrCkVXe+2f9ylf/+IYLP0Mk03S
ZYyf/7xP2eYX/i+XWNsf17D/nT6DyqLaxfUM34AZs97C/sb0Gef+L9Nn31vH4h6d7za5L+QW/vwf
Ql9lZfWqoiIDKk9dLBtk4YxzernW1cWzCLaBmeMQobQJzpsc3DbAVNV1R1Y0Q9+plgBJhOinBUR8
htLZpEg5WsjQaNx0wUfDLnon19kJFyN9g64/G/DpSeesLeI9gJoFgd4tTY5CFkLh1lMLHlf2eE5R
qPdqv+6IHPiW7rSskxwDuYhPh1LPsakx6LFLL912l/EP9972MSnWoZB+GRAZl1nRZWxEYwwjJHEZ
J7HcFMST53gzpjUWIpX9ZASdfMh1EjWvMylnEfnIrY9JVXoZWjHvZoCFUoRPZlznWmKdcIEzKq+m
deqViXS4mdZJmLHOxGKdpSUU66TMX2dmOebLiX2NSdq8ztQQr9ZGFqT/EBAGg5V1+uZ3vMxkNhjJ
MczRTzWmyG29TuzMdXZnBrzy9jrPk1SP3w/rjG9Yp336OvfL1wlgehkGcq6rT9yfG2AMzAoLmXo7
EyFjiDq/uqk9I9G3wBA5OHaEu6hvYOyIDjJcjwwieycZHg3SDEzOu5hBpYkJEYfAOr+su9F6mcvC
3BG68PcVqgCDThXHN6SeiHNZOhdAwUDHcab+Abqqn2+p7CA1vubH+zVJbhMp96b7lWy46aXd7imU
u7dHQgxRL0iic0Qa39fbwHNXWfPdRB1GFBBf13p/iJxLoj0l207NdXkK1rx70OT12eHEekMi4hXy
jrshZlNsGMEtu3rNzC8j6XlXc6qDJFCvCwMLDsjjh3hN249r7j5eE/iJKxBTLH9b2dTK4FkSm/iS
2g/WAH8exM4OKGzxGUj5YcSBthOX3D8t68YDDznEkhUL0K+AAFUGmBDx41EwZ9obt3bOgqctgol3
RcopDasVNgAE6E1VFCGqFUKQrjgCZwUTyB5EQTISgTNGcCflCjCwPS85NivUwMHPcbOsoAPP71vg
v8APOgP2fnkBIkwtz82FkjC72JqahcjcCDRmk194Co07OlumbfPDIsEtTElmg15wqdQBxODH5Zzt
iGNKEA2OoWyADflv+Ab5G8xh0eAsPZpm4chHp1/R5qHTFqnxYtDlmGMOzLMrt9O98+DjjXudbQUK
YcS+ZO3qYIU5UQe08P2n7JbwqvkacJfUwxJI0hR1sZWSI6TYyXkjYFXnR7mWHYclkwHJ+F5Xdr3v
BMamxynLbIk6lY0c75JEgxOE/WnK34sCu1tN9VNRwwhNnZ5TWeMGajP15szKNmZJ8l4ZWVJGeWpk
vD+aqHg8pWBOPDMBTlLwXPNKqJCLBzM7r31/CwdiKJLDMvj2O/YoOXx4RWAULuQd5IEJO+IgTtlQ
AwUL67gYLP7LjYtjDseCUVSqw0t6qovRBQjeIrNH5tBxhTc1iOL/3an/k52ajLmBeeGfi8SPlzK2
zbdCDH+ZfP7+hX9MPt0v2CoM1yGcTrLlUjz85+TT/qKz1eIlDxBXGHL+707tfMHXR5zNIiOOLwYF
+ffhJ3u4jVcG4DsWnUu729/aqK1fNmqQeWz7us4ezYkBp+0qI//DRo0BheRA3GpXtm1MZ9whAJns
zjlWpSq2XjP2Gx2YxYNVutOefkG1NShCOfqGj7BVCPm00KV2ZfVUahvt4B8Krr5OGOd5HZGDJQMJ
7XxbDMlD0ljEujDwxXZXRrZdv8ixuJcmHSuFTLiccPAPDZfFP+5tGjirNf9mF6QlW7s0H7GIpIAE
TZq54Vzf2nLqn5D16L3yUFcWZpo/dG0MF996zkX+aTXMGlGtz0uwDA85mdJ9Kx27Dq18rB6yXI0n
0fgERD0mveEMWX/PKZsVrYSev6AlH6tkrrZ5rgYig3GwG3os7ZTfKhc9T9cxNuNcxlu2xJtpnsnR
e3NrUfelw6pXeqdv9cam+shpnWu98w9Igw+NThzdQr27ofT3qo7napPPzKESfwCNnpLDbFs/3g1Q
NCMeGLH1awMuFK2eIcm+iJlNF/FmVVcK6tjOczTvVOUMgrCUoNTYXrObsW3Vh7kmRsC5gHgGAYnH
1qGNRy7pC1Vy5rOsHPc42970XhsCin/fBtyuLBHfIpfCuC8FQUZOXaSC9aupji31iCBe0JKeSeFr
H0U5GyyDohw1xd7V51Rl1dRPR7ojbArC6LQEVEMn5QOoQv82SAJ0MOkzCKRIDwFyX3HOO8CJpiqh
quGqZ4bt3c1VPTzgX9Vpdsm0Kh2IePTWBMgjc669okM/MuAkb7VC0Sw3TAGGPQZ9xa22ZFajbbRq
RjYiM0R1F7FqMilaigYpVkgLzWhT7wVRM821qk9eXA9u9y7M2HnoFDUsBQU6GOXpPegoj8rlOYYk
va9b4XsYgD0FKG4HZkUnaWGrplt7nJYVpi4vZHUN7xqYdTj8ZRVEZsIJ0NzpvxPZC1esgHaZ1Qu4
9vbCbsdSZbwinM9neWG7LxfOu3lhvhcr/j2DgBFHGuJ2sM0WAPHphRVvXrjxw4qQR+BlSFYHLd1h
Sas2gnn7Q811m6Zsz2mh/RdN+hL/RqbPF9OIqhVYrybpQum7cOxHYip1aAx1zQEY0L1YkffMUaHf
yxWE312Y+Nz859ciWy2woHisr20KPr9cQfptClLfXeH6wwRmH9YUxH1+AP1G6f2aEQXIP69o/myF
9LtgWl+CeSX3e+1K8edCzJmXWwz2ghXzn67Af7/xYP9DdWZ4n6yVAHg4yH7oBs7U4dIZkF/6A4xL
blinVGBc6wXatWjAa22qYSfnLsin5Cm+1BFcmgnataTgvxvif7QhsrGxD/3zDfHp5/yt/0fDlPXb
V/yxE1pfMEiYbFsB8c/fvE9/7oTuF9daQcKrc2a9z/65ExL7BC/EH5FrXGHDARvU71uh6Xyh0IZ4
KY24K/IYVszfuLMa7K9/vbQaK6fEBFRiYr9CdjSDv+6F+oDaA38BcmVrdq+ThmO/L5cPH4v8rTI0
JvcaxdJzJYoHT/o3fd9Mb+6Ut4+N0B5bvetP44LrZWXHcHsZteMSW268n0Se3o91q30DzwQ+wBV6
e7D92GMy75hJf0//92KdbTsrzIrhfWl4R2V0vnmLn0IXz33ZmiTxWfyEhQkGPvsNyoju5ZEOrZxG
boTDoSJuGWNG2imamWkia2TXtc+lXw+cID0czsYpDWaX5hrEuWHrpbrd79LSNhugAUlWQoglTaLr
4WwuQIyzKlfGyRMLw36c7oCAlTAEUz2bIOveNz0q3LlgOXANiiXz8qd40TTOrYZXTO0GqKf4hoPU
/5G4OTk63DNzj8cgFfrkRn5PlzY+ADyYNF+Wdr8vZmFe4dxUfTSSP7+Kc8J1lGZ72G8nUBvTVol8
8Te+yA9Vgit0rjNIGmVtDVAKZn8robW8LxN3B99KUupzssekLHHezmN+Q15EHHJTvuQCQS5HfA2N
KkgOnDuIf7YY1V+zOaMfdZmyI3jBG2F3Vym62GufVHWEEgK1bEZmracAO0fifgxzjE97lO8qp6XQ
bIOomK1jMhcv8zTU4RIY+cn37e9JBsbEiovxUfljH9bw+veYq180ixwTiRa5BzKKumrWe/Tph0ll
L0wtPmn/Ha5UL+CmFMmtSlsPDXR4F1V/qiZRH4oha5BRrM2sKjPsuY5cNZwudl2r7tME41FhFi8Y
UMjKUk22JTL4kxmli4tIxfcyQIBkVK2FwUiSpbfI7WDw39uTTaMj9ACT2cZmmlAnE7SHiKNWeh2P
ZXfjD9LceviHj8jLGdwT5YSw2dJI9a3/HTVj2leTk3330xalid7cbdM6Gie/xUbJTX7GVizuHI1W
7yGbH+tqKfecdTLmsk12qAukQcAmbmiJxcER5uAA4zh6ZF1Id11nBrukckj1pFqwn1z5UzhFdcQs
zpWatSNkNESAkt7a74KJcgSUutomCaPvQK96fCEkfDg8LZGjNHIm+lTCuuiJTZrzk+HUetiVxYtW
xkeFnyus+gbSzaC9OguDFKuY81PaOkGkNXb2uZoqv4Jc4EwysNVKm7j01LorqVAvrqupGK9cIJhA
fglbYSdQ2qfABIDiBsrNCYXn68mmyycK2KCSamAX9PGBml+Io6VdsFvqZlWvZRTZbeOb7o5WRn8b
e7FH1yYIx6eeRAsajkHMjSyPeapHyhJQCga+Gw8W2mLMdXIsWzKY8TTdU3dgRNPEY5EEU2mEkGmW
H23DorpNPHs5jUNWH8xBLhLhh0cLyszi6nPU8tOC9ejl8Gm0LaSGBKfSzp3HMf1k/w74rEmo0LTV
tY28pUqkf+8dnhZOlcSqd8ZU6VdpHVR7nAQN8oxGIsrk1NEWEnJ47u49snDf8hkTnNAptnQosFz5
FSu5rbW2yH9gNRNISaav3maD1Dtd5PNtmWtAUYpXU2U6oOFCQDGkblZr7dtcN4sNNqgcr1j2I+79
bpOZTfZSdTkKlEtB0Y3JKZQp4aisDVMV4x725DNKYsEkHL/4dWOX4mQEmD88a7omRdg82FagPRbo
ld9MQKBceoA0qSrACzsmKR9jRF9zG4t63i3lot+4MQCtIR6oJh2G4bYk8Ec1UVbvgGsu+2791KLq
umf8lNYuJj+8xQ6fwgCZ7vFaZBz5emKnegrxYh3Nt77yw4XY0VlayzsZcudgT1Xw0Zn92ZttRvx9
YU0Hyx/e3IsAoHPeNq3paJeGjwODcthwAK7xGTNa2ubaoF0xu0ohSCI51DqVAPCos3BJ/FW5MFgP
/OU2Qw26U5o+3SxZgCN2GcHg1mgPcw/ScfLMCxc72aeBPYe6NAFv5/kYNka3B03esQYPN8HIqqWs
ZQmx3vAkwi4+DoXthK7E1AqS/WH0lRkWpNe3YtVr+N2CQzvPe21pg2OnT+RXmbWGnhuQxlm1H12D
OzmuelDTF4ypLiJR4Jv9Ez4bgFc+g2Yui8GmH9ojc1Z8MVrzObfeM9RlsVUBQpfeNxmmNzJims0V
K63ndEe+cj5pRftjNZbRiThiEiBQpORajWp69Z3JyQRFmDe21pd8J1fdS60KmLZqYW1DsgePDdbR
hDEr8Xg6roqcmDAB4zsOzl/VqqnVq7qWFsNXUxTFldOQKTMAT0DMlgsybW5c8wzAI1/FOVkUn6Nb
Bru5UV+TZvVTXmS8fHHim1gYMYW/OUt/ESTfq8aQkQ7j+D4uzDhKVyWQYNvE5s7829WTd0SwTwJ0
P+0hK3elw4Fhmu3XqhtTMEM9fGSfv0p1eF4alMrPbrRNwl45/hMWUWJ3yJJwavJzYIrmqF8Ey2Lg
ZUDHHKtY37CYClbtbHoFHseGMViPJPwwsiQc+PPZZ113s/K7uYqk1SqXjnbl7vLJWyLErHrX56q6
Ng1TbodF2dFkLd/7NF5wBrpeKEEohDItiq2OPfMFHre6Lyjx4QVViAJh6o0zNsai4cefhiJ/52Nf
DDQP1/5T6zl8LSHGx26MjxSeyUgrg+Q89qW8d4Y4f/dy99FxXUk+LLm1TdEfLFgfVjSnebPFG88L
TQG5/UyVtoxmx+0Q5P2trWLXXOFjZFnJw+FAWMXwzJ3g+iTC/OHUc00PNO9zaDaGuJsMNRx0RrIH
b3b8r7Lo9fcRET5v4uFO6ZZGeR+e1kPeDBaYVneCFJzPNStrw8DESRey1hOzjthxeCL06qH1A+dB
LijOEaumxhHDbMzIsfvys+8s314/qKQjFWkDQdq2c/dNYzh8ZGp3IPvSB9TIYT5wN0tiPTbZssIr
9GtYiPkbVX3/w96ZbLltZGv3Ve66c3gFemBwJyTBNltmKhtNsFJKCT0QCPR4+n+Dsm9Jsq9c/sc1
qSqXnGKSBAIR53xnb/EJodoxH2IGUVNIJOs6Mt+BQ9u4ohPjM7kRElhUcjkWMnk1HuQlpJFkMe2N
0Z7Gz2KJc8hLsGOJeIRL2IOKc77zS+eOENwpxGPqwqI1qnGva3PK5ez07nsYuVDpjcYFWGsnz7ZU
1rXeJfaG5FMe2Bz117KSMzgS5jeDqjWrszItleAwhXUwZoZHyjWsyCO1jMBuZuW1BeWZhojMEpaJ
dJVuwyVEoy9xGsnvtWsp5OyYIguLXe3myTOrWfbMI657yQkSP2RpG+5F6iYHYQ/seMPaOdZlz/R8
ojVhtpqwCD1FRpJOp16bipU/x+roaws2IRZDFkgOz0dGMfp1XIx6thqtUm7IqZEgFuSO2nlsn4U3
d++M+PV7r6ko5sO+uLWiWH2oTBsUi9sAytiYFPezYuGOsLuan5gBhtnN8aEZSCCxwq45JwH9m31p
OrSv5NQHScr9cKK8yIQVZXgqFqE3Oy9RtoS3em/kyep1ls+NiPoJUDTUy8DKLOfGgYX92rsDHbfK
7R5ygDj6hjScdk11LHkNC7vcqtCDNFfMY34gygWIHHSMt7IsoFrAY8ipiXAM73v+1f1YsLyqwn8Y
CvbGuKG7T+WSeNNiN9067Ryd1CUTd4nHtUVfPOoxfSTcA8YOxEN2lS6JOqBu8aaK6nwttTlnWkRJ
ezssSTwA60pt7JkqWNpTJOpTndh7OZMyN9Jyj68humN6OpzOnpuq6naMYooLfjSK2skYFYb4n7wz
rO8D+Fh1nWHI5p3tZoJNmpHverAeKrhwGQSNbqIopBoaNzFksAF933zKRwueSJPqAQnJUm3MJmYd
HT0SSxXZyH0bw7ODGVh0m3mIpLunPyb1T3Rpw43Q0jC6SvpFHMklrNLA8KJh4xgdeOOMQg2rDzBF
puk1ue9oopzHuuUsoNfabrZBZPTtpDEyq+RBcU1uutZMrhhfTNah0blfC1VZn0XJ1ATDqjjVd2Mh
H5vMD5NXHbbAurD8ARU21AmvAfuBgtHzvlCaivYOLkWN8lCsretEuU90S0SQOKzOAc3KbAu6Y34T
bKxPA9qUVc75uHKl2FX8tcfZqNt7yYDbSzxaxXkYdPs4y2RYG4UlN3as0wrR48IMooyIGb0rdgd1
1uzGrNcZOkqrG8uqiw1xYutDwy4yaMeR2ZxSTxnC1ZfNOUG10VBt0OXuQUPnvKk4uJ8pFvpblQnj
zQaPtge1KVeQ8Gq6PSQ1XLqpuySCJKGqhY6fFA5fbxMPnxiL7neEyW7NMfbfRUlyht+EaqAw1tIw
pn2t5zVbqS66YjLXA4nuW0PAdVNvGR63gxqyGQMs6OxWZO7iYAiLOPBzHuPhqGUfKWJLKHpusdeS
0CTkwpOkHJzSg6SOqhm4zUQoxTS3VWgR/fFd7bY15+ksBzhsI3MaY4bw3Y5KU7ED1/IA9lr8RUrH
ug7DJGGhraN9WDH8lDUs/B3DzhOzletZwSFSVNx56AzTfdwK/6Yfo4yB8sTZZ04CehI6xUo0FZ0m
od95XgGUpcGqBMSCuJxbpoTpJuSqUq+9m0yr1XosRBboeWitUvqRr+RLKWkPi0ykSOLiVZPNK6HH
DKKFt7PsUReoQvt3wUTW3sMZd5gKDKM6B8+E0EmLVrekbTbR0VzRzXYYd8jfGKyLg55va2WU4wt6
qVMcQb+c6/cyzV+alPZCbtBJDaBUYgAZTTMg8WCscuw6xzSBk5WRcGX8XDgAMMgHrBcQXw7njmde
ZI31Fdm0kqulcXe6yFzmJKzkKo+i7I76gxCbziJGHfRS9DdNy347Fb2xqZfyz+g18sAMe864GIiY
KPXEl6HkiJYysLQvrJbpE60GZtFSb86k+tzGY3t0iyRdCVQSR+pamzieJKVOBzK+oWVHgwH6+zmL
o22U1J84r7EVm8pk2lhzWhzKTvYYB/tmeiby0Kyo91ybCFqf2Eo9Qgeo165q3VPsmMO6Hmc2jlV8
CId5ccF3mtqUfffR1+vrQZ8gFKbGU6mx5KW9hQnFwfyDOcd7jkfayybjghsyjf2aYKT9OFdgJOw5
M07lFF8lWslYtNvsQUM8KEf/yugj+7+J3VEZyfIhroxXMwaMaPal9d6QQNyISJkbqRVPo+uZX6Us
aBdEpeeQKSXdudZGPAOr2SnODI7R46miFLeO9MKPvegy5BB9D9LRn4ZzTYYTag0IBspOCJq3dmNN
NGoKnO5WPhIYY0LojDTNRvFs2hXGQTK8zPKruNW4E4rAEZk64mpfDXMSjRx1wg1flXSvs9SWt71j
USTQadrifcgSfeUYBIaD3sv1JsD1LG8M4i0H/gd/hOrwqxEZZyutWDy8BGWQFNlxsnm46ubwOcxk
B9hWyxCvOh1BcxfLgZ2PxzlxM251/UnxSFrnWIOJYyy1QFniXfc7lylwZ9GyQKIJ6QDsDJudcNQY
LAnOqHDVpFW3d/v6Y+TNx5ELfg3VXhyySLsO/Ya9Tk4ggUDkUeqMLiCXdgM3c/KjtCn/kVJjfp2t
Pqm/0ViHVo0hur9Hf/IuioQrPpzsAAbQfW0truNicg+lRZzXxfe84+xCAXEutFuadc+0a5pTG2ro
IaEOraPcBL8pZBQkVaEDg+dwpuyuwf0WCSoXAIdEZr/LIfTvO8Z99mlIdC+upo9ZpFM5aydzS38H
CmRrfgqBpj0Mnr2AUcgGrwnwD1/sxu0fWPuI2Tm2WrtMPR1VTTFK0F3UQ826zpWnUWdhTDJQIsv2
vlNeW23erMPZtLqNkQx+B6hML9xVKuLsuGCHdeQJ2yyZ5BuuyurVpge7sJPn+TNtSLSgzL9qb5VT
qFtX5No+5YGnSJ+74x5ig6IlxRGJYFYab7BvHRXumsAspukT+yxurUgWb0mqe7cVLLnruY27z1ri
fI0UIRTETlpzrClD388jLUI7cQc4OokYPnij3d0ZoGTmGzV6FeInt6h2VEEL4satKZegM7OQJKlc
7NXJuJFGUqp1QriJWDjtU0uE2o2eKJtYEA+DPWLNxymyP7BDsB9qCM/bqJ7aPffBFDiqYRTN954G
D5aujEvjIRK5XDexeevpTfhWjCXmlSL0iJgYRrLJF/fDaTDY1Fwxttus6raPT+wh2nEbOapaqzRx
uqNVsv6sHLqYKSjcAcf04OfxaqAWxp6mIJBScrhhezfAAqM9XKknJa36RO/TIzQNa1kQd6bGN8k0
XE+sC7jDyG7cDIktHnv+AmfjYY1+7jJmALmNQ4pGFKjjFYib5trsZHflLsnytZADcdi6TAilSqk2
PLD8VYu/hh0TSRWGF1uSJAqs2LpglXktMsf9SOAF52jWpe1eejE8ZG2s2bR64OcgJwK0oZ0/Ptid
BOxdikw6yChw40hDgziGCu7djsmob8oopJVHTW06T1mPNdbkRgvmekkeuw0H79HgEc0WtJCb3pRf
yeeUAS2Ce6YHU+h1DiKWzIElJDtw3+BC7seoN57TpT+9gZ9JHkjZ+l1TVzoBmLr3zo2teJ6yllV3
OYMhzxqpuKMZ19Rlitn3rtWktc+4yMSNQLm+MyST4xxeG/O+gRx/9rWQ44sihHTStNj4NEGJP7aN
15PMMSmGIgPhLq1KltVVYXsEXrGVM+wCu5ubcrB4YuHXhQJjKj9Kb6jwo6ZCO2Tmp1Q3YA+1zmDz
TRfwnloVpZhymzs8vxaz0pNkbJIy1KOY3egIJyljZjqevuay0F9DvWGjNjuthzBXVzex7+O7i9Kk
fu4cG+SOxlM3qiweZlxSGw47CeyuJt1JDTsOcpripMLRPfSDaAMJN/pKAgtr2Nnr4qqaq+FDm8Ij
Y5VFIxJrg7V2lBWynLTavcxqeWNPg7cvGNsKmn6Wu6FhRgqGJ1eJpob22iPq+EL1VuMhNshHwf7u
SlX1AESb3T/lTJcqjRafp5iwnudHPUV7+M4RnKrrrvU/a72uByxODHrEdotXeNav/Z5bw0yNOEhq
81DFunfHgBoKs8nuj47mzswfQ/MFIqhz0fjumnqzAnrjd9dktbMrdAOfmPkFIR5OxOS96S2ainht
WDAkQy+lrKiHBbUyNT0xogRTTzHiKo3ZDDQu9F2MF4+RUeZBswZt37rKyslY4SrYxOaobxxd0JC1
K/ayYlavSQ4/mKPCvJ/U6CB60pvuDugjdWDdh29V2kafn0ebvNgU87BJbdCF1LP67EpzSSbYtG+o
sZKImKp4q2ceLk2caWh2+f8FxCFznG6HtqQO3GdPfmMAemOxJgUVJJaJXz0d3/ySUQk/ouExkC1D
moZAGR57tTX0zNoPFuKaKD3PnuSoAH927XeMcUXRfMtICLPfaf0smzq9Ixu5DzVjz8aq3fWz1X/U
RtogBklxDCxiK2Z2yGOtJTvCefFq9Lq3wk/r+6Gr77vKyKeVqCAErcD5qU2ca7dgdiZym0Z8qEHR
XVm99m5pbnddGSWyYdb/VUIbjEKPb720g71MM8NOk3I8qLx+/k/b+t9qW1vkoH/Vtv7QvsU/dK2/
/cDvXWumQ38TtgCMIxg6NS7Ejj+61vqS3xIGEXsB4FpYtKb/4HwgWGfcVSdf8r/tatNlmlUIcwlZ
2S6NbvuftKsvCerviD0AixmkFSb6lKVTTcb4x2Z1hWOLfZQ3Xfu0FWcKGYOcpm3hoKosCss8ZCNj
ZtRgARLTlmne9WlKdmMCbHiqS7VXjFadDFZdUr7Qk4pEH8/xNNl3rLKNMEn4jEnoZTynRcdZpygc
2JdkdKYRfXiHXN23PrBT8gsqE4XBKh4N/YIAzkPt1i/oURwJ01BpXBvM2HgEstwJDcIA6GnsD5FL
CjU8hIx9pFg3PUgksudDftDKyqUyZ8VMf0fpoOYTn6XFjiRjUyZ4WR7zkh5hVBhRvYosQIZnVVhg
F4c8uQmLIqaMx0IGY9chH1kwET+3lbnnTVUbQKvapyEukkcvtdggyCJO78fKvmlHqpSznUTbuAq7
N19nOEM1BVyBhL3p2hFMnfsVlDEXw+jsGuUxjfrEdnkuZbR/gmEQfX0y2CSjQCfeOd7EUYYIfURe
MW0yYj3TA+ShDme6iLJ06bRI23B3RjLGHZMaosKzjgss1BnrL2igZ+OZWZREXcux4Zmb8cg1jKI/
/GdF+LdWBFsYRD/+7yDL0xeMh2X7w6Lw7Wd+XxRc/TcLXSV3ndC/DVn87/iFazLpbrmCCP23eOZ3
4xcX57hhkI5Yxtx/SnW6BsEYj6ePp5Nxdv/J2rAMV3y3NLAgMQHiu/yGvMiSmvlxaSAL3c1J5dmg
zamwFXHsrdKoNlfffSZ/wW37meTlObrJe2TlM30WIbH8+XfJ0bDra8PEqrLv0hJFDLhWSlpjWH1c
YB53heOah3yumXGHyfB3HK/l+/r+LVrLizO26hEoosbEh/3ji6NoznHCeD5YLL8iDakafLqjzuva
Ijuz5azeItYmn3ozHVeAp8mXUSPuxrnHMTe50hkexku5A2aer81aq/EnVvFt46XLqScPSbpMSgYN
m4TrrnHDcwEmfPPrD/Av34TL4q0z7W5zIf30CQplSYbiZ9qeM6vIaFXzttBgWHMknD7UpM/XoZ7B
HtYw9611MUKX83Er21U08fsl/njnlMZ4V1G3pTQE3dn3abz3XpYfRr/PaPIOUOmAoW6nEmT2SivK
v4X3/cX3QKnTh5rgwWkwflLAN5YJCcgd/D3NmWGjGBuhdqOmnUsI99ef1vI8++6ivnzjPIRN8l6L
NOBnSgO1gWZpdfr73owEwXkI1q3j1UfVmvW9sKNi/evX++kmurwesDoPxAQYSP9na5ah4xpmTJfX
ixJ1z4rSrAB1+1e/fhW2Az+/K0sQRWNDYHrsLn76/HzFcgEJ2dsrY0gIWKdfpekn+6zxHn/9QkuE
7udXsg2SoUCaWBf+tCikEcm7gWtwb8xU6ma3Qb7ic81ME1/cVJhLYTZmgghWQXYmSuVdydyhB5zq
4TmGqHIqbLu+V9iZGJ7tsRnhzRWUrJh/30foWI4gNqddwrX5oY+gQyBOA7PNSW2YAW1FvMgoF7+I
x+RiYzjN8+DMyf7XbxIbxM/vkogaPkQmkRapmm//FGcPjTDv4lmN+4HhV4rAqELcRRpC8Rpe+iIS
cTCKwMdBLbJIRrh40z2w1W7bk5LYUrRVN/LiJWH2YlM7JWNM+AtvbH+yPrqLyISGfqD0wXjQoajD
5wQgv1Ycxx4NkfnbeMbbQ2EEQ0FUGtQBkKXA2dCJpX5kOcv2TotQJeoMm/FZJCs8XWJ2JyEn4MhJ
9kzu42VdtCzsgPRdY1beIzPM6SHVqCSWek00mkzM51i3IQAw+nXAnNPfyhzFzKpfNDCMAeVsKZgT
lr3BYdaSaNc7h758qwOSyMB+PLV4ZfJFMEOpT7u1gVi8T1AyaEggookYNtnZocVZPnUYQZ4pcuBp
QF5jYxx+ZCKgeHajOPsq9bgieyh8jDe+ihl8H6pl41jG44vrldnGXTQ56PzyQzqhzoGv5Nw6i06n
9RLgUWaRDLcU8etPFPbtN4GBRxtR8cQ4ebRFzkMSUmMONiFe7aojO1B+azAtoB/8w9hr5U0VSnjT
EMzx/ijqxZpbkihLr5bPc1PlKXnoRRhEkA61DjorO4b7ZCEIOOBsK66sENWQdrEO6YWYb7AnMGs/
LfFiwfOF4heqIqPyPSjnlvkGsLi5Q+/TEGRhK7qu3cZ8zKwtnBauiB4FUleb5hsCA0qLsaFtTNqA
xWo5632gNAX8PmMgGBEIqLhFrzTgWYpj894I0ZyxtvWHNifWMGmAyFcqNt5NxXdOuV3eTyq/TkJk
hNoidOqjvKNmi+QpLtoOaQnFIgOqv4gs+jL+GD2QtrsOI+djvOii4kUcFeoopFLlPNPPIchUltRv
m3StLcKp1g49jNqKBArIbSAuiKmqfkZRJcxo1aW1Rv6aoKe7qKwgYuPgLi6T1NV40hblFQ2Xcj0t
GixtEWLJRY0VGxli9IsvS4m65+Ii4LbhMZRtk8hzcGsNCfnECOGWahrtZM9VddUuOi5FhuAtpc5y
3yWNS9D9Yu4SRipvZ7qFLFONzuTGpFsH4jv5Xl/EX27F7eJoCL/I89dU8rvAAONBPCQGtdvG4XoU
aflZ9VYEXVrv3h23mV7MXg1HpAw9Sl8fR1IkrStmw+WubjNKs6HoDx1J1FttooeH6Iy4BBgtt9EP
ZeK7c73Ra6eAFo3tfdTm8YPVi3JrLud9kTHfTpgMTdNEytI3UZroIGqvEnphVA6pPNoV/5iWXSY3
nMrqSyth41TdtNMcj/JqIzKEYP30tW/VUN0IwKybkK4UAtuJvCKidcqOYLQS7Co7fQ69lSE6wPU9
KU3esTq6DoMlg5oy6GNiYmxENM+EoKxbgxv1ZkIihzw5bEksC+JVX/RUDRs/FxRy0lR9jumbA6lL
3CdMe+VVabv6oybYX9BOjW/h+rE76dnyVRW8HidiAGIT5mNdM5sHBm3EpXfOwZi/4HvONpmYByTS
7As1W6KPynTzwKRmRq3c754qvC6Hmlri+6zFYp+nKIVTxZvEJQY1Ma/C40wUej9Nprwx4zk8us1i
qh8YQF7DFMNcXJUy8FXPO4dedEvmc9jYnWkEdTsbYCFhuc+upINGM5yfMfy8eY5oKKw7hZV+yDrg
iX2P+DnUHB2BLHMfqARoEAXMGNm3EHppqJZY7CWiagIhTr723S48slex1zKE284+Uh171EUr3aR2
yR64f0p6xbpeGfUxZeIbfI1tGfQci3oHxccGo19p54kXiC/u9dWMVYFfe4rtj0NoLzIFnMtn4SLQ
C4m3npUw6gVKqb+Qdj418DB3dISqXZMaVATZL5onexTAO1gUdMZqAdTVdCNI4x6KjBHBPk/jbWWG
cVCV3SO9E+A/bZusyDbZAZHsOxWWfr+iGdnvlOyneMfH72afleXV8RUH4hoa4kSfjSwfvJG2QNit
TGMZmCUTIllZJyx9AJqs+IZU51jM/zmwgh5M2ulveLVItJbT1f99YH3+0rT/9ZdOrm8/+cex1f3N
hbDk+GQnllLWIt76vZblYdC1Gb2wGAPUf1fy/lHLEsxmUN50PZcDr+e4nMV+n8CgpMWZFQUzJ4Bl
NsPx/8mx1fH+tBs2FwABlFaYAZS3QOD+cKSMJgsnTRrFh6Zwu1PllfCvSvI4J3MibZRbi32Jfq9+
bnQAHpDeV4Lk/oaRqmGfxajuIel07lYBTn3wPf4dH9feU+K1OVlVKvQmoPBFbIcMgLlrvADjogho
sJWobZd24ULHtwZKyUi/IK9mNkF4n/XTXoQDNRwYajEMOaiJkGtUeNEHvWx8BPC2Cte+k74wx/2k
X0wGVthMH2bGlsjP56h1ek1s2sV9EA1YENqLEAFfKZHHcOkqISRkDHuqE/ROMCM5SLn9jqmS+ySU
abOJx3TYK7OurudhKkn3meJ5XrwMKeHGR7Yx5nZSTXxn+I1TE0Jb3jnioCYwCidhogzXg+Pa2Bti
eI8PUUyOELUXs/wNf0xLVT/5evKhQqexTCP21541cXhENKDVjKxHfdUzip5Y7UOGC+eOACq+WMtE
S1HRLNG3ECOX0JmnzejmQ3/lub0VGFT06O3UObknPkKzQclhVWhODc118cSYdPAyudcB1bmLLUPv
4lua2327MSbYLhuXfdjasgeyNXk0W+wNVE88mQTjynPmdhUW7d4fyvaD1fC8Wslk1gOtNxRhmsmk
ldWAHwZ31F3NnrFvU/GaLPaPjvcS8NB7CstJHP1BfQDaZq19Bjc/Ap2YjnqM2gBaacz5AOmm3tpM
bEfRubGgz216t8qvvbSob/KLlsSHquuuYHU67Okbh2QqZkmCbf1rqELjfqqrNLAjh5nSWX5pL/IT
oKBOENZJdDdjIDmOPmeI1DHXpoc3hRMX3BsdDUpXQoXXzfYlogK4thmKO8QX+cpwEbGMFymLiqLm
oxjq7ithP/0e5Yx9Wio9D5ljpRsMph32haZ21i3Q43Y1yEJdd4sGZrS6G42mJZsk8cUqC442Q9Ws
ievVqBUtaMEJPhkKnnqzKdTkvSLA6x5nrYN63Id54GARBT56UdOIi6YmdJghhOc8DB9Rk1ViA68o
oYCi1Q2HhFQB6OBbDmy3LYKkbHpx3y9WnGzx48gaVd96BBt930vjbrD117nxXwENrxSg/kC59Enp
6ydIRS02dGpHIsbYIQBxntm7Pkah/CLIrUAsXtQ9PK/E3s773rtlukiSqQISncaOsY9Yc878DVju
yOndNHVy4hQ5HEa9LDj5MmkykhFqBuO6uWiEvHBUEXsE+Voki2ZILcYhJZotatTwrl9sRKrGSzRd
DEU9rqIOadG02Iuyi8jImA3oC13IvBEOjyk9wRSAFpg0AE5XI7P8141thoFrktuJi1AParnAhV1i
FLp0vGcszJO9audTKVxtH0Gg3GVYX9kZGNrWDic0b2IatqWVMp4BReNltM1pU6T1cPISd2sxLryS
IaVn2rXMqWQqte8hmhBMdUjZgOso1l7PRj2FiXxMM9ppVdfJXY/od93rRXQ99PbAJ5DO8yPUfvtg
44u7HpmUexoiJDz5qWOnuynyBuFnElVeMGpmsU3lyZnGF1AvzqZSjXEY53AObP6tU26L6lrPzZp9
h6WNDDgzvirYrNmmewDhiM7FVfW9Sev4kUIQ5loHEltskwmFuzBPuxCGPnX4PMuYvmJ82hpd3M2W
TnlL9TgKPah2cKhH5qt8tQWrc5lqusnnaPpKaYCMQe+6EKgjYCoMlHToBZvPTGTUG3S7RJpjByV1
xVb6QI80X1cA+6+SvPvIgwX+cZv3+3Kuh4XyVmkzAYRh4CReJO1no+RpE7iW21zhLoaXGOkPkUvB
xdSYhEnYx61V6aW73NXAqs9qD02QyCAPWIAsFT3UUuv3hirFQUzsUUMfGbIzWGPAplKcnJZtNk9s
b9tIWomdq/unsXQTkpD5OXQYJnKbyN0N0ifFyuzQ145Y9xL+Jg1eSNZe8OX5hjJXfah9vZipCDND
IUbzTqFK1yrG/piNsqbrWEbJTSJGgHW5JEE1Z/7GZj75SMkt3NLqPBHorQPi7M07KiymxAo5BCnT
dletyXlx7qz4oGb/k+e3xSGyIar5MGe6bPhEX6oLhD7Rte543ACBO3iqifY0b8wNSZObnloTxQnz
xiwMUqldb98TLSi2CshdNKXnTjTa/RCndyOf6zEcbYO7Mb8hNj5vR/ipPBoTyHDUpxpna88IYixG
JMqV3XeAatiffrAypjOGjs/1XEPucI5z2k7dNdi2qAoMnpwKfNZIQrUV5gS5w7pgPEhrziKIQ1/O
DwSmfO1luMA/Ekj/8xKCWBx0Fz4I9Ms8twK31fUlOIqfOQPsDT1kZivTAJS76TMskNR48NQx+4zs
Teg40iZmXewVQ+b1rQFQPd7IVM3PJgMZz0UlxqNLr//U1WWzqydtaNd94Y7OElPqj5y0Bpb+vOQz
QHeC/lpAaShYMb1Mc94motkb9nPpkQp9ZyLfc0ndzV1yLJbJOGC9gev6w3Yie/zOoKkGhAwMUTN5
9ZbBfZ3KAAmJVVGyvGa1yQeUTcgToUdHjIaGDCKmS4xGZg2bjsIkdaTonEONoJ094ACEtO2YnE8q
it0nJTvCsa2haDKujKnj/MiTS2wBv6hw5U2xl64bl3TonGGanBq9JNrmNX1HAA/JUh5nGqW8GhSo
CAkKruiP+re6rTntumrnOtlCZ/eDyvNnGvBmR2Y+qgVjaZBZNuBe0nsvVvU59SkvrHxnStYVihdm
bsJxq2gA72c9HnFMZWMvVmJSLnYWNbXPue/7m5AA9lWResUSQB2nl9lMrC1TETuTkSHItnPLoQin
ksnPJyHoIeayooSKDVMSDfmwUYNbMTEPu+yAyLEXjuEdYC+JZ/CPSyIEig+MHsaYtkxMlmRxs1as
CW63Lyzec2DyIZ0qX/9EQIbJA9cWxYpvFJVQni0ZPR9JazC0XToxmmob6xaQk1xbTlzclnWDpMzJ
Yga37PgawqoEBVm0V0Pn2gcn9iSjOKZn3ze56rKgsct8Z6EfC3y+tCOjq+im8tKa3sfQiz/67Lk/
gEBwT6EVl9j+pt69agCJOJsw0iP/uhC2uTYm96UFA/Y8cXilQGBbsAc4VRujLQ4KaRw0C/AVr6a0
+mGNwQr/DlN3PEsM/zqnzvbFwNO+ps6vv7GeJsdk0MAT1hag4z5rJszYhRtutTqJqSgKZskiTqR0
OlrzDG7MDGxngHY3uVmQWYm/g0jeBTbB0tPs9sMNR9Xh3JA9ZO55QG5lk3es4Ca8TTVghpVRVdZW
TxjcXEldqqA2+hYOFaNyZtjWICpjZ2v0wn036MBcIZ+db7x6lg9yoGG9Zj1PGfrUmUwrRf4S6SKP
ONin/hHjcHhEMCiOQoY12Ue7Pok6cu7NuR3WA4WYg7Hg2LV5CeC7lgwm4Frs/SET2nZIERFZYcbS
XJTbwYHzl+ZaeRgFe3Hp58NjhcdyqwkVtLKGIBYR10pTFGHpIgtjkeg33IDcLC6Z5ga49LW5dLjj
RTSGftsJpot9LFtEZIwbc69f5GSEhALg0DUbKNRl8cViBhoWoVmN2qxvq+EdMEXsreWiPuuNxYI2
LEK0y6H2P76avz3/XwB6vzj/J83nivJT+UPL2rn81O9nf8/5jQXMsDn4k+e7wBL+OPv7xm9MHjtM
mFMRuMDW/5VjIbPimQYAI/7EoKNMl+z3s/8CIgKcLhiysyhPUDr4R2f/H/o2Fkom27WpjFqIxwlU
/5xmoXEVZ8ylOifONYRTCjq5tk5MZZ4gI69bRaz/uwLJ3bfG4X8R+76rkrJt/ue/f2wnfntBiiEY
O2Au001e2n/fda8z3rU0ZGGfTNvwNkxfJzvAW3RUc4/LnCfP3wi2fixt/P56Fn4fHhUmhIufG32p
w5EGUc/JrWLnLfV5ATNN9cfGxs3867f2Y6fv8lJ81XzXNh1ylGo/vTXF9FTUZbp1yorBfgPOQBem
nRFOOXidb1pSxE8uip8bGkvj+dcv/Rfv8hvrik4tbtyfCzhDzcohNGWdGgM7bulJ3VhxDCW7CZv9
7zq0+o/g/ssb5QpkvI1NvAdZ66c3OlY5daIxsQBiO7wQ1FYakkMqEJj1rcuDtjRTGR+BA4FfnlTc
Ny+w4HJC2wCC1oIN+z/q5i6/ELUwz6GRB5mTzv7yzXx3UaWg7LscOdLJGzhUAxmkSS20jP/4/3st
ImYAPrmEuXB+uqCA+wpCspN1MptBv+ksrXnnbD2eu9T4u7TF8jn+q/X+7W0tiRXbdkEXCXsJY3z3
tpJWKo3GhHXqw/grUXi0zUah/U2//c+XDjQzxyC4wn+zSv30ZYLas9zWyK3TTOr0lHr9MuvocALR
ZyYWV7++TvUf+8Tf3pJJDscgPcdH+HOawAtNHUeMbp5SIwH/DCIKO3uoMeR3cU17dWa/Wc7ETUrM
gvBuC96jD81vBe1/1wj37degUAZ4jVvVotf/4ycbMvUchk5mnUYgYEczK6nc1aFP711ruEJrn9nN
LDNIt05zxxTm5ea12W7sWEHU/tcfyl99A1BbfdKmfNPMBv/4y2S574wFg9SnhiblmSjjsLqo6i2p
/OCfvxS+RIisBCHNPykfR+mpSrm1eUpsPl7fX5yDQN5Z6r1FXv7rF/txqWf5Ju1AkgNRm8HL/eny
lTBC8rqW2pE0NK5GDV3Ha2nm8nUevPGupzfr/c21vIACv7tjlpckz+EKk1o73ytJpR8/SpnNxEpA
cx4FR/EdwwPw3hvVEOsbtPGcNCQV2c/P4x0HHia5Im6pYmzxq2slQQk8yPV+XlKalxWkZYKw4QIw
EtAesTbrVHSJDvz6Q7Ivj9h/3eVEznCZkUmzKeWbdBwuSN/v7nJii6k1coA7NrkoyDrT6qsSR9tG
epN1zGkWE+q3HG11BZkhlZMTIGlx7mm8M2SFb5zfEaI7X2QI7vV9Jtn0PhoZly6hJO4ro9b+H3fn
1twmskXhv5Kad1TcLw8zVUfyLXbsJI6TifOiIrYikBAgLhLw68/XAmWEfJmT6jxQh8pTbDfQ9GX3
2mutzcqLyFVD0q5tORNwVDD9deBWt5FNEXp1wZ9lMM1wB+HvKOWgk5rTF+v7Atj1iuLHxmW2oAPH
FDmoP+BZpGSnuEqRwG4CBd6AN11rFxrFPgCrnYBk5soLkLtFGbpL3PFDwz6P4jX3cOlpCjjUH9Zr
4XiE8w2ZYtBK7Qa3DkZIamrpfU2kjVHwFM3N5ZYa4ld5MV9lJ3WmxcElp9PiEY+H9b2TkqC4xP+z
vsVamfymXiibcUP1xvCbVnt8MqcxbA5sW0x7v+BRz9grlra/pKobyQEwab/WvPwx35WEtDcby1/V
S/0hbab6xWbtrG8zG3Na6rAj9gvneOyx/qKB3HqYMwAAaGRlSQxcmZXrwmhYKhOjMunRaTj9UuMS
fj41DPTMOfoJJdG1O/Kh9I9HBfdbypQ3X3SoPI+pZ/Kddtxhrcryx+VqrgumDLVTm3yKg7BbZ96X
Mq35LYQixltvGtPKalFr8GvpNxNkBsWN2OUQ+bnUlbEjgwxNkC1E4UqUOrXjMLLNwMZxfQUG7lwi
/84ulIVDZYP1yntHearqlhpOVDrF+FmxTziEajfrEHcULG9Vy3fQPMHaWyxS4I/ErTGYUKeOfZmK
9VLZOGvMM8wN7Be90nkYOEKiAgClLR7tBPMBRvC8plpZ42o3gbJCo1hbVPjBPtEl6+rUJvsNWX/B
L4gNxvJmgaQnp9o4BVkLWHcAm9WHVBMF9QrQeGH3wr48LtA3GJPUIFHdOICMEy1cWf4mWVu+HZQe
9kxxhuOxVWvZp7nR6BcNMnDnRJ/b5rd4s4nvXNRY10h4ohOQ8kQbLxScWzh6qtllGCVwpSN8G/Eh
qypIzQ0KUjWf2ndR1ITbsWrDsxk72C3euHAlUWMFyMZWS8/DCz8HUiedRQnupr5bwkCkDneQppRD
R4QUMyYRYHJo/1ikOeKmxbRc4amUFT9cs6Hike6UN55tIT2mHDzk63LJyjRp8Jc+5ZSKFqhQ6vQr
dJ4sP8ut2n6AGI1LABTLd0muZvMz6rA6GFiVKRXISc/jglYmNx5pCuTPTR58mxsKRg1JAXrOYfp8
HdfTK60unPW5m2/t+zRcCdoi/icwy5NLw6R+D6U5zOYbhZWXnIX1ZpIDaWYnLrpB3Je38bcF2akC
0St1yKn57pyLYBQEp1pTlzHLVgq1KgIYawQvZyuXWu4sTFMwVXV6W4JevY2R+7xdZEF+VltlPUMv
t8XxLVQwEU1WX8PlxpxEdYzMNMY0crHGPQr4wMd/lPkRNsrJVEdkU24y7WzFMX6BLPFGkI1Y/jG+
wpQrQyMLyBwhi5wsRcrDGmdgu/NEfPl0+45IF3aeoVGniMJ4MJXQdy/Jq3lTSkiQFEUSmE/QjAcn
TVKTulkl5WdUYujqNnF+VpKvmsSB+hDhGPHVi0Iq+HladZYrqM7LiOfwpsXqI7tSg5kby/s721xv
x+lc5Ys6FCl8h/Yu/qAWZfqB2i8MasUmIvPraaHdKLBvcsThnBhOEzgQiyu7mgoky6iKNYgdq+E8
U1mQksbT7mq1Yciqxcb7kjklthJuCehzKupKUUWLUlGbMdBN1Ex0izpXU82sPsAcUSZOTRXegtSL
S7LEwp8CVT7p2iwSrWlVilFcWLAEsRoTmAntglJxjsrxqlnhqtFod5vUZOqXgYXBXmVSf8XSlul9
mjJsBeYh0sdRHN3ryXpOPBdQl0qDn5EI6mOerr6BE7rpjzrdmFh6OQWgh1Pkp/HC3M5W7pZantZS
sf6mMgsGRYGXX8DXAiOOq3lIxkxbBN/zTeEvUgvwycQWejKtWT6+oscrlU9hkyJEcPUAmBup5MRG
YXcabLdrHOzs5qx24/QzhWxQqXqOuf1MTnl1a8/TH3qE+xVkwPfLQi8uWFedCP5KVp6aZao/zotg
/tiE4fbTvHT4csx4SrJslnNs3ecOSsxNEApn2Sh3Lm0rzJOTaouubpJT9RoIrQQFuyi8Sr0y10l9
vc4Bz+ymCpVxtsI8amzzFaiZAZ7wRYkxUD2ttAJHgiwz3zcUVnq/xvDhdhW66wlVcUijbPAnAIg1
vieevbkq7BRYzprqIY5zrhFOyNEjBS2brTeGO8lygQM6Um7XvKy3m+9TJHuftsV8+VErS/U6A8r/
ttza+NtT7pLM3yJG7LiujTm+iHV4DU/MuFS8rYcJ0Gae+3pIgaAVdvqncWjh4WSrynRsUmwqg3NT
h2cKwSzqO03XKTtDRQswbAwE72z8OC42MUa3aRhQp6gum48FBWzG3ma+vS+jYk3OIs/N8LIKq8qa
uImKg5w7xSPrxq7UbXruBWWOFVSsvFs4TfIZ3QZ+LMqyxMUNpFddIpBxtzdbdvgf2madX5dpujmv
2AivKPu8wsDBC2Am4epkQGiL0I+bCEEmKZGFgvbf2Xyc6xtQ5XgxhWSTs+TdL6uCaol1ZL2rQp1l
FBaAV0zW6SbenugYO01JxCb6deHUWPTV3lpzT93IMVkQNYzzdEo1nnnKGkV+OjffmuYallJkNxd5
6YS3OfYin0utzr+4UW2ebiq0RWjsKCMLCx+JcRCIhNrCgd64dVBST5sAFTleDKRMoKlPlQ2eFCZd
9WHTcE7BBNbJJlYyDd/rqlN9VrOtcm2FBZmi0FgbZ65iZM44TmPrDEMlCycmPfTy85Kx+2MaBdXf
KW5iD1tr6jxu7YJKLSp+8/kkjzQLhmYSOdl46kLpbQT8f5IFTY1Ovkh/WAG2L/lihSlzE+bFpUF1
ogSyGmbIQRWu67HpZNlkye78Xom2OK+o9rTAFYaYfd7UeGSpaJEx6CzNwr1alhh4YQe6+RrYdYJb
0rxZvFex5FPHUzK572OEjgVMlUr5GCgGX40i8BoWJCnVv8ovFQwsHDN28fr/DRbavciJX/inO47T
x3KW1beznBmT721axU93AN0d1mmCCPWrv/R6Q28O2VUPSRkX4gkw3ezhpLoAyHrY6u6Rdo/yWguR
zxOXj7M//zA8nG2JJ1HbcCrmMv54EyVwu9sfKx4SQs01bHG03l3tDQ+66KVOeP392t58/Xd6b+A/
rqCfM9yz8KE4xIo1TRUCh/+lF47a+KcXdHdkCeWRbuCbe/j6cMtMF+hYd42f3cOdBvT6Fix0ybeH
Cod7MOd9zWtfErDysBPI41O1FFkCZQXaQXA431+bCK9/3984BtCxynaCOQIDRaSDoml3gYscdgKZ
BiHlBpjmXC0uIKhhjQTCa1ECQWoimOpIQxInai+1b8nMOuwFh+JNDjUcQMjba3jLgSrgZKlOsM2R
ZpoIIXWR8eDiJQ87AYR3pGORIginQxsExjOS8Rf2hBdXQ/YEQ8cRhjTMs4NA0zQxCnQdQu7Q3p+M
QjsxWyD75+L0dEt8+fXNkQ6ZiMJk3ZbHpOp9fvH6tmkBIZAy4WqXngHtCSQ8XNktkUHAfuDhWdPO
AbHLHPYCSVl6iGSd1w2SAa4EIpiRWgkMfeTwqUWutZ0JR9GRyEybQM46TgrtNbT5YJChkZ4QFCuA
Ie+ZNjukuI62RnoBQr5u2mY7H7puH9CEoOJQu1JJrAruiBe3LFJd7VA4DpJUa0QiQoTKQxsDcOD4
YlITwdRGkBw0C0rds2/vMFEQAe+cQcSdBvTtQR6lIwLTYoSLNd/ogsOjLcH2RjA/EJ84gz0l4XUg
HRziDOOYNodF89nV0BNVUlS8ZgjBdtfgogPXNaTPCRyIKdli6/uhcLQvOtaIddI2Da1bLId4TpA+
MBvmiIw0BJaDJf8wOqAIzUiDfoXt5uCiI08zZE8IBpsBnknk/4+OBg6kM0FHgx/QbpXDi4qgE0nP
ARdUhLJ/+LS0E/1oL/TcEfYGBIf7OdKuPEPaFNjE208jERGgOzTZ80yvOysf9YKLnQ6cFOhNHWIw
uMBAJ6qTDpEJeygDybbQDgVxGjpcCTyHTUGgZ0Qh7TW08EgzOMhJxkc7hIxtAdpM//UBjEYknEXQ
2G6K7dwb0FQgontiKfWriIGJm5wDO1e3jg5IxIWwOUXhbqP9+IPbDanRqMnOAV6f9R5T/z0+enRA
QhGMRBmGEgyuoY1+XQP2lhz9bIeonwFGzedRQ4GdQsDGzqDbFQcXGIKYPJGp//IkADtlBEBA7CCT
o1HgesCKruiE7hAxOPBQN2EjS44F0xhBEicCNvAw2l1HC6KujoRRnNZF4gNaCYH8cAGQPyiTKBHo
absfHgHo5NMwySN0ItWwu4a3IKhkvCR7QcTH7HqEf/2P79gjB9tB3Kq7c/LgQiJMAYUxlxRYQj5N
vDyA2PEKYIGZEjMTLbVTY3CnA91QRZVSqddnBcAeg9zIHis6jgkElsQBGmT55xQZGmREvleyFwx1
hE0HaAgd8dw66GnkG3GM0/GB3F3DGwt4ecr2AkorEsecgZwuf350OsCN1FYhIECo3PX3gHYD9i9d
eirogMYeAfALSWV2AjZDko0cnvaDZFhTQSf5L3s4Ijx2GQGYIXdT4emyyPAg1SQSTuIaXHiow3yQ
DZJNkSXBoAjfvnbZO5oKHlln/Gghs7R3GtJU4PX5ZnK7AoihAUTO0t9+ZObWIU7AUjli96GHhCHu
0CYBZ2TJ9xepRLSmkCfa13+ST4VjY2F5hZKqHR6DmwRGWxJdahQYuE+DjSLKfR4zIzw2SKcCLHYJ
1XbYDWguCB2W9CEBlJhMGirT5xMpwrifZNNO4Te4ucAK1Z5ZJJBTvjLSa9Jpz5+UNc1mMlDAy0GL
K67BgWZwreRPygQHhodsHPrA7jqOk60R64FKJN0dlga3IlBmVZPFCwzwUUOI9/Zj4WhfcEBNXIYC
3n9tLw2xF4TiV2pdNB1yBVgVklHqtoenuyOHRmKDf04Tw9oj0YsKEbtcLwCT8v7oO7t14Qg+AEHj
WA1R1xsqG5eMinRyEQ4mxg4WweLzlGw4yVgxACMOdixgaqBLnxxVzsdwkrtgebcHHMaLZFqxnXdF
CrKdMYOLFAiXhHZfakYYoKkqaBnHsGf3CFf0EglGKJltLwxvdRQEOslegH2EoRQTv0sfHBPQQBEs
fBBUQcrcXe3gG1DUaLCmyfaCgBU1iiuSavk54nszwh2J6YIRTjcWBgctP2cG/KtZFqBlCJlCsPL8
CYIZQX0VpHLY/u6jqoHtlJTklI2aRLywqxWBsfHuOoqatF2WRWDZXUruFyLo/2Ha/FRBTYIwetzp
n8JZ/pwC6qVf2CtDnv68U/28ffzzDyFv6v2iMJtq7/2PPOqvHpF7xzw8+OGeibi7T/fn3Qs+vXXv
Xvu32v/nRTjLfLzj690P6u4xb/wVKqr/RP53f+X3ZEk7KdU/T/LnH73nPFgR/6XhfHnUrmAzSreb
hU0S9xveMeflG176ce7n+0cUnxEfQoafbMsTPwp/JFkc9p66lT9Jt51ESeY/JvunFE/dcoblW47j
2UMRPpRFr/EdJVe28ZNZ5G/9bHbYcktxlG65E9q9SX68mSRRufre7/aWQyd7F+otZOFj73t2aj7Z
ls9nSTbvPzJLoqB8ybZ8QY+H4b6d3fBu+UOyDb999IPeAOyYKdLtRlEYJ2F/RrZ0B+mm48fQP1pF
WumJdMvJtj8sWvqybLNXT9emlg4p3TANlA/Lujcu2lSybNPvEmrFPOlmb5ehlG372g/j3urRkeXl
20XB78ePh90BtC2SfPJN57n/gC3BrCh6YxojMpGulG4/fAjCud+XWbdJMPmm2QsoO9wb2V1qSb7t
PA/5l6a9tQl2l8hc/I7WE6pk71vaBWctcUy6aapVHq0hHcQu2/LN7HvmH0VPHcVHvumN39+3gH0E
LC7f8PbNhb9K8yDsb+sdMeN3tH85y/JZb6XqlMO/o/HrWRU+9LYxGhdyg9/R+H2SLfct7YZgi8JL
N51kRfBm4mcJO2V/crYA9++5wYm/PJ77HIh/Q0jyPgj7Pd6CkLJP/X4ZEZH0TzUdY1y66Ww2P3ay
2FEPZRv+MIvjnIJU/tExoUMkZZu/DZLH2Zu3+ZO9rQW5ZJv/lJQvDMQOS/w9N3g6EEXz4Keyzd/R
+7M8n/VCik6BKt921T9Vdulo2XZfKqH+cnGrn4Duawf3V+owy7YccrI5Gt4dvCjbF3/77DvxnBJO
+7EgVlkyDQKvkm783wp9SfbL368Zicu2XSe4z8z3nbDrlZYe9nqvPIc0/RTHPsWf9oYoz/1ZH1wT
v/EQzfzsr/8CAAD//w==</cx:binary>
              </cx:geoCache>
            </cx:geography>
          </cx:layoutPr>
        </cx:series>
      </cx:plotAreaRegion>
    </cx:plotArea>
    <cx:legend pos="r" align="ctr" overlay="0">
      <cx:txPr>
        <a:bodyPr spcFirstLastPara="1" vertOverflow="ellipsis" horzOverflow="overflow" wrap="square" lIns="0" tIns="0" rIns="0" bIns="0" anchor="ctr" anchorCtr="1"/>
        <a:lstStyle/>
        <a:p>
          <a:pPr algn="ctr" rtl="0">
            <a:defRPr sz="1050"/>
          </a:pPr>
          <a:endParaRPr lang="en-US" sz="1050" b="0" i="0" u="none" strike="noStrike" baseline="0">
            <a:solidFill>
              <a:prstClr val="black">
                <a:lumMod val="65000"/>
                <a:lumOff val="35000"/>
              </a:prstClr>
            </a:solidFill>
            <a:latin typeface="Calibri" panose="020F0502020204030204"/>
          </a:endParaRPr>
        </a:p>
      </cx:txPr>
    </cx:legend>
  </cx:chart>
  <cx:fmtOvrs>
    <cx:fmtOvr idx="0">
      <cx:spPr>
        <a:solidFill>
          <a:schemeClr val="accent3">
            <a:lumMod val="50000"/>
          </a:schemeClr>
        </a:solidFill>
      </cx:spPr>
    </cx:fmtOvr>
    <cx:fmtOvr idx="1">
      <cx:spPr>
        <a:solidFill>
          <a:srgbClr val="31859C"/>
        </a:solidFill>
      </cx:spPr>
    </cx:fmtOvr>
    <cx:fmtOvr idx="2">
      <cx:spPr>
        <a:solidFill>
          <a:srgbClr val="73BED3"/>
        </a:solidFill>
      </cx:spPr>
    </cx:fmtOvr>
    <cx:fmtOvr idx="3">
      <cx:spPr>
        <a:solidFill>
          <a:srgbClr val="C5E5ED"/>
        </a:solidFill>
      </cx:spPr>
    </cx:fmtOvr>
    <cx:fmtOvr idx="4">
      <cx:spPr>
        <a:pattFill prst="ltUpDiag">
          <a:fgClr>
            <a:schemeClr val="accent3"/>
          </a:fgClr>
          <a:bgClr>
            <a:schemeClr val="bg1"/>
          </a:bgClr>
        </a:pattFill>
      </cx:spPr>
    </cx:fmtOvr>
  </cx:fmtOvrs>
</cx:chartSpace>
</file>

<file path=ppt/charts/chartEx6.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'Slide #17'!$C$6:$C$57</cx:f>
        <cx:nf>'Slide #17'!$C$5</cx:nf>
        <cx:lvl ptCount="52" name="Ranges">
          <cx:pt idx="0">16% to 21%</cx:pt>
          <cx:pt idx="1">13% to 15%</cx:pt>
          <cx:pt idx="2">16% to 21%</cx:pt>
          <cx:pt idx="3">13% to 15%</cx:pt>
          <cx:pt idx="4">16% to 21%</cx:pt>
          <cx:pt idx="5">16% to 21%</cx:pt>
          <cx:pt idx="6">12% to &lt;13%</cx:pt>
          <cx:pt idx="7">3% to 11%</cx:pt>
          <cx:pt idx="8">16% to 21%</cx:pt>
          <cx:pt idx="9">Data Unavailable</cx:pt>
          <cx:pt idx="10">16% to 21%</cx:pt>
          <cx:pt idx="11">13% to 15%</cx:pt>
          <cx:pt idx="12">3% to 11%</cx:pt>
          <cx:pt idx="13">3% to 11%</cx:pt>
          <cx:pt idx="14">16% to 21%</cx:pt>
          <cx:pt idx="15">12% to &lt;13%</cx:pt>
          <cx:pt idx="16">12% to &lt;13%</cx:pt>
          <cx:pt idx="17">16% to 21%</cx:pt>
          <cx:pt idx="18">3% to 11%</cx:pt>
          <cx:pt idx="19">13% to 15%</cx:pt>
          <cx:pt idx="20">13% to 15%</cx:pt>
          <cx:pt idx="21">13% to 15%</cx:pt>
          <cx:pt idx="22">16% to 21%</cx:pt>
          <cx:pt idx="23">12% to &lt;13%</cx:pt>
          <cx:pt idx="24">3% to 11%</cx:pt>
          <cx:pt idx="25">3% to 11%</cx:pt>
          <cx:pt idx="26">13% to 15%</cx:pt>
          <cx:pt idx="27">13% to 15%</cx:pt>
          <cx:pt idx="28">3% to 11%</cx:pt>
          <cx:pt idx="29">16% to 21%</cx:pt>
          <cx:pt idx="30">16% to 21%</cx:pt>
          <cx:pt idx="31">3% to 11%</cx:pt>
          <cx:pt idx="32">16% to 21%</cx:pt>
          <cx:pt idx="33">12% to &lt;13%</cx:pt>
          <cx:pt idx="34">12% to &lt;13%</cx:pt>
          <cx:pt idx="35">13% to 15%</cx:pt>
          <cx:pt idx="36">3% to 11%</cx:pt>
          <cx:pt idx="37">12% to &lt;13%</cx:pt>
          <cx:pt idx="38">13% to 15%</cx:pt>
          <cx:pt idx="39">16% to 21%</cx:pt>
          <cx:pt idx="40">16% to 21%</cx:pt>
          <cx:pt idx="41">13% to 15%</cx:pt>
          <cx:pt idx="42">13% to 15%</cx:pt>
          <cx:pt idx="43">16% to 21%</cx:pt>
          <cx:pt idx="44">13% to 15%</cx:pt>
          <cx:pt idx="45">16% to 21%</cx:pt>
          <cx:pt idx="46">13% to 15%</cx:pt>
          <cx:pt idx="47">13% to 15%</cx:pt>
          <cx:pt idx="48">12% to &lt;13%</cx:pt>
          <cx:pt idx="49">3% to 11%</cx:pt>
          <cx:pt idx="50">12% to &lt;13%</cx:pt>
          <cx:pt idx="51">3% to 11%</cx:pt>
        </cx:lvl>
      </cx:strDim>
      <cx:strDim type="cat">
        <cx:f>'Slide #17'!$B$6:$B$57</cx:f>
        <cx:lvl ptCount="52">
          <cx:pt idx="0">Alaska</cx:pt>
          <cx:pt idx="1">Arizona</cx:pt>
          <cx:pt idx="2">Arkansas</cx:pt>
          <cx:pt idx="3">California</cx:pt>
          <cx:pt idx="4">Colorado</cx:pt>
          <cx:pt idx="5">Connecticut</cx:pt>
          <cx:pt idx="6">Delaware</cx:pt>
          <cx:pt idx="7">Alabama</cx:pt>
          <cx:pt idx="8">District of Columbia</cx:pt>
          <cx:pt idx="9">Florida</cx:pt>
          <cx:pt idx="10">Georgia</cx:pt>
          <cx:pt idx="11">Hawaii</cx:pt>
          <cx:pt idx="12">Idaho</cx:pt>
          <cx:pt idx="13">Illinois</cx:pt>
          <cx:pt idx="14">Indiana</cx:pt>
          <cx:pt idx="15">Iowa</cx:pt>
          <cx:pt idx="16">Kansas</cx:pt>
          <cx:pt idx="17">Kentucky</cx:pt>
          <cx:pt idx="18">Louisiana</cx:pt>
          <cx:pt idx="19">Maine</cx:pt>
          <cx:pt idx="20">Maryland</cx:pt>
          <cx:pt idx="21">Massachusetts</cx:pt>
          <cx:pt idx="22">Michigan</cx:pt>
          <cx:pt idx="23">Minnesota</cx:pt>
          <cx:pt idx="24">Mississippi</cx:pt>
          <cx:pt idx="25">Missouri</cx:pt>
          <cx:pt idx="26">Montana</cx:pt>
          <cx:pt idx="27">Nebraska</cx:pt>
          <cx:pt idx="28">Nevada</cx:pt>
          <cx:pt idx="29">New Hampshire</cx:pt>
          <cx:pt idx="30">New Jersey</cx:pt>
          <cx:pt idx="31">New Mexico</cx:pt>
          <cx:pt idx="32">New York</cx:pt>
          <cx:pt idx="33">North Carolina</cx:pt>
          <cx:pt idx="34">North Dakota</cx:pt>
          <cx:pt idx="35">Ohio</cx:pt>
          <cx:pt idx="36">Oklahoma</cx:pt>
          <cx:pt idx="37">Oregon</cx:pt>
          <cx:pt idx="38">Pennsylvania</cx:pt>
          <cx:pt idx="39">Rhode Island</cx:pt>
          <cx:pt idx="40">South Carolina</cx:pt>
          <cx:pt idx="41">South Dakota</cx:pt>
          <cx:pt idx="42">Tennessee</cx:pt>
          <cx:pt idx="43">Texas</cx:pt>
          <cx:pt idx="44">Utah</cx:pt>
          <cx:pt idx="45">Vermont</cx:pt>
          <cx:pt idx="46">Virginia</cx:pt>
          <cx:pt idx="47">Washington</cx:pt>
          <cx:pt idx="48">West Virginia</cx:pt>
          <cx:pt idx="49">Wisconsin</cx:pt>
          <cx:pt idx="50">Wyoming</cx:pt>
          <cx:pt idx="51">Puerto Rico</cx:pt>
        </cx:lvl>
      </cx:strDim>
    </cx:data>
  </cx:chartData>
  <cx:chart>
    <cx:plotArea>
      <cx:plotAreaRegion>
        <cx:series layoutId="regionMap" uniqueId="{75057BC4-852A-479F-A1A8-9F63BFE0CF96}">
          <cx:tx>
            <cx:txData>
              <cx:f>'Slide #17'!$C$5</cx:f>
              <cx:v>Ranges</cx:v>
            </cx:txData>
          </cx:tx>
          <cx:dataId val="0"/>
          <cx:layoutPr>
            <cx:geography cultureLanguage="en-US" cultureRegion="US" attribution="Powered by Bing">
              <cx:geoCache provider="{E9337A44-BEBE-4D9F-B70C-5C5E7DAFC167}">
                <cx:binary>7H1pb9zG0vVfMfz5pdL7cnFzgZCzaLRbki3bX4iJpJDNrblvv/6p0Ui2xIxjBdF9gQHuxIghz7RY
7MOqOrX1/Pu2/9dtcr8u3/VpklX/uu1/fR/Wdf6vX36pbsP7dF0dpOa2tJX9oz64tekv9o8/zO39
L3flujNZ8AtBmP1yG67L+r5//59/w28L7u2JvV3XxmYfmvtyuLyvmqSu/uK9nW+9W9+lJpuZqi7N
bY1/fX8Z2rv7d6sqWWd379/dZ7Wph+shv//1/YtPvn/3y/T3/ena7xIQr27uYC3DB4IoornS25d6
/y6xWfD4tiPxAcdKIcH49n36dO2zdQrrXyvVg0zru7vyvqrg1h7+nq5+cR/w5ur9u1vbZPVmDwPY
zl/ff8xMfX/37qpe1/fV+3emst72Ax7sDbx99XD3v7xE4T//nvwD7MfkX54BNd28n731J5x+K81o
s/XTNv1ziCg7IJoSojDbQiBfQoQxYLjBR3CBNi/8dO0tRK8QaDc63xZOgPnt654CE6+zag3PzVsp
DyADaqMQxY/KMVEeTQ4Y1Zhzrh6AQfzp2k/I/FyiH0HztHKKzeV+YpOsq/gNdUawA8wYk4igrc6w
ic5wckCkVkxgPcHkp5L8AJHHdVM8jvcSD89m2f1tbW6b+ml7/rkhA1/DJcecUr5VBzBUL3wNOZBU
gZ0jEz15pTS7gXmxeIKOd72X6Mzuk3W3Lu/fDhqqDxBSUhD6aMlAK15Aww+YUIJR/MgTJgi9RqLd
8HxfOcFmNt9LbLx1Yv6wZWbe0JpReUA4E0JjvVNxMNYHAksiMcNbc/f0ZGz9zOtk2o3P87UThLzf
9hKh35L17+v0LeEBuwUEjAj0CA9w5OfKo8SBYohSgsgWnT+7nJ8JtBubb3cyAea3k70ExrOJLdd3
9unh/eceh6oD4GecI0Z2Kw7iB5xJRQVAtmWFjxrzClF2Y/L9JiageOd7Ccr1PTCBqrp/S2fDQR9A
FcCjbPVhQptBXyijhAm2jWfQBJxXibQbnWdLJ/Bcn+0lPGe2rMN33rq0iXnToBMUg2oqOX0k0JOg
U+oDrDhVQjxiJF4q0Ovl2g3UdP0ErTNvL9E6NVVlm9I87dWbWDgqJMSXDG8tHHnpezYhqJRg354S
PBOcXiPRboS+r5xgc7qfhu4p1fbO/vEOjHiT/v6mFA48EQJPg+kkEpXyAGFBtKCPxhDef+6J/q5Y
u8Ha/VsmwM32U6kWwBrM3RvyOaIOuOYcEzqJghQok5KUEUW3yjZxTK+QZDc83xZOEFnsJ5E7u2/X
bwkIRKeUC8a+OaMJYcBYHAgO3khCpnrzwi916Ofy7Iblad0ElbNPe+l8lve2DN7UppEDwSBfw/Sj
74FtfxH30APIwVHJ0GP6c6IurxBoNy7fFk6AWf62l8Cc3Xfvju7L6n54emz/OS9g6ABTjTSnu3mB
ZAdCKg7lq8eQdOJ2XifTbnier50gdHa0lwidmtvQBOvsDfGB0oFkUgMj2B0DcciFIi015HweXn/i
bT+XaDc63+9lgs3pai+xOYRUqHlDRv2QS4NcKKKw5c/NGdRxDjiRm1QC2+Vlfi7IbkCe1k3gONxP
OFZ36/ANMziMHQAxRpI8ZTb/5PrBkHEIVNW0uPZTQXaj8bhsAsZqtpe6sUogK2BN9YZ2C/wKYMEg
p7bbbkFegKlNuPm9kPA8nHmNRD8A5tu9TLHZT5K8yu7M+k1TNvpg4ywkeP3H10v7BWk1qK1BK4d+
LL9NXP4rBPoBMk93MgVmP1NqK9u9YTDJyAGSTHDJtk5jk8x87lU0PdjAIfCjU0ETR/8zaX4AycM9
TPHYT3p8/NZdGwqieCaJlvLBjW+ixReIKHA5CBTlqRYKqc/nJuzn8uzG5GndBJXjq710LcewJc1t
/IYhC1Q5gV5t8v4TH684GC4AizGxNWwTw/UaUX4AybebmILyZS9BuRksNA0GT8/rG4SRBApoWhDx
gw4njAA0Dq02YMO22Dxde1tHe4VAu5H5tnACzM1+AnMeJ0CL37ToDMGIoqASj878T1YMgEGbPKWE
GPLh9RKZ10i0G5rvKyfYnO9nr9OJbUz1xlQMHWgFiRcB7WVPm//CxWBoHMQKejoftWZi0V4l0m50
ni2dwHOyn+7/+r5/055NDJ1MVDGFdyctNeSaoVUDyMFjswY4o+fe/6fi7IblcdkEkuvPe+lmTtcm
e8N+AMah3r/pYH5GuJ5ri9AHBAvMgEdvlWmiLT8VZzckj8smkJzuZ9vZBYwa1Pbdpbn9afLlv9j7
vq3az9axrd8yhJJQRxAUQfF0pzUFRQad3rTIf7e2z1X2tVLtfkxerp48LWezPVXgcnjbOZJNp9WG
vXP9MpiS4kAiDPML+lF3JzWg0/XPJdmNy/eVE0xO9xOT89D8VHVfDrb85VwPqAQkrCnTj0HuJO0A
pWyJNKTpfqAzP5NmNybbVRM8zg/3VEeqan0bNtV9XVdPHOBNIiro1IWiKJR3nqoIz50dDFwJxKFb
VE3SDqfrV8qzG5rJ8glGp/vJDa9s89/pfqPQrQMmizyRxKn2IODvUNaG0autR5ok7V4v126wpusn
aF15+6lRNqvfNOPNoHcKhkmwhhaDh9cEJoygL55BI4/YdF09pwSnPxdlNzLfFk4gOb3eT0jMprv3
bdnapntXYxh8e+z6mKZXYTRLQ2IC6NoEk9fI8gNUvi+d4rKfNYhNc+XmT56bp036566Hgs8nUNn+
VpqbcDUF2sIFgWb5x275iVV7pVA/gujZHU1ButpL5Tm7/71827HFzYQcTPFQKR+7qqfdvPoA0kqb
zMTugdLXSLQbnu8rJ9ic7Wc8vOlBOlyneRWat5yTY/RAKA5ZvacRxonH2YzLA3gEarBbjzSxca8W
60covbirKVT7SbRv7qv63ScDvYlvOzSnwPcTqLs+dcBN/JBCMDNHJTTJPSYCAcrnFOHVYu2GarJ8
AtXNpz21eN270/v+FUmm10eqMEQPPJvC7OL3aZ/nARFG4gBDJUMD3X6J0EaZfi7Nbnier51gc3a6
l9jcrMHWZUFt37JLETJvGFMu1WMRaTIFhAmC8h80AT+Nn0wQep1MuxF6vnaC0M1ve4nQ5pn7Ysv4
6Sn+54wOmksgs0bYZrZ0VwAkOZzughA4rMfs24TRvUai3eh8XznB5mw/C7QXMOZYDUm7flMfBF3Y
SsPc9iNbexhMeG7bYPhHUaU2nSjbPMKk2PRaqXZj9HL1BKeL/dSh8/I+eFMLB5kemGKEjsXH3pJJ
TLS1cJDooRPT9nNBdoPytG4Cx/nlXpq0baLqzQs+QAko2Cyg0lu1mLodKPgQiiDLICZ5ndfKsxub
l6snCF3tZ1nh032ZQrLrDX0Og4ZGTuC/aewD40DQKaQFcLWHF3+66LYX6BWS7Ibl28IJIp/2M+f2
sV6HTzvzzynAZjYOygkQcz42Ak1SBg+ng0loNSFi4vx/JsduMLarJkh83E8k/gtBJ3RdYaI0zGR/
c+gvHD4EpcAGGH0a+5nqyCvC4N24fL+XCTaf9tPR35jq1maVectoBkZFwDRxCge1bF8va9WQ/4T2
U5j81bvHe18l0m50ni2dwHOz2gvHf/uXBzFu8yZbY/bik3/zNEowZlD63ORsdletoTkLGrPhNIOn
bgL2ZEi3LmZyPuSPxdqN0mT5izv5/3T45I+bc75V+2frej1/OP7z2dmUf/3uw+3CwaSTpe+eb9CL
5/JpW1d3v76H1isC5PfbsaKbX/K4crvrT43t29/2bMn9uqp/fe9oBq2qEONAPypnTEPHwft3HST9
4C2MYDyCw0id2HTkbSa837/LNkeawMmk6P27alPf/fU9FdCFDOkfhQgVCkgf/nbU6oVNBggIvt3+
48/vsia9sCarK5CfgePLt5/bCAeTS3CyCYJTf7CAmXHwi3Cl/HZ9CdmTzcf/X+HXKomCXhynJFfY
I0LibiZwN3SF11ROXheuJKPfdG6cUuuf2WzA3Cs5cko9G2vK8FViC+SkR1UlaNnPnbEvmX+o/AYL
r6Etr1xZJGN+FofQ7S4XadmmrDurUWzC3h2I7JjHKkfUwaKuklSctKyobuOg+1AzI30PE0d6LBRy
kUBgPyyqIpjlZByuHDWO+GSsQ5N7hcYZKlyiSTQuCS4rdJL1OOFeVKHScWUJFabDpFBNcRE5fnxV
Fr7+UiUjDb2yKhrslWUb5cciK0N/bgf92aGCWbjEIMZ5rxNiljkErplLhyydU2vUeVxk4kshZTdz
tO2+mpZFFyOv5cI2A/dMGZa1G7Wkr11LQ0e5tXXyZTymySpqkvCrqHjxmVSUWBdbo2+tVrdJP5wp
VEbGbeN0WMH//NO2EfTccIMOYdwJz+uIaq+nKIXPUF18aKIs7Dw0DGhWd0FrXJZLnbq2saWbMF8M
bod5e5g5Y3rR4Kb61IepvyLl0C3HUQ4fdEWGI0dHRekOhvSO6/uOOQyTyNzB88A/RHHb0nlriXMe
ppla9lyUh5Xt8Unn19l1OEqzHFVjL+zIpNf2QWg9pmpyynhLbhybVMwVBaHnlgXNTOeJ9VIp5ao1
eDxOaj60M9OwZo5J1sydsCVu5/j9gnZ0PExY1Ftv8IvxqzOk+UKZxFkWphhXLCTjLUqJXIUVzq9G
NPhnjVPAYcRO0KRLNjrDed+MosV40besJiJ2n/6uY8La8NThJM8bz6BUmsItWs2y8ijKq6DLjlK/
6hI7k7VfRHpBSudSOVh1yG27pOrGOQp9jG6fn7/7QjVvbT6UJggfD0L+9uN/rm0Kfx4O5P3+j5tz
lL//BBPL2wOY//JTcCjAxhxV0w9tLOq33wV24tHCbqzYix/+ZFJ/YDS35zn/4M3XWVQJ2Ya/Mqjf
zxD7blK3ax4t6oPZBBL5QGYwhbG+ZxYVfCSkZAVMZSgN9Q9IKT1ZVAzec3PCI9SvoJsWIoaXFhba
9BScJcQhF4/037GwG1P9wsBuDuLYEGCIOyhnmoEMzw0sSsMc+c7oHKvt4wRdNGpoPpePT9z2+Yu1
UmG0lFUtDD+hOkm7eZBqyArULrcDy4Mjpn0V09PMgWwAqLVThwGKclclpamWTRzVvb+MFVgKc8KD
ri1Cd4R/9ZtD0B+41kfE264YAxcUpOnDE9ymfBhjt1PScUPldJ7TCpWlR9CuRRsvpl1iBrfw/RZ9
IVnp154VdZkPV1ExQoZorljQyQ8q7JtQnxtTz7taMz9xU0Wc1ONNRjM3aUrQRFcOYHK9gNtC5e7/
tObHp5l/1wDI0BFIBP2Yh3ybGfrTmm9qA7kLTglU1yEtjqEP77vawCHaiMOJwBT6VoB+gmo8aQ0H
rQHiAaefwhwncAd4mB95CaR3Nw851A8fBm3g4Nq/pTVTpYG2v03bDASQcGwKVJhfKg3QDWy4X3Rn
TXoXVMksTH5/ths7iA9s1kutnFxgQ4ue0Z6yp0ma93ABFQl4/FO30WvTnhnthendX1+Kw06+vBYc
Gg9njxAKvUB8Mx328loDroCJJAyfRjwZNjqbPuqwViQu+Ncq6gN1G1pf1WiJclI5I1hFPpjsCFFU
BOmdLaySwXnQsBDOyVj6ZYCWg8qae6OQMulJUwKDYsdI5OMqqXTkl9cqQsOxYI71r4eiXkTE8KOq
jvBFVFggGEPkF1ntkYwErqIlr13SCqer3A5oRT3jSVqE8VWhSdCWnmBZK+0MhEhr14iBVG7WkKMS
5+bj0CfNceIXjfTGdki6RdqahKbHsubRjPdiPFM45t1XxyLhxk4AxAXoQelBXo3Rc+bIfDyOah06
Vx1yDMvmtA187eRevTVp8sG+/c9qvMZqEAa+4dnD+6fo5Xmn8yY8eFzwaDKgSwAcKTRzEAAHb47T
+WYyFBzhgiXG4GLBNG0c6nebgQ805EhhJgFDYg4G7iGseYplYLoYerIxGBmYqpSgJn/HZuCNUXgW
ysAJMps5Ms6haQjMD8w1v9Qzv3OCNsw4X7U9yv0ZhALxZZjk/hFEYq1HB17daBqNixy+tWCBu94/
Ukmdf9EV6j/yTOVfmIiqG0Sz6iboEZk/28kdFmfj5yfSQWgHgwGcQ+QGceRL6XSjSh93mq2iltk1
D1l/UaAwO8l47xi3MMmw1DlqvSq3MXP/+tqQBZ1cHWw5h6By87UIcnN29YSF+CFJctGYYuUH/ue0
8KnXdI3Rp7EurZiJnMsTaJfLBGyTkMc90+YjjkrztR+z8U42VdHO8nGgR0ESVPNYNMmyTsomnpeF
FR9kqPLB6xvJV36X1ic4p/mCoZy5Y9n4btSnGnusrdLzkAwo9yRusYdUUWyiEylnTTOmg6ua0Clc
WovebSNBvgQqi11bRUBkKmWPZcXGORz92VyGWZUtgBRlLbAgquJFUGgdetoPI48ahm6csnTmKpbX
TT+WicfGIg5cKfLsrGR9AGGG07VuaWl7ODip78XOSN1orJvBHSUwJzfwRejlYRZ6KemHz1mkUu46
lcYnvIv8mSiH+kZ1vqxcgxIICxAO+9YFAMShovGw6MJELHtNjOcwAjYVPHBxqRsn+oAqY/AsCgr0
JQGDOLOZROUMWJSedw0tzaKlvRpcA6p02fsq6F2/KETijiysr3Fjw3lWy65ZaaWTYJaRrL7sTaNC
D9Ou8sE2Y7RIcewrN/PrmOYuFzl25iwY6XHWl6hzg8AQiOVD3bhROTKANXLYIQRrxIGAUZRux/ln
GQ1qHnKRXcRZ2S+qoCCl2/BwdFlZR5kboB4vUBSVi7Lu+MWQEGc5EhXcFSFpFzEyC1237Qw0Va8E
kenlSIaWQgjcREdjpKKZgkB5Hco6PxxTNM51kteHgyntuKhJHYyujMggvKJlfe21RVYtFbiuY99R
/REMm/qfaESaQ9WFXe4mkof3rEPtOba4567JZHoPRxfF1iVjQd2Cmyx1NQ4K8HrtyKkrZCmiGeje
VRg4ET1rYtPw3I38VHRXuExNn7uFzGzr+dQvAi/q/Qy7Kq/juywKfQOxfBktCbLdXRy3KYZoPUzb
0M2zvEWnVaFLswYnmOSHOmsZOa+q0j8am5GuEkSj9rPoTaBPBk7senRo3Xi+bvoStKJw6tvMb6Jk
Vuq6CD1RW2bmdVNmzhzYwXDaDjgbvArJGs+b1hnN1UDtMBwObUEaz/Gz1HdtVqbBrGzCIP/KdFcm
4HUznrl64FnpBV2MDsciCMEV1NlJGXYmnxWI2nVlJV1hmFCCR71HdjXEVXyJJRjNoA/h/uPRZOfR
2Mgz0thCew7RcLVyc29D6POr0h9xNy945Vdu2LLqpjYiYm5pWpC+D+R4WNh+PDS2y79UPrdfupbo
ytW8zdtZ2IEizyvUQAaiQX3zO4rKBp1GBhJNZ9rvICLJSW7XZZVoPsudZFw8mHINdx56LGoIZEYU
2NHYqduz3pDxU1JRx1gvhkxCXC17n/jJOANPgIc1b5oS5UeqNQj+igM4nhmeowEHLHItHrv2cxb0
ialcx+HZuhlqIC1DOVbHthzFWQEph3bW2tY6i66pTeQyp8yXhSLJ+ZCFbe8Ka4AiVTjqPzQmIOfM
WlAs46vkvORJkXpZICyfqaFtV72VNXFRW4fpSeqUMgKTOHbw7KY5W2UYq/aMFWUfuSPlfjPLqlJ+
ddqsG1zYnFh7STBmeGaVGJDbhIMq3bCQ3ReLHXsWikGnMyUi6/pQiFkFpCfzuKvs7xWuP9K+E6tW
64gvca27D41IaDJzYua3SxWqgrkYuGXrEqt9j/HIX+AGxachbf0CdmbITsKkK69J3PTClWHDb3mb
iQjyUjhc2C6eR8QCk00w709YEtljP2zDk0aOZeXWhUpWPcSDfK76Eh9TJ6lXmpBRuvAAOdcx+JkR
blkPM6aLBHJkRSqJJ3hVKbexhETuUMtsWGYdHcD6tSIqZ2DHA48HnC16Hwx+ldLq5n/E8TXEETPg
VM8ox5+I44sDxh6y3tsVT8HmJqJkcJA5nJYF2YlN0vpb1hvDFzpQ+NYgOAUd0r/PYs3N13BsWocJ
dBnDNz4AOXzijdAaDtkeLSAShQIVh+Pp/g5vhPNuXpIjiHUhjgKxIOKFb42AA29eUrMYQ/jCpS/O
gJU5q8DP+uI4k8NA5o7CA5eB25M0ptlRj7RIrkaTc/07JvI+tCO/YjKm3MOWXgPr629i6ZhjyCtB
4jchKvHBLQiIL/VYaTtz6DjUl05CgsINg64rPqKs8B032wZNsYZcTtsmUXQmSagLtysStTBVmK1S
f6CejJrCS8FQzbI0YTOwDnwRGkzIPNLNhzjXdelGqPNPEprnJ1VD6uUg2uKI6LK7G3HylaW1umPA
eL8knZUQbJr8a5nGCPQ7FStBqzUtIwz3q8IhgsR/GR6PQ9gfotyyBQDlnGWQP+9nUraLEKoUpe+V
2xhR5g1O2wWvkrpxiemicycMyU07gPI3NJ9h8KpeZUJ0OVSZvaybIpu1NbpJuNEfe95Dwjbr6TIn
+qbvlZi3aAD326YfWOQUh6wpyVmZpuWqUdT3UARZrrS13YqL0JxqJ1mDw+TNxgXPeS7i4yKN9TKx
Tvt7FUt/NficLuIMJ/dpYso5cBB8DxG7KjxVlfYQqNp905ByrjvTf4YvgeuA45gocItcBV6RJuor
IcB2uQQ22it7k5r0pnDg0lmRjy4Ku/aLXzt8Tmlm5yw20uO5TDNXdllbuUnacuxSo9MrOfZMuD4K
89XmifxYtJVYAKMxoes3SXwoSQM8JZSyBulbOcscyL8vUUvFMMuTvmtcEePgksU4vhiGajz3uxB5
4ciKk5ASZ8NIew5XoXYOVSi2ZFFSDpBwoOaqE1VywtN8OAkHQU83tZKFCP3uoiuLcpFVVX9bK5Zk
Lka09prYyf/QVRU1btAxvExl1J2Uo28Oe55VJ7WvRuv2ogvuILRwvCTP+WGI6yxwhyaXxzjXoXVN
LdFZl4FrEqUeE7fMCMq8QrTaDVTVfKL9AIWlgg5kEdO4gBgCSTMjQdgu2pBwYOapAy45Jfq4TVNw
gnXOmgwYoS0XuutPTAFCyULkR9U4VB+DUgLVa2MS/mGb0c6VSvShNLE4KblzJ0aOXBqGUeQ6fiBc
WjodcfsxSD26CVhkhPSNaYfYbUt5nPuZuUghK7tIAo5+bwVOFsRgcRsX/ng09kD4PNGGYtmVDndL
XHeftWX0wol9OYMYzF80tdWBl8XdcGw7h9WeUr49UiLu8lnqO+F8aMh4AWkQOx8LnXlC9Nms7ilZ
VSQuLxPE+VIlXfOJh9x+MCYLwef7MVSzdGCOnZwOLk+1Sj2l4ZaEhc5klyS6ggJLV0Dk1Q5zPLbR
sq/9YW46NX5s+wJiq67AixDqk7NQDwBJzfzTUGXlhRDFDPuqvDaxIy41bQ7LjI7nXYM6z/byiDeg
1m6UkH5l/LQD+i3sRZQSZ447XPVAkNVwFVdJfppWLbkmpIi+GoSLmSNi3226slupwYT+KoMc1lUf
FcTTtvJon6PTVDpzlNnuQwBk52SI8sgD44nOqgbgthwisSw1UIdChZ4FtEOrscB3uOPiLGdFtiK4
Jau0agRETlXq9VlO4g3Iy5L44cw3+TXkmQYfqo20vhp1ONynKM+90ZHAnaOUfZBDARyvxGE7g/5i
IBSGx0vZ9PnM+GDIERnrYxM2/ccsQWxR5FngCdWKU9RnjmstGCIdhN3Mhzz+F2pReDjkXeI5faLn
JasHZxZVXHwBJzgeQhHTucdR4bh9F1JvEKz5I/KBrTFu7GVVCOzlLIVYqUDrYEyDeYGTZEZsC6ys
rZzSy/0i/ELGoD4p0+SysrY5CrXIPFqW+TFJgvpizLhddL0aLxA2+rwKy7hw68YfIRAU5TJl1ngE
As1ZFat21siQ3QdD1s472d9CbbL1YrCZievHHZRHBXdOQocVrs15d5P32ngM5+OlUJ2e1dSKLxB/
gm5Qkc9GDrQOm7g/zcLGAYMVdBBPGvY1TtrMVbIwZ9jPsuWILF53acBmfT1+9Bsw6aQbCIShIk9d
5EA4AXFyP8vRqFapTi5HhFfAHpCrS6hkz2M0AMAZ4XomTfuhy+Pgxul56kVNWrmDyMKLKKmGzHWK
oPuEAlEcaVrIo0CFuQIL6utDsJuOV9XopJIOvRzH5qKBLwJ1iwQlxw1smMfh2buOBpIe+XYTVwiz
zKDKfCLGIIT427mMgVx7fVda5VLqBx7LAnVoetEsAlUn84o2KSQ5/JMozuOlFVWz8lEEgfmIzKzL
U7YChQoXTWrNMqibyCV9Usx75acnAS/BfHd+tw4NypdOi8Tx2FbyFssk+b2scueMV+WHiqb8alRQ
2hlYdRZrvzjpOipXZe2MS9XIBqIx2X6s0rA54iJdR2NUr8JIBosiNnbZNkN82IyJFG7vBNWRIX4z
ZyZgl1WQ2Yux4PFMgedq3Sj6gIOcfHG6rDvR4JVDl2K/vcHGOIfJ2PKTNDfREaSYF5ZGhQcJxPNY
sE+90zEXqTSZm4z6rgza5FqrIF82tSrOc1Vjr69yukCFf6/iAExgEIZLVenc7cIqgTpzMp6EjHXH
OY+Dz62ujCur1kIqKilmkOwa/+BFcg2F6cwjcSSvYh9EqHFceyDf4IqInrZgVed5iL/6FXPc1LLw
PMrtSdI5w2kv+pPBx+xjUsTZURFRNodQrl1C8V4vTB/7X8tm6JesN+XX3smEG+hGz21L2pXsomaR
iOprh8GuaJTiBRTd3JgF6TxpwrXT8GFWDhS5UkXjETQuuBKCmuO+PpYWZrVcZlOI7BIbeKFC1guR
TD5GjsiugFTFx1mhwNVz7EvXdLGKzq2t8VLLID9LArZIBc2XqkflaUdZNst67izDiKULFJLgREYZ
mB0SNYeBHxkOFj8SFwXP+1XIEiiIq6acDVHEvY51XyGYjTwrS54vO4g8z/NORl7MS3xkxzJbcNX1
60ZB6OpWxQgkJa4Ed+MkKDJXDAWbcTv2t1kc5l/F0HoIaO46DbQ/A0H+SJu0WERppqGKnznlaqiQ
8tIodg6DsYyFJ4s4jVzM4uw070ns0ZiJeddC6QESZ8GdX5dkxrKxA5cmoJuCa9RfxnF0DrzXqyH1
tuiIGBfIz8GDdj4+GsEOeOCE81kIX45w6FMH/bEZAXZrmHZwm7qzMyhiBnNs0tIF6lHOqyT+wOUY
U7dCQ3/s+xXyioxEKwRQf7W4Cg5J7/tzmTV55QZDFR+VVVN5QehUs6JLGgaZIl9+LkJUaoiPJeSf
RvRB5uCQ3G4IojPc1fi2z2VyPvY9GISWJB71Y7LwszHJ8JXqIeHjz/xWhfbWNGkrmJtmiU6vZR/G
MTvyuTLxcd0rba+7oYVds/VdD/G3qzNgypDFE3j8P+6+rLlOHQv3D12qAInpFfbkaduxY58kLyo7
STMKDQgk9OvvR+y+nThdSfXr7arTrtjsDQhpaa1vWJC6HKJsqUbbJbukaPtstzb1uAsM60y51Kv7
LlPZfLOA6kvkCMknfEZ8CWrLDmu8yAu2MqfLaMndLpzy9nJecnWjJI4WUyo+E6w8IJv6gDMGAI0L
tZvrNT62WSJFWUs3ftMsjG5E63IgfpHHCgYJcM7m9KNvGuBpOkm/0UECpPSZl1csKew+8YW+1xwg
XZdyfRlwyT+Etml2KVCtuhSNnU90MPkWDdYdsr54JyhSGGCqfAMy+1OqB7rPhiS+CseJXupQIwWA
rG6fD43bJenKSZkFOF/YS/HoINL5ZwId5UrYzXkGiCaISxUOfRVi5O4tyaHcGcz62Sbstu5yDGs4
FO7B2aLeLV3dssrMPrxZZR1XnZmmnSaDU+UE6HcuWS3z2xy7MDAQp+aLboqQI08SpLrjXfexBt3w
2SD1RM00Led19PUDT/x0yLfBZhwCgKAwqL6SmDfngC1WA81zyz6dZXixdpN6YIyHZtcKHDr7Irno
Jz3em7rQZa0i9QTRUfQpkrn6NIr6ifEsvKaxtG3pxzA4kU3xUo5FKMt5Ca+gE5IPS+OmcceYHLMb
yALoh7FRz4Bohr6UHmqeMmhCX0H7gm2/9TW1GBCWoi3iOvzThbJ7zDvLjnipdlRX6xzFR5RC5rHX
s/22BBEBakfrq4nXcocrGg+d7rAInR59qVOof0qUHsh1IOqJd6xJ7AtQ5BAZfwDVmBZuvVNZ3je7
sRjae10XyMSU1wr8AAC/CaKcfZz54sL2tL1ovO+uk2ZpLzhIp/OQoHLIXIrJFAYvQy78Y1NTlpRp
lOLmyIqgESb9+k+PUBFj5tuw8l3mb4NV+N0wS3Y08TLcj1ueRDzmFdByAxwqrC9Z3LeVROZbtW0h
TmPHoqpDWSZQf26JbJTo64QguW7HMNkiWL0vVmWzBtOu4+qTMDbnt1HfTWQ/rCmKMRVhFygXMTV5
NTfpBKAekIj/BpQttHdREXSnFD018YVLsP5jRifdR2+DDvtrYFDwmrs5nEgW7+cZr8aUZQElnr3C
kOg8P4haNSB2pkjMffl/OIiYhprAnX3tjizI1Mdh4O7pJ/jnv7Bd0Tu6C685AdGNzuewS4ZAd5J3
BLtUznYDiey5DqYEErm4KaN4wRPhF0Ge71j9JebkuHTxJemTQ0D1IWmifZ6xGzn7Pdp07HGrx8J3
u161xz9f3Dui8PXaNtUDTTNYneJ3RCGPQCmELLZnKfU5k8gV2Qnk//9+kh/vXQayiqb97wcggSAH
Re9iz20cltt/aTAcxkwcfpzmTZn1NtKvks6flVs/C7n+f9aNff1Za/2zEhe6kJ+ex2+A5Dv58n9U
MD8+9wZLptDSZoSgIfl/WOtXMS7kMJt5AUJbaE/ewMc3DQzaGkDHtb1GDlKzn2RjEbq+kRi8eAHk
D214oM/5tzDul6cI6fF/WT/kV8J2gztht4M6bVPoQGcTvyNsB7CvY2T75DvAIYOsM5YUtEcVyqX1
T0kyy/4ZuWoyHUa1Tivdmdgljaug9whf6lHTMahE7PrssmiSdd71RTCqky34MN0MAIGQPojeJfIl
6Q1UlqjR06EjVQ3MKPqeObHO99hBs+EZ0hbJvhJOVHqu01ZJUvKonXApVCYajG4UGjvu6iHRvSyF
TTi/jlBO45JrzqP1Cst87P4VIG3HZ356pP9lkH7FbdHmMMTaLSDw23ylGK536ziLeItg2eTfmRVj
p06G04FCNrqAJDn5qTatrQDW4iXFQ8hQ3rwuvVe7/n85/Q/K/j+UPs6PtwluTboJXF5gVot3lL7v
SD5BXtV+6yLAV21lBElIUyLiBKo7IALX2ux0Y2qKfZQiDRnvLCXrFFcR9akllyYFlw2SWyiio3OR
5Ap/+/MYbXH2p2tE8IXsKMcU2nzP27T8Fdt2TRvEjSaAv1DZhPGu9lmdqcOQU4PiZNQmTb/0ScgM
vBn/T272Xwbn3bPZzguxYxbHCd70m2Pr+fW8cl5FJgKSf6tXzLm0XEI5TJ8aymJAhLZr5/Z2ZI0x
pmwa8DnpXxQPkNG/u+1sE9Ej8aDo64c19Ovp62Rpg9A15FuQDZkiVWLDNHnGQgrMhfBtNpzbAHzx
zYY6zkCtwhDFDZoKDBiUPw/E71eCEmPToKK/8dZH7R250GQNG7o11N9oarHkDmuU+qg/JNrOE923
OaMpykwMAdLIFN62LyJcF13sl1aE0v7lqfy689EshBCHgk7Jt+ZGcC2+eypQl4bd2o/sKysAEumj
UBLEwj5gfCpWSMo0dC+7P9//RhT9+ihQl22vsMVChUr3N3alxh6eFNIEL2hPk/Hg5KBcxYLgTjST
gAylo55WLZ/WWJYQTRAMBOTuzfzAZdqt1RhEenwoeMP1uFOJ0PE9JGbj9PLny/w1XwFbFcFES0N0
SNu0TVD3/zphZgvkE8mle3HaaEyCcO5DPJ/QWZIAqtNkCR6AKqpt0aCQ3H60sp7/8nx+Gyy8vg/K
SnBkm/KSIrT9ehm5iiezouJ6GZHAIoZ3iF7elssamjW5IixB3J/qWffPvEtGRFQtuY6SUx50wdKX
qkG03SL/2uBTY+uH5Yo61D78L2Fl86n88lSjbZAy2EHyGLMq3d5T8LOA0hE7ymL05GVicRrwPaoh
Ocx3yptWjpVVq8LFBRlf8DcBdFWsu7z3K2R+UrKLqdBwnVTcQ7p/xRtIEdlWmKSQGc+wlgz3KS8A
fgKlLBxCYhx0UD5chr4Y8K19y6xSf1mmESjIX24ICjT0JwCpiB4feIvS+3wNM3NUy7jIL1kiEoAj
Eg4eTEXG5qLQVeQBEwL+WF+jJwp//G3+EU4kQHP8yUHCkKrDbMnf19A7lw7CKLKNIkyKCCrSbe2+
mxa96yfOGiG/SI1VpPYEyC29iaOGrFdkmlcMR8GWwT/xxq1rBiWAtkBREPBtel8rz4KT5rTzTzqY
p/Sct5B0BpWjCx+KYz8n2+MREykwhdYlS5Z7qbveP/kBbEWPkm/YNq0Wo7/pwMeiwS8JPA7+KecO
/AK0T92KH5MPa5PvZDKR6ZACP8enele3SDDUj9MD/QtWW+bCdfgKgeQBV94G45YbGJnw/tlNKTi1
Q7HoaHmgRHjA3LpncLMMXMe8CmrG3amm2Fw/j/nI6NMSLhEmWZbXyDOQ2QukKH+ODe+jJkY/CzPo
EwnNYJOK3m0mhK1jHcG78sVHfNIbGxxmgIOs6MRwQWZlESj+fMb30Qj6JBrGEfZt1ChQTr4746TD
qbGc2M/Ez9tktDPdwl88ZT02b1C6SfqFdcRjEtp4NlN9kyGwYJ7++TK2dPaXRUEy2NhRu8DiHkJR
uVk1fl7lniyzCoqUP3E6cvNDwZUE34VqFKJR009jtNcsE+3dMuU1Io4EVVXvgX/HiwDen1ngbgZk
NxTCefrgiB6gbptslC73Jg/CtlKJd+IKkyhswFxTUDUlXEvRttgbOBbuxdIgu7hgXW+2lb/ANXcL
fzfYHOBRmrjlL6Xh+7gGnSTKffjg4q0mgBzg3Xbdp6wZrZqyx2UeQySxidYxktgFRgZbUiRZFDSn
dZi2rgenALGg+ZHZBqncpjSZOxuzB+bSbUrHqvVcn1oZky1EKj+F0UENi5zgmkrWHqsOgsktp47W
nGN1QgOGZfSXh/gusuXIgOA9iRHV8ATRxfVdqFZk5F50Y/yYm4ZgbRlZbxdgAjJvS/fHOkbnnBXX
xhq3LXHEyi2kaKmw0QRNhDQe0rrtV0JBFvY8FF1GT60F9gXv1GpFembK4ai2IdstrjVPp0MfZJoc
ZK4XMlUr9gvc7l9u7V2WiVsr8BbpGKZM4A0Ql7y7NeN6UCKzWB9JvWyRymiQy/d+8K34asK8j0fo
hITyT1kMJr0HES4iPBCX8qFe956nEWyHBQlm+4gsVWM4AH8TzD6yeESTsQ0KTDFqoU9EdJsRNk8t
ADWENYOMBCdsDQvxL9RYEYYCjBaGwpisCUyVDHOHJdGAZ8e/XsdnC4X9858H4d0azZEuILvK4iRH
2Rn+lupG1tN0TVXwceGZQHR4TW/jJncLIPU8Bg78t7CwLfufiortlBRd/6BnRrOlFFnTr2Eh7ASy
Vumyj9MMtuLZrGgb3R6x92N8aCepSPZQYws3ldCUrRjwYWEjUhYEPYyS1W4wd1k65aw7MENzBAMs
yOVeo30AdgAeYOEbN2KjentstbKgAUo35CPWClbR9jjq3m0PIujA+YJKXrtiuQ8FF7iSpO+xN/Wp
2erUP482zCe/3fy2CSBIRBAL/V5RIR2cAghg148NdBTQ95gZQtuK2ZB15zT2VK971egURCMEbQUE
I1oD37wMh5lAniqR7QRXuuYB3SDfjFTKCld/DdshPFk203TXQ3s6fINyw+t7LoCMP1tod+wtXaLQ
+V0OeieB5RX54zQfrE0gEdSqYU6UKQcRdU1CHRW7cdRQXXfOzBqiUJcr35XNuEABXdUOrk7IHLy2
ACldkHS0O8CrPNOHFOg3rSvoe6EPP8rCNtFmiGW1uTBNhsysyvxgvUdZi6koL1y/srlUk+zSwwJ+
iuwSHjj/EdqAuH2a6VCzHYEBM6pW1KcCnFxtpmJXQIS8WcKGGooXYmAtCa2/YsUYhkeoCZr4ANgw
b8K97AWnj2uy1H3wWIjQuY8OGglzE0xmDO6xY2Tzt0SnqX702QLespRCRM30oXB+6I+sBbpx8NBG
cFEWvdi4/QxKTpW/RLzLR4hXpFjcDlNlVd8LUESAgfvBQrt5MmxUSb5DHZBAzs140KfnIsqCvj+C
po6nofkO3QQxGGUHUZmmN6BUFkxpH4GibT6g9YJJw/04Uimzi7mAxmfY1P69qvfdUhu7XINmqNv2
wCi3c3LPxpioC4hmmzo/YK6kBCD84kNs6wM4GQvRTEBTZXYN075bL2w9QYJ0tC3HblP1haUIsIuE
mPmTCGZoJS8wOWCnrSxB2hKdZ4msqwAZRnKX3g5xBnj81rz+MmjbAX+D5YvidF5MVL34Gf6f5bJL
NeiOUwTOKcuqtUv6OTu6sYv4AJAaeDQ4gSRocTs1SbCpPDu2wjtWdUlTJPXtaqWV2R0kDp0dDtDK
BbG86Oe1yJdbELSQf5WQ72+YRKZN0vRPWQ0Psr+idIDVex+sCiH7BlFbNclVQJjOhuuoVW003HWd
7XK2tx0CQb0XLd6ZAbMSZFC4pHUJBng4wrpZW7ULZd/pfDeaEIreT3Edjzgf74aieJzrXCnIHLIM
Ixvn8EikSxWlzfYluH6kLKVSxZbTU7BQW2HQRCNJD11jtxEjg+nxA8i9CR5GqKQQp+hi6jyrCmsE
JoAfkW8cTaE5jpOvt9qYBE7wUnXwQmfYSyaGsw1NhCJzjNrt8UQSJufkn2hw2ziPtOiAJQVzoPEo
grHPodlQCgWNOui2RaZVWUgVM1W1eZPMAZ4gndX8BLH+3I4Yr6Dx4tjMnkbuJu+y7ZJbPGnpH1LM
LJyB4E/qhQVum2CpBmC/XCZrgN+Bi9yGZlkiHIotNlcW17CgXwnu8e1+tCZEvQBwa/C7xEmRPvQJ
ZQWpqC0AAJUyayKMxdvsYRBD4iuzLthujpn1x2DMmDW6estxi8Qn27/IlPQ3JGx18PA21MHr4f8e
5NfjgBTE/U0WS44LiEY4yV/6NpWtPkJ6sOKmVQzN1lDWManb8AEFeC2KMnl9UMIvBlMNlfesa4iu
C8gFy6hvljW9LfgsMEpLzAccEktgbBqKK8KgYYMMZUt6a55AYFkNWR2ql+J1BIXECkJce72nJm5R
o1VSjKmNTisEM/hY+PpoX6dHyvoB45PSFp+AznDYbt6la4N5Wkd6O02DJgj45QphUNY8epjlZnOJ
OyXb8L5OJD+vM64SN7l9S9TqCZ9DjxGC2TWZZrv01wENvAX3CpchETTbB2Ey9t2Fh4PayWO9gUjh
3razwJouunpDPiaL59suWaxeorQeMX3AefLt5vWCZPd2Apa9fWG8bD/oUuf4MYzhthy4T7brH2fI
O+zjPEDb3R4glsH3NopENTn105pF5oq8zpW2mwqTHd+GvOgWjctxLenxJdgBBE7eybbHPr9Eyqfh
IzK3DkImCf/E2FbhBAOhrpKuESiZDAxg5mIAYADIBo+pmS8ysdm7djP2V/yuX+e0yw89kkW3XpJi
Gpw4GSpCzquhoNBulmyqARvCSD7j+MaoCT+QNCbDmUM4PJxXboHbJaGNABXBB5AP56U3DKCA1R3O
HjW1WJ7SkTlUAWz129yHEywFSOyIihFhct0Mc74fwNjiEGhNWDFdJAW2Kvc5TF2HeFMPQvT96Q1O
7szQ6O4wNwPq3a/Q/6Av5kl2DYbjSH6sGbg1BwzYxGzP/BNpcmHNoyLwzKQn83rrrqjBH++IdL7H
HaHnxpTsU2itEOWMptvwRU5uswZ41TbFX/HTfIKpIiyjOd7u17RtjB9Qyigcr1qgj0HZDh64Ml4q
0Y9FCchiTfkNkZHGEekabTXskqC7yMMbyOKjZNBQTI5KsxgCbOXxHf4VemMoy4EaqoT2gCgZ2Pv0
C+eoncbKDAAmkivep9t6MtS2AOHrPjcIlSRlK/a8aUWk6Q6o9bbBm1uyQQXxnPfA4rthrPFxWF5w
l5/hv3IsuLRs0ro9w12ygZQwLCH8ZD0jqflAAWOtbO9YF6zNIbUyGSbQ2gGatJQZQKD0C60hKoY5
Ans1Hr4PqMddpSPftg2esG266VhHmHyvI9kZASSatGFLlkvrE86yD72fbYAGJd4AVfBSFekXxFvM
r8BKjxHoaLjdAxj7AMEf5eWGUg0t8lVk1gWHveZLWqyNil6oG9LhDFknpI8HGovJBP+yLVwpbI8d
jcDoMw3Av4Mqh3ZEPwGRtL35GNaqq+uKJStp3D0kgRFR34qlhcUIvh3IpcOj7ueFbw4gP/VPns4x
FeWM3QEmOBNFAjklGuAUaDeCWc67Iq4W/DLIwP5aMFNu93Ynr89SSejSkgqtGGDG27Mf4WYYli3+
FWu9RRNk/9vibSe+HTH+QO9ZF2+/S6IwwBFrvW4HMjInOAKV+8ZttAOTWMo1skV29maN5L7DQt1W
JZQP+MvblEVOiUgEm8H2p1cIfgunQV1pt2qSgbfWYX43N1kNX44NRwD2dPWsiC+sGrdVXgd+gwMn
8ET4QZGWmQvlQ8xvGoJ/OAO33K68b8E0fnk7UaILbGkKUyV4eK3YxrbzWV92o5zph/41YPWvQKNC
J3zMhmBQGwg56VRTuuM1V4LB7pPOwcPcJhL3bCxYvAVSvnpL4+AxxTmyZdgua/6x4ALRYx8pWTJv
i1zGG824G63b5mTGPIQNZdJMI+f7phuwGg+vAwIceAt6fZ5uKRaFbqa7amIyZPlfgK93BT2wnM3s
gdYcCG5QYryHlRsDDgF4dfzQwDOFq87q2mE1WIEwq6ASwEUMC4CXplwg/sa1/6W6+7W2204Pdwre
I4rOZ+j19B5n1bMTMMFngKpeQ2MHDBhXgToAK+nPp3oHoGM1hWjshXMBssL/p1tZ/1MHApv3KmdI
Jf89R8LeCVEpySi9zQpwVojIabM91Lnt8IQF1RSP7C04/vlafoUQINTA/MkjNIBKQYdjnse/Xgtb
SAz4tqsf8HYZhLE2ibZ8HF6rjOy9QOr8t3H+/YR4bwOAgzQvYoCLxTtcsW90GA08ZPfKjdgo6h47
/kW29ghzbyv7zzcYbbDdfxCL7Q6B3cLoA09HjNeLvwcy3dDRejRDev8WMWzjN9AeRog1SQ6OTvly
6CTz+sNsydrt+Dxu8ZxohIZg8hT70V+u6NeZjitCKbW9+JRkaAoBiO4d0LgWYWCzlaj74XVRWeR1
WONu7hniegtzIh5BQ+cVK7Mg2ByQWgTNdiGdJGr2cEGgsj8k6MoFX4NDaFkrhHqFw7E+WHRuV4J6
srKvfJZ8DbN/von3jxEPjoYEbUTQVRuiy/csK/ZdZdA0ajk3U79FJv8jEZJTMs4f1iCf6fX/fr4k
xIPc/pf+1qwsc8hGIBCbz2/bHgRqqitDgcgqYEVt6/8JWktCQP4R5F9YGPCH0d/CAYGoNII1qzu/
bktIkrenkfUD1sU4qW3D+PMNbsDZT9MUEwL0E8UKRBcFCkTzHZ5pV+9a7RP4gKCX7ZMq4zwjX1KN
BfO3Jfj7qfDocjBLOUWln70PdZzFfJ3rtD69piJLAnQE8yhWHD/+fFdvUoyfbgxYIU5VQCATon9Q
nr+P62EIXiZrm+mofRw20z5O3KZGmPECnln8a/IjOPRKTDWw1aLkzKNaLE1Sm4hfYbeGlBTC3l4C
+bmOKbCH8I6zpK7FCbI6cMJn5to+cnCMxaCcPk9KcZRBuovpqPZ8mH1sqlCE6QQ3rE4AtV0TB8Ne
ele88nk9zBwBuYV/OlLupof/qIBkZl7SNgIm0kGqcUKhkbV8NwSdxKN4S1CyAB9r0BnPblMBGXqO
zSL9EcZeS43ehgjdtuExQjdKwy0NsAs6JAUnEcOedB7jGQcgxUphrCYTlKxIH19zGwlyFKs9lHnk
YUCYDI98Cf9vMba7FIJiOLP+DXkobJtN+ZbI/MigwKxZjK9X+baJZ2oBsoTaok/jvcwFTsl7VBXL
ZQi2oq2rwXG8sugIPH/ohkeCtLcg53RFSyd50aVhsIEB06KBs66vdVhh14moXdPPHLArEJgMLEPZ
NSYXrApmUduQlwr93pP4rlCFzNDPSuH9ZOpjshaLFx/BN2yMFnJAGEDPwkwgET62EmhzDXchhZzg
0GgVRV3FIySd/1pRek45fAzOxl9gKV5NfgZsxuSHERbmHg7IcQpCVMIIHGgagLaK4NL3o1jxbHfW
xR42uDAAMrFUSM2iJK9WujJ73ReTmaBGHTrbopoucg1eFDbF6UjDwdiXNOT9Cg8RRcI9lhwGM/1p
BPISzCW6M26U21ssUuDD6/Q654jb3WFECwhY8t/yLADfW564jmbbdF6nxvAjGxyzoUfJpgsoYiSM
Z2GKfgJ6qkWGy4j7HiryPliKjwjiIn+QI6yOB97C5Az7aG0f0CQIbXbWFhrcli7k1IbEX3DtlhOQ
DHGPRgdx5YqkOWetGSBtp4v+yDCpTxTtuNCYgsbNS6fl8KkOW+hyiwi2n3wg5ohiF5BSPCZXuQy/
iB7LcbQyvU63fgEZbRo8XbSAPHSZo/tOtPOt7wYT7pGVm32+hgRtB6aUf23k/BBHVF5pGtRXfJnM
PpkAQUP7Up8WMRdwodkcgvlGgdeX7bd2Umw3NBI+QjqOu4QV6jL3MT+sbAQLPMqE4qvzdYTrf8wO
Fl95kaMee9FOzEfoHtg3VfTDsUf7R1+uRQeHbBeKB0mBzZcDIBrY+omoH63z+fOA1ggo5Wf+0eZx
uw9jE17SsGhaSJADck0B0x20mfDeuC5jHwAewiLUGFJ8i0D1oJ6JZHS/xF3THiQcDvto4uZ+WigA
B4SC3bS6+ZJMGpbChNu8Yhl6lOSfWjQ+WC+gQJi/TjHtor2YpUGZ03I4/BaS5N9zk2R8F7BAX/IC
coQdjUz3wS0EtiRw9VfJZCJVMVgGnsNuktcuo+HVlEbbDGXJxqHWi710SGdvwqxfLoB+B5dtT5p4
lyP6wTln0Z7N+zxqUDbL4LOVyn5XQeAqeBz9M2yfIoaiQEI+6P2EmYs+OkMJxZSeYb6xvbtM51pB
HY8WUOc1yhCIUVJViyUDuYQRcZCX2sFVGss5vkIzKVcC6X1K7Po1nBk70wjLZ5lmswO0GLZlDTtl
tktWQfY0M+NZNlR/XqVDThaC3q6ncu6hgeirrK3RqSOYCX0GMy1KEg/jUQAoKOOQmw8uGvsPU7Oa
vuqNqR9Vs6pP2kGqXSo3u4pFmzi/w/WBcc2BuWHhucZX1OX2roinZqhGWCafOw5XL0ge/jQKdIeU
cok+wN2ZX8hYQ6CtQ3ZJ25E+TzkcRB3w/gW0A0XXPMMMfLyBQkU619fwS8M6NkR98awDJDW7HPlZ
VybdpO5Sm/boyqXStCpan51MJJo76HSg7bCNfozFKOHQctGxk0v6rAl7tKiTH73iPj8qSeEFVbz+
vmJAjo3J5nmPNHB9MLpI0JWDKjC2fQ29fIMeE2nRoz8F8tCorLOpeCxGU7zAd0k+dpqJl8Uv/vuM
Cb5Dly907oSw4Bhip9gpp8wD8sugTOBjvg701H/xoRiPZIC9qhoBJ5+bNaTYyxwiElzZOfCgpE9P
GYiZSk5jd+yTWT9C20Vw/Ut8GYUjOXQwmn8GLqfuirHRp2gdigd4u/1VPXWwwGUIuSiDeXseaWgu
9Uzt3TihpxnE7PQr6RcEh1itsE+tHIsHmNZthDYqV05n9qK1jgjgNvl4ZCmnO5THUFgC9igufKDZ
NWON/gCXQfOYAzr5rHxu0G2iqU9YbNmNjwIDDVPaHoaCJddguOFhMHAg7nK/jgTzHZ4oXwfirgcE
f1c7IVUFZUh40LZTn6WZaY3i2vtrXdD5CkKlHugAFx9r4tGWtam525Osz08ROL9qkZ7e5ktNgMzr
4FvAYmjQ0BiGevShW7lDrrvLZkDa+XWfkCUz+xCv1BnQWKCQ7NoGsr4DyjKcA7qOT4PRz/hMDaC3
jZ4mjgymm7Pu7IoO8stERu1lIWT8ZQ7QXa8aGgsby5LNj228LOoIEzehVdFE2RVlQucHWNrG4pKj
s9MOPC715QK+e5cXHrYZ9EoqlpITNp5FAL7/ag1UhrFOQ2v0tYLofThEaOthL0aq+C1xNPiQjQX6
9KZON2LfFFLfw02z8D0o37W54m0v2l2gxwQiRMai4Jgt0+Tv0eMOjWyOW+oR7grlxCB6jJqwdX/Z
oyZHc6coQ+ZSJXxmyw3Qkg6G4jmqP9rMi7US4ZBeQ67Hop2NkCJeGRTi5ilpUf1pxBEtDRoIlGE9
QlZ0WkwKl3PswrH76MnKYFdYnQqL+TJGsAsvcgpG4KiGddS7ZpmS+aEI6h4NW+J6gANHw3AMJ1FA
YRhqCVQzZQy/3QexRrBjWhSaHZreqTi8tkXnYFjUwPFvsgHhdAeBnEcvKN9edrFpK/RK6y9NsLqp
ux3WIC3Qn2rhY+j4DjgN7zeVlowTfmsM7XKzW9MuHWIA7JPAeshBb1ZzBOfqnkaw817DnIcmh3wE
zFt54+DcI3wF8ZPNXX8aW5qIfQ2i8KZvAZPuOte6E6lplO/SPGxgkkJvleiir7UEHTkn2Qr/Fdjv
1MTmHCSFy2DpYxRdnmlPAMUBs3uKZKC/LQVSE6IlbGJCMLQMRXe2eI4rpHBNICpw85CiWXSOSe/X
gAq419QMg/hQIZIaHCDQDxCvX0MQUugH0cgB3azgckKrrJ5nUdbsZexEktxEwZLOjyBzOTt1KqfP
9bJ88b6pH2u4EutCJmgWoyx/sNB27FnO9DHE5hEiSKQa9FeGRsRrPJw1aWe0HdBFJdHUQZboQgun
FOcJf9DjkO60RtvVOW8p4uti+FdTM3/IxAAar3awrfTYV6rITVbtPDYbeldMDXnIICDSu3YB1oP5
gAlTQg9nv0VC9h8kOluh61GW1deTGMXDrCa4E2dXL+wCqHGdlQF3xQUXndrFoxoO6D2QPIx9GO0L
04irniXBTdw7ehVLkJaihnuxL1AW7eKY4fVOsAAfvYvjoYQ/ZeC7sFjUtJdRKs7QD1pzIbWFeXWy
oavQIq2raDotEr2y0J6gEhBEzhdTipvbrwC5HzzT7TcG3lsdO/BrO41FaUu/9vqMXR6bf5v2/5e9
M1uuG8fa7BOxg/Nw2WfWLNmSLPmGIck2CY7gAJLg0/eC5exK29XOyL7+I7IqwmmlDg8JAnv4vrWr
nSiIL7iE9AOnjjioKIEC3sj8sRCZ85nK23JAtJMcWzupD5GMilursPvtVIf5k93UD1WBEiwjcTtE
blo8t7M7tpvAa/Eg2ml/rlwvXTYpQKQYp57CHildvnRmU+EWy7Ql2fVuCtKS8wmE6FuZe9HnMs2c
p9Lx5suJzu0ukF175lEyfqT47uJxTlaAX15hd1dhmnrErWyOZhH6bz7Mc5uwvTan9uIOr+0EZGpf
hYJGKMXkNjwDrQVlaujFMtJrWluKhXiDnS2+QHDhoSWK4Arbo/ua5/lYAmjgGoAogMzblvzeLeUv
1kSuZXBWh8qNdmOOkLMn1iqz81q24ydJ1pZvS+l59mcOXkyBiRXP08kay3A3gm87iS5wH4xu4OCs
U6k2QlvyJgiW4hUbp+R4IPM8tCpFDdWmgXdJ666/kBpRyabPCGkul0HJ19IdF7EdKDNOGzFV0EBG
zbvCS0mepiRVzC8TXatpQ0du2jfF5J1TpM6QTAkgGicjG/0K0nVKD3WUjxe+Jn/bWIQj4w4+KHAU
q6vR/Nr4xR8hvVfPkZyWbTl4w66yrc6+VnPkfKS7FieogojhNuEISe84E1Sds/s1837pwHcQyiWE
nqg4gCZ4+exYW5UaJZ6u7UDueznhMECRwiKCG4+r0i+nQzaFtFLqEp8eQVq/N2ksfDfdCXzHgdek
61MzqKa8cVtnHnZkFTidIW2E7Sq3vaMy8IyW7RaNfxOCK4g3pdMJ76VCNmoBJAFMBx+Lhlm52Fdl
3oZtsiXbXuCKqTWHTLGNOHCxhOf0r/BSK9Tcvt41k07r8kLHqevZ20GRgMnbaqI65G0WZN6JOvRK
duIpy0q/zXYzrwptFNw4XtNvpgX44njIiNWaMwVwof42dMMyBXuMw6Ju9kFHr+1jarv0Xo4SodTY
4En3Lbu4LZQseQ7wYQcBewDMxkz3Zun5+l9rK4ls7uNQNBpke74ETwFdpvzje7HWkqbhMFaJKY26
TrrIC8jApnWPXsD0QXgP1+gLZkt7CY/oqlfet84ZEvGsJNSFfNPEFLosMtu0mEOOCLbj8VHlFBTi
y5GAcrm2iwSowVZlg+rK40p3i6fFkVe0xasXq2aqQdSOSjcXnuLrrRvRorIYDCDMq9OP3hhIEe5D
hKrCO7eV6nSLDkmMxDjkDll3kDKGuIBMr92VqJCuXMRchO4yYcfUiSCIiv0j+Jpaa0kVdqKSKrZI
qlQ1+/usWXxR7eWM4iahdtC0MXMIlB/vU6sKU7pgU5pgtXX8LsGerFfPh0TS148yVtWDhboG3G6L
+WzjK96dPWqT+ovdlERZqN+BT+zbcEjy3dSjU1k2q9vRfFxDpb+r7M8TkU23AerYE3Vgcdna0DxL
N1RXhaN1vZdejVhrSmgES6v6WCTLHJ11hHDRxmuk9jdLM5fNsR9tVIxLLGEdIaEuv8jVTku2Vh+s
X8g5qqB7rPrDIKx5IUCwqj0RKBliWsggOPahP9a7tI6XV2tNFy03TgZZ5kNcijLYzQwpf+vhvPSb
oZhIDZrVmshGgEvle8KJfjipPCinL5m1mIoLEbXbbNcyzw74tKbUOtTKiRHnuIaMk9oQ9Pa+toeT
A6bwuZqgKQ/bKHWzdktBUQRkqJEerus4tNXOtQM1PiF9QDax6SUquy2ajm4iQHJcdEUUt64zMu96
43fE4VcLDbdlM3tltI/KsDoHhoFtG+E15gq0dbJGuuFqNeziJoDJFYFeh2CieTDRklkbDMLdqZNV
V2wVBbPXFcECayNN7pRlt3zPVR5CRy63moe9Mxj3ZF+grfhqIV6ieFjI7NJiGx4+k1zO+V1U1L2J
ujxXnIhgwvPejwLxyhbp6aPHmIkP7eylV8gksy9Z73Dn43ldkKsBkILSuIplI4U9P8RLoG7hP+Z8
BWxsdIejumU3jWrMCmWQfGDuhBPtkgJ6jUPRAioJ2phPs+fjIwzKwT81flEgT+yDj12ataA5G/sp
7Adnk0ToEPO+WlHoD6veYDnS13gqXeBNapgwdVUNAvlETMl0BnIGddrQrMhBs3QGFDQnlZFGkA1v
MUwDf6JDRJ8VH7EYdtnkTWy9gFmpwowyQl7oZQM4+6zRw5WnpLrMXGeKd3aQyeiAEELez0s0ojoe
G74laoDos9/ncbapCcBvOstEvAMzV5oNMbUW3/kvyFHwFec7DvQC5RXlktu1pgKwWUMpAcxMCOx2
HmM2YDMt/DdZgJwO2Ugtd5Mnv80g2fZuOizbeQz0c8RuMcH2aHq5q7op/jAEPRg0iGBBR0IgqALV
bnvlVal7ASynjJAJpbre9E6aXFhW7r7qSpTniyWHW7R6Bfyh2H3BFaMa+gxRorciGAoQobMv9E7N
ugAq1sdjule5iCv2XzgEF4XjavAn4Rw8Wmkul2sqV5AtEHJA161k7TyLBMXDpkaIcd2iMLH30cwQ
gO2auLgautQO6n3tFPk9hIR+3nJuEtURn+9yr+++c3PCm9mDEkLdhVEwcVV7Tx0qi2wzqQpGRN0+
9WPbbpjNS+0RRSVCqWxiyVf9c2bNdkZstVhbi8jjqlfYewbqLp+bTFlnfcFLvetFGd2MgLPOxwBM
Jhl5eUldIDpZqR0/UjEWEcsgC1+lu3r7xbeHD1OvXTAI7QiQYTIzOnDM10hnGko80TDEp8HLm3C3
JhaBUy2S5dgExtePW1bseopbu56l7m87L4B+4yXORaPbHG3g7DzlqV6eknR0NnJQNtbJoNzXIP2+
ISu2d37gjw8x4f7R8VPntUWB/sRkEG34qdw4JP9PeG7iq4Um/1EC+IQcp14QKI+3UtlQY+KxtR3e
g/U2ySyAlb3j10fOg74hzRi8HbTEC6po1uXcuf2ngmLHLl5IVDqG/aybJXfaRyuu/I9F7vn11qeq
fyZl49AKQ2lZet6bVlT/+30pqQf1rxxQZT3t6IHjYnoio21r+aH3h9YPbsYi79jlB+azok3qO/zP
iAQW2FgdvQYaju2Nr5HS6OPs4tVwd0CuljE/s1VeF+sZQm49PqRimYGANn5bngrDive3qd/bo7WL
p8CfezavEjULPS30EUXiiNDeIbxzVsLG2NZiCxOmt5czmDtUMTehuwQH32/m+HPYNCObSifLaqnY
x4IcrgJxHjqFnaXDDEhW56OxQo5MGI+qSuOF5qVBxu4HSEFz2X61O0tHw46GJkK9/SBnXeZ0LEVW
ohaSWWpE5KzBjjZIVmSr3d1NXjySwghvCfv+sYX4PBU7GrExeR+WIbEU10XRDqrdDTNTVZ29LT01
dK+qXCdHb/gtUujt3PqEZJtV5uwMpxSbZJFsqVibb+KHmZ1Uxzxbpqj7pKxsdQHIMOeDv0MLH4XL
hTUOJMwXhR7SKoSPl8SgF/+hPfezQYTmHwZqBpMQY9KVZljKL934xibnKBaZvNkFLpIfXW83LAPa
T71XZ6g953hqoNfUfu9Gm6ivMCJtKvoow3b0miV6KL43uv58XT93l7ksJo2E2FVBxtM8pFf0sypB
BAyHCjIRfSlbaRot9bvwA7JjxUK0Wtpl/9Co/Lknbz4RGzd3w3iHafkaxMDfNRkUDePRxi/xtX7/
xOldVeNBTqY1PwBKU4jgJnuxsHyIgmbl+6P4H5rDfx3u+R8qA9MEWJT/11/+G87hf+MiaYaX4e8E
iPf/5q/ZBMn/onuI2R5Wc8jQSTOA4MdctYRRhw7GzhCTDM7nIOGp/mA5MEwtMNJFHrntYmmJWIL0
kr/PWfMYdeLw02h5GYViAAz/AueA5/znzj62K/5BKoHRGIHTbw5OQ7jxpaugvlUxLYQA0UTfjNNx
xXJ1Dk4rOK1Wi925nWf9hd5cdBmUPmlu7DjzBxh/yIAGab1UUUWCGfjJ9Yr07D4sKKtsQhlCYBj8
6DqvpuGDLiZxXw8BTTBlcDhZ6HxuZYq8tIiKc4bA7bEYd6/TUBSnxYp7sRHFDP2JIgBTtWQJ1gZI
kbtNl9L9iKqiPOc0bS7SyKuOyhsIeMfmqg3A2ydVygZc1Pm5Mw1Ue0WNaLa2Qm/nWll0jjqWrlFa
LTetjKujrGKw50M2AeYJF/dusVRCY7K0rxwtqEYjAJxg4HjdwY2c6ui0bvbkJCK5dqzy1llIcFLX
uSfybndOSFjYdBQ2Njb2uW+e1kSUNcz42Jkad9vX/Uhz34FhXaDVwGlN8NlXQh2DypZfaH91B6/H
X9GJvjo2qi0fOr8IMfUxdOwoQY2e6Auj0vVnymaRdraj46pPbSxS4pN8vhtbsb4lemY6QK+8u4yO
5IkKb38delC/g5CbgyJTHCjYqQvy4O619tSyozQRHeRUTcfIKfka2bJswJ9VyOlhkXalr75YibcB
e663XgLOscnOfET5e4U9CL152+yGIL2qS2kwOtYZoWS54yRfP9HZ7Y5dNwXfMiJ6sq5RUO325yOi
ega+YZ+/xcO8ugdYQuV5znFi7b21UBe0korHTIvkOepCTIqo5imqQcKXkELvk9QXV6sd2lczYzKA
qFEl/YRna7gslF199FtfwpMEwwCquLVPwVJBMC8rz7tbdSSussxfDzoCW7ixZBx9wDPvkIeB/96J
wZtMO9m+TXrWSpuNYbotVr96U8h8rlOAJCf6p95FOMrqWMuQ8kEciacO/8V1k8ngjlBsPS25plxg
Td6FOwdG09lmN6i3h/tiNZPy6qE6qy11JpvUlDqbIL52O+k+g3IMr7rML88wkshTUVSkgzWlv8Ps
58FNJecLN4euNLVdf7LskUA7Y5axIk6hKVACnpJp9ELr6WvQgTTKtKQhouvgrO1S/xDBQt3pqHEf
Pb9807Mns62V+e5zFDf37eStj8MgNUlkY9+1eRg2RHNoj3GWUfw0CIXrfHICZzsj8X2h81XcRlnZ
ES94XvJGfJAfm4n/KFtF9RALu95OntXvSeLriyLjIc6eJ84Y0hHuYgTsHyNvGCmb4KnejKVzP7YN
KPg5PG+JXRt0blu0LcCKRVWUdxhIqw9BWp1CPY/nYbo2Z4SNhDgSeJRis3wGayvOIrTKB4po3Y6Z
ZRRkm6X4IAfb/7pSlALkV+TbNafvTa2gfEJ4sjxEjbTupFu3jDWQkDz7vKTDSGJ8azFiYq7C7qLr
yca2SXIIxqI+MoTPviIgrWi53E0MInuy4Lxg1fKcu8LGNdBgCh22DOCYrht76t+8kZw89e0d9ezo
SB1v2U+Vo6w9Lrv4aQRKI5GHrJUggtQtQmKd3axDWx4tKKQQ/nUQbftpCU14htI3A4yhmnUgJ2yV
indJMj1kq2ZGQFUm5Hl9RlXeGgShmqrXi5Y880o3Kb4Lx3oqQPjGMOpIU0SVRJCSO3ub9AxYqSzx
ieK7zTAIErDWLhhbWZTta4WI/SJt8+QuoIxxNgzBUm9oNY53YrRKNDHNNiCpfgmRXBwLO4hvbQQW
Ixwyz76e4tbegg6FsYz7INzTtE0eE06N6xWtxqc+9uFlr9PnBIvmiRNx3ZJCTtdD5guW0lxcDgUE
WUC1yWWt/P52ZDzUFSTxjkxSVHQLark3NMSDk1CGXN0czPbQeZ/KuXZP4ci37NO4PeRL4X4FMKOu
ZpAfL77XmcOFNvFTDnf7ARvgVG1CUSYHr0gyEHY5pS6dMXvOSfNbx4GCTYUZYmXWLR9txa1v8mDd
aT3K/bC48UVswufdUrX5jQeQmoXmzOiq/IAmva3Wo848dWyoxZ+VySofKoUuBsDlHpfieltOnr+X
EyQaTMH2SrnGanx6Sssh7Nrp2pky9xyOXfmZfKvczSjnNpPDcSt4xS/AXMgTekFclmXXJ89lGIpd
3cz2U5X2jDtF3HaWju5Ou2Fwu6rCepPoGM8lNvcDnZzhxhFNdRb4FoYAFOJ3lZ7jh2yGE+3Ynf0R
bh3lwCmi8aLp+B28POqve929NtRX3uxVsf2rflzJ+xc/O4LfcHYrssUN08IugsZ2qa41NCHQeRsG
k7VxGoWwoi6FfUek23P2F0V2rwICkU2haGJuGwZ93XVZV53anFd6A6SyLDfr0FMQjNK4+4Y9rDyb
qhxY6TJbl4KGIg3Z+naamvI0BuqZqnAGyNQUZ2Lsoq/lGD7TW32xU/UtqtZnMA8fGoc8H7uR5PO6
+qyn3rPHD3vvdpk8l3kU3U+ydB/LYm7eoCwtn5gj8kyyEVosdaHHvjyXGd9CncuOKURg0cOFBv0V
oRaFAGqj2DP3wm1Hn3KvyC8XTExUSBYV33Zjp8OnIUy/KbSwMSbkmQeHVsiVBwvRwzZt7SOOKbke
GdLYXgnZWe2zZAMl9komvC9pCSoXM/t5bJU9WV7h0oD1ygsHXPK56kX0HOig+2xHaVbcpkteXUR5
4PT31Pzy9FitZbU2IG5nKr5wAoLiC5N+Bush6NIl2AObTmnIWPS+z7pIeLvGsjWClLY5TOHwacBu
sOmXrNrhzKcSlvmfSDvmUygkLsx6VNf85HJI0OBv6fKei96/VAlDeJC5tSBaURw8Uve3TsQiD82a
V/sc6ME5Jwi2K0tkiIYqZ5s1jr6e8qy77nma5+uIjyYX84sx25z3SWhtwOaqo9MsmvKpCbeATiiM
kV5/IcRZmR7QbOM6bdPxhHDM36JqF8eBPh+DW/27es2HHazr7Gz1sRCj/UnP+9oV56ONPAawNS1x
R17maUgXG835Z+WF1ZbKpT6KbhJU94ZkjxAn3feiavdz6ssFbEjJQZZK2v485pOypbsZK7c+grGy
v/mKYsRWlpLm8YZih/OFsZZh/GmwVRMNb8qHOhs8pB39lHErukpgn/uemvxPEvdPSZxtaBl/SOKq
F9gQP6Vw3/+Lv4aEuAk4PhfmCbYC+33gx39ofKABHAhrgYvRLMRL8TcaH1QLNOHUmL3AMdieHxlc
YEB9NnUNCGjo38jv/k0GZ4bb/U2a/Q7kA9COKwSgI3aCX4oklF10XaNX/goQVRbfqnpNPUKNGdYb
nd+RgVWPBcbG8TBoZktuhwFjwduSVhL7bRu0nXuQlmmt8IJgwoF2lNpU/+OqzJeH3mbOgd72vgxX
ALYpCgCLmG5Cr0kjWdFAoq+uBveGaWmSnkpmS2t+yEG6m41dZTB3fLpW9N5WRWRw9IaMnvBmoflM
3aSayfLSQzMhFRRbPeQp7J+/PcjbdyH3T3PEf/ZXwKjBzuBi8eJ/AbCvX+8OkGAHDe8afMUpOiWM
gc0i6tzUnj2vvEoy6rHoWTkC629d2At9D8/CYJVchE98H0iH2fLw50tyf7ukKEqcIMJa8R089mtV
ixFiCzCIPvvCGY6JT4I2L89XbNFU+HJw7kizmP2cO+QrOY05GjGLLBE32Qzge0HzZHAnEYl6cV7Z
E4H5fk2zVe3WauFR7MdxzddHOA8mOwvXEjziupYOP8bY3oF4xKZ3GSX/UKD6WbRPwMBNJrlPYhtI
Wci78HOBKs3LRVhl1Xy14ZeHH9EeWO2Hukrb9fbPd+8XdxIfxMBAn7pgQCEs5vN+/iDN/M9kDZf0
C1UTF+2OrNLSx0Br84YvhF7+DXxnAzvUYVCBN5E4hqYP+DCgpvz5Sn6uApqv7FFN8YwkGxoRhpOf
r8TxMm0nSxF+mYa4Z0SP1AWl4J6RJhHjCAemevwTO9C8yf/xKphPZDPx4ZuxCGNYwb/cZJdAjdMj
cL8sTjYI/6urkWsQ3Ukm+J1nbWe+NtheBR3oz1/1lwmW5pPB2bh2HAbo23mnfrnrBeiKEntA/WWo
/KCOTiJJm4cKSViHIRcuQiZvlmRN7fqyFeQSGMWnHExXMUQSLgohdrqkyDDTOrkrCrxe/janGlJd
llPWU6BQsw9G6vTni/5tSQYeA5owj0WUTlkzv1yz5WQWIqjIe6tU1wOg6LQ0pJ0pXg3T4N9+Fgs/
NP+4ccBJ8UtFGBYD9oeiHN6og6t43RRRBTwmdS3BkvjzR/22CBiXSamQ4d0+pbvvQ8r/Xgp2kjJ2
4Xw1bw0xKDcXIkIJXszRFnSNtg5bj+b31MKh+fPnOr/fT0BvIckFJkgfxswv50xqOfYi+8B6XQPL
cdctxHYBcZ6SAqa5reNVKLBOvCZl9IIqGwXqrkNhlkjqbos73QtM+TSQoP+sIyBYhwH2XhOCsApq
jctt9+er5Un/8rIYYGHw/cEzrRgb4S+PP8hm2deqb1/zGB94iLhaj+vtgNCT57NqO9PTMRkkLB/Y
HYL1MTT0dCx0T1qzWSZMTNBvPMu6+BZC4eQ3iNQ3Tv/J8dvi2/sGjPmC3YVoLyOeZ1wfiCpgR0i8
N1M1DjwdwzHlGG48Z+KJ5HVqtmhrAC2qdy4jiuM7GqLj8rxqE0KgIFpT7oVbFEY3ZK/CWPFdvwtY
sR0jEZdbGfpF/TWclSOY3DSmw3rLgk6Cp0Y0vHE9QC2ukdQyadB5ICx4ogcpi2avwgUM3zp60XRP
SQ4a1VDwb8A3oJjiluR52PLM3HxBPIWGNhel3hYoNUzDLeZ3eDAOigIhhKZviTvBZB38ZOgIYyER
GHHr8BhMSz7ejXT0Ocx0txjC1ND7BVCrIkv46L8s6B5wIei+1KfCaw9BXvdMfI5yJPWnTlxVfhPT
0nOGpbnI6Y+pc4VykbXEGBLzLotJAPWKAYZzWMKINWcmrlWXTQTI/EjHrPUbibH+xxcAev2dOxnR
ZmLCJnPvuaGB3bD8hiUzG+YPwkE3pAYaKSKp62I7GDrLX7+jIwvr957Ax5BvWXItigEvXwPugfKE
gUktMmcjZvIl3wnmn7mrfslUJW8TxFLxA/M85uV5w4BaeEVOnhimgscEoOKblqlxSkkddXw9ti6z
XNpk5NTyIAqwaIo0LOoPzRi0EeICM7gu3KAgdXmnJpxGrJoMYAPPzFtsfiGdK4Z0HMZsLGPv3GJU
iH7r6mXiHrbLVPD5Afu9k36MKwyNxW6NFDOdztKwmQyrYG1M7FY4i8ff6ZBokS9RJDIEWAJipIFq
g2idK47ciV1g36/ed6Cmy6SKmOEDnc9Xy2Kv86ZzZgowwBgtMTMSxp0CTsyfrGyM2I3RdY1ckubb
8y9nVZhr8RMax+E2RH+q33TcYUCGdE9H7jSFzLEV26IWsYnb0skuxfVgOnVPQvn8YZt42rSIC5+x
thWDWmvuoGI8GbdzjSOz5ipCQP9UjAuIJjRqoVmiJrSe7mXc8P+dwziEkUmvI3sDoeNKlAHBgfdc
93o1m0deEogVnWewbDnwKH5pj0uTJxEMxI3IOaTjTfd0EDDU7fMWJqM+Mft5KOoroxDiF3b90HN9
K7GYWdWeEKbZS20IZOoSV8gcdoV9DyJbmHyfyYFmZ8qrnCnRuN4OlAEy5tOM1AAoK7K2qxx9ii3X
20Cjzna38UA7xd8n9YwqnKMPReh1GAQTCWpujxU1vxA3hbgBSSWYi0qsbp5ww5QxKHnGVD9ZZ2Kw
K6E3S9+NjMNaqmGwZqS9Q8Q1ptbAs+n8WLQBDTLANjhUyG+z9mPCFGcfAf7QJku8DW0BpW7PRsx2
sx+9rEB9kUnVJslfaAY4rWPOUJRC4ZzcxCXbbPi2zoEFD4DNVvOdEaYz5hViWb7keXZZtrlyoutx
SQazeASmQFbiOFNIPVBRM+vShvHJGko9gYD4ol3blb/r3EnB3lgDkC2PQ9dwl3Z1yfOgzm1bjuqu
aZgzHuxQNJ3iKTWOjymUSmA987uSzja7oDI1GHYdAb9lOtijnPlJUhjaPWD+UrMvlfZUL3fJWJiI
kN4sw2030l9C7t+YI1O8nriLvAuOOw4sqKnrPd2ayqChV8YI1X1qFsPKhYM9VHy0D26J62e75Dia
tIw45ZEiSN48CunmkB1HZQiNS8iwLotDudfsDzpmQNbNYmtAWYhv68A/yW5s+Epx27c9tmjXRCsY
vkv9VscMVrr6kYew65ubg/ebgu2xRG/WwU3Pi9mzzqAHrpgUYqaQ7Lp0btK9j3mKGSDvpMWWw1/v
Jz1HXDG1UIu71AKU48UumFHC4omFMnfwx7KuxWz+Tvv0zV2w6IsJnKFUmu1+QEeyPjoWq5JmWQSa
Yt4Q9WY276eVCd5cP06DCLEKBhF57Qq23d2QoJxgGt3qaOAkzVz1H+16YcLT36l3ITORy0PYTkq+
/Y6+w+Qkus+CPXeljvTfqXcod6h9Ij8c2wvpBbNkkNg/EvAqjlWk/iNzxjue0T8Q8PyICdawuXpL
j88/cfCKzi8ZSZxUrk5By/2/cXgJxBu7P6TuOrcX71C8cCyvZhuH3E9gvKxwccCIKByj80Gj0Nn8
FzweakimMKEtdrEF/gGSB+DEacbNSLFVbPPUC6zbd2AeMpS+aI+2jLTs9r9z83zLH9bHsWFVb4K/
0/MqPDC9mS0FsmnZ2FMkw13y/4PSKwJPqa2KZBttDHNqtI//AqjXxqVy6Y8GsL7Q8XqjZ2XXvcuX
KW5/RN+2ZhCN82HO6pbq6twKc6DSDKll8DDrQEp/J9O5R43b2nZGjPIONh5SuhryANrFxJq47Asi
qB6QrDlWEjYSXu4uNuEj82cmXoccUwRbQ42QgK1EWAwMSw+FruaMXouHjii+YJ62oaYGeTdx9ARI
ojhlxibIXDoSjPIcQRsFKA3XDV40kzlEhbNytfqdv6yYPRg+MVUTpNoR60xUJkf6PtQapOoCtslg
GIjsY2bQSffouwFR8GwTu1kQcmbJXlbEwhwaqcXMOM5wev/2Hp9BuHonGEyAk08M3vTYU5jIZfNF
iUti6k14SXuzIdaVyxk9g9AgNJk1o1TlAWGmOTmBvS1caZ/lEZ+tojVqgaHRb+HvkBAyyYd8s03Z
ZgbQ7Fz/AKiOHaX0I4Pqdgsn4YoairVO/5L0WPnF8Z1U7Y6qD19nEDrtIXSLqLnM2mLiWBylNLFU
IyMTsuTJaBjV9CzD0fmmrEGXyQ5bHorDDechdYNNJFNmHW4Suw+4/ezhxmXP5HTKPTj+zSn14wTz
kRRM9yWuMHa0MEHzwLBTLzWcdcns76Q9aoHZ5lulLG4s20xhrkBBWWT5/HUn1g705EZJbyUijRoG
3t+39RhifysZzm60/RaEGqYl2cQBH4J6SYOnCo1kiYPePEYOTMd5JP1T431MI4Bv7BWNwzNCORuh
zGyycprz2xWxf5o8T2UUYNNCB5zV85lPODrdrxHyM+bprNIUn/oelUd+Jm3mrDoclIUBxs+uNjlx
jH0nfKqp1znLVsy4B8adX7pEKRm+f47LqZV9H5xsmQ1TfLuOuduKyzDFgtmf9Oqb98BDoM9XnUqC
zPtq8M0rAl/BFLwYusEPpBOKv5fCqUiNReeYBealcBTdY+dG+Pt2IHzM6YoVNePQpEFFoLr1PEkU
GHoIyY3zzqxHBiUURNY2d6D4lq5Rwx/49+aniUrQSc5VHHFcOjnXhQKLHhnXUmJFNsG8J83Vvr8e
5YjI875Sc8tD7QcQUDXIB2/KPqMRzUR/YgwAjYttzfAvlqnQxATFwe99s3arxk2aq3p2smlksMkQ
O+h3x5qe6o6pyZpnq6yp5rOaFa/Mvf19JAvDvkxonUwtKV8WJaJ/mXp4Y/VmKLF3s7loZn9c+rMz
lg0WUZd1VoNn587SIydjszEo8kAGPyG8JPHkOWMSWeG7zy75E6gBDYp4wYhQvky5s3BT0vfIZ8js
iVhjaGOaR0exAHLT+x8Zcbw2CYHBkmU22VeTdR5/yshZsMBY+L3fDOF7vUVAYdtbL5c56QgeOBBW
pzhEzngfrpUHT9KaHe6/lScm6Y5CpNuURBbHJPlI80wgn8mW9ZEOacZTG2sKugAFYmtNtqKf6Fwf
8B+3QHkJQtgDVqcj56XvJRvG+5E/sJzCgI+ntJeuZquU7MnhSUYBOtM9NgiW/glcS06qAqtPv72/
es1UmdCqsuoE/gSsUKChu3GCM8DCgFjAZVqpp82SjOx4bm5sf1majhuymow7YB4IN3LGTsgrvnpz
Jq/CsPQJXvVcZEdg4Iu6C5dohTKAG7s6xYNLTsHBZvlwcpFCTWydTBRr+TWJP/bsVUXXmEjUbVx2
8e38njUuJV3M/KwrJodNioBfhRh+ZnbnPRppkwW+JxZVupqLbqHfaUZPd6HGzj/GKxmvjzqChU6S
ZLP657yhIbcXjjKXrpqFk3C/5Codx721ND7YOklxhB9cNSsKPKbZsEYeo5VvF+iJ4rs9bVjpDOQe
3GWvXUyGrt93jmQZTKBbO6VZlX+uGv2XmlFMqTPxaOhEgfNryZAeOlrapJpfl3Q0eeaUW1XOkDAA
exVgSfrcPNI/f+SvVTXKVEhFAtAzPq5pAqefq8gaeEcMjnd8DeD2scO/L40qtkyt8t9+FDIAYlwv
dlyK57/i1uFty3WiOvGKU9TsT4z79CaCQjZr9q4/f9b3auDfa9UAqCm8egESRnjCv3WlMF8PlRF7
vy5erUhk0GO7rMRg9HNew7yvDStwxQhVvqjGR7OxUWic42orR5e8myqE6WwkpLxm73nfmX/0Phrs
MyZEioKBMyEKu5k//fnyf3sqkMtth7lEtkc67v7KEV/6tB4z5NwvWNYXroMDyqSFHK6kUH/+qN/W
nEe9O6EVBHOLSQa/lo4JowQI+FC+JHnsKX1KNcaPRyRx5hUJU5QY/7Tkfm2hODyYyEzZ4TOhxP06
wasHExpn9ApeIPmaPQp3JVVEBeCVA8JNzJmVJuCwCSY0f/4KkNnub9jtUJH9+bv/epvpmoKzo0hL
mzRwfhsAMDfjgnMz8z5TkyBv1jlAzre4+T/snUlX3Njapf9LzeWlvqm1aiJFRwABmMaYiRZuUHvU
HrW/vh6Bsy4E+UFlju/EeX2NrQjp6DTvu/ezneU4//GVju+ybhkq39ZQycugg3RcvM7YGNJxT7WH
DtxTdo5ybzmaJ6lpsMjH+rJr/PiCbxXbNGhAkFF2pslLEgCbpuWrv6LoyZQYetyEzUODs4URBChj
meaYFJfEkrCpgeziR4mm2AuczIpZGT/+AM+a8NdvIFutJZsFii5Rh3z145nFjOJcq5zigQzYKSrW
9LLmbE3VI/ZSnIvLtqUnl5M1zzbNZf7+UxRXLLmUvIQNszY+GV5uzp9QH0r/E29xCZye08L8gr2H
ulq6mNAMif3XT0g5ZrbGwLMslv3UleQix6HKi487hx56upIOGa0/NXD7JICiDSzSNWzFRJcnCa1l
F+IAaCEu06IEZrJQkPZzimnRRPDMYCezt4H6uCzxVdVgJQyclwJ9y9aeWRM40bJpAkDwvOPTtWWz
HKY4Z6jatLBkKY9FKcFJe70nioAiCzHB2f7j2/9uwDmgoNQlwc/TkSYeT7YdJ4tYUefpewlKmD1r
RDIABw50bssO4E/J+uNLLk2mNw+cqRY/Kz0aPB14cI4aNPScpsWkPHz3EFbzBLvEs7NzCwtDphzQ
9C3ZBGbudRyiRg1wLEXYXCyf5uOPcfzNMQGbKjMnETH84j63v1+N/MKui4FnGX/PSsqf+wTFs7jV
swE7t97KT2CVxzMIEnjLMagU2QZGOdM6GuS2pkZJXLXtQ7/gWu+s1FmGRZpWy87q4+9FTuKb+8u/
DkgQRpBN1CCHUvWooxQNI3lDRa/fFq1USQrtNJuQjogyKiddlOqsDj4Nb8F/HAo2jMvRMrw7DmsW
ksuKsi4lGI48S/++AkjEPlSbzWWjnkScUAhk462IyxTzb2COsK9tnFiLduykd+2lTJwJuiM3S3wt
X07BBWPuokhZOkVaL5b5mgNBNtYnGPeSiUzPUo3M849vwtH95h7AxTRQiNOBBAV4fA8syHceOIDx
thNw5nHllrQqMh9ZKnW6jy9lHI3n5ZkyedkILjApMY8ejeehrKipamZ445okLnOtjkDZQ9bXy1a/
Y6pnCnrpveeIdLgLxVgsVdI/v2v6bqkQYO/j5lqms9QzOQsuYS+6wLQ0nCgZ/NL5rOVVBbZC8HI2
bCecUrw7RNFxPE5gcXIs+dP4o1u0NJGUPNV5d2ZXnfmzvhTLA5+tlKsoz51456U00WtUQEHjL54w
2o8vrHSnZ+IvV7IheJWT0UsLjTeSsZvS82DdC0OqHIY/aWKgBPLxLXXfPr7FuIRqQAU0CkYWIeLx
46v5Br2rkpuJl9+5B59q4XGlPbqzM7cyqfHH2PbN0cP5D6V4VZlhsRN6lt/1UaKij8fhTtM0MiA9
TC4hKjDHb0POr+1lPrZ9HMRur+8SL70ShaP+7CuzrXyY/fEU0MuxL3orLE9jNWnPWZHimdN63Gcr
pU2NbzN95H4fQisiiiT3VHNF1TC7U2ZFcjjIR8gXrddcmqxK2cbMFePcmZoezMRUr+mJ53cx0oR9
nut0CdJKko9RogFOsUfkD+gArNMJS3QC9KBWtZVRNc6Nzvr8WMWlZuEtt2NKGFHbbiEpFDdQE7u7
xDDw4bmqQpC9Qt3ue9Z57a9cqZpr22xbtkVht0vHDqYeTQpkpPSLxmAcvETxO1P0ewjoazkAHfLd
OE2/da5tUzUPu2wlh6a8weNASQziGNwBRTEDvAxXppzUHyBv2wfNmc3buLO6ICYU6DRz2mSNxzY5
/XhEvBsQbL8WdRo7FfpB77bpndV6ZWY24lddYIEgNKIiCVIYgFY+mT2fhVb/WZ0YepyndB0hBjm0
rFPHZ6tRF5mOZzeG8VYylAydWdQvOQckK/SpODB0EX5NcH9UBBBY6NgNEkPyLU43G121RA2Fhs2+
aMgu3hdgnW5Zhgh/p9wm74RgTddlISpfl5p5pfZp8SQ6wz1D2+9c9fqkf/NSjm++VmpqBYo9ujCE
x+NVHGFT1MhoUWmDR72p8aZf6aLATKHYbrTIUh8xlBrBzLnqH20Rnu/I891nm7aQTo+lTCWlN6e2
ouIX78p46ekkEa3tvJQpr4xq3378oN9Opi8XcxApLlss9s/Hu8FwNtlWN17xy1YdgT5rVG+0otJb
OELZeW8aHWfvqBRXtGed7JO98BHkmIsv2wC2QQwAHE368ZZAU5x2NN1p/mV2yyiDfRFvjTLNd+M8
PoJAwKNNntWq0yMQ7XWj2DuzmKzPwLLWskC/GYLOItY00YNoCMeI2H67J9eyUNA+iEGAdGTwUE5r
MqzPluOtMEvMJImYJPg5Qo6QapRKkHFUil1J3eq8r2x07PhzlYtZi8wd/AkKZ03oPQjYJfAYMuU8
mQrnDK/YtgCDckMNNL8g7QYomk1jbApmMsHOB2y5YeBUnvOVbWNfYupJniY7TQ6GUyXbjErxLonK
6kJYMperMmw7HPhxd6taenalFAul0x61YWPocoA/0CTRzZB7cRrEtcoXiEe4sGSH0AJw0hqvi8Oa
eG1ainuWxJP5TVvA8ARU4aP/5P1e7t3xvcVOxXHf5jTr6MtE82rX11ES5rk7QC4T0zqAhEjvqgT3
GynphXrQBs4Sn1zxKBiTUeVwzEJ1ix4JQwHSuLeXhDiWN4Kl83dapeaespki2CNMyimFynRDI0Iy
01tR86sy1PwuiUZ5liSeegW21Nh8/Ha9H+F8Fg9ZFuIoxOrvKkeGTvQUsV/Zb0jmquN7oNR+oCOY
iHgqit/s2p1fc9st9Czlx9TjKUCf2FfiX9wSUP5szAy0kSanz7e3BC1OK9rZyX+HwiZc227j6dKe
CeM4S3KIPOoMsZU0jG4z2XG4rrxw/B67TV/t4nbWbj65J38zJMiKpXrJ4EQYd6wJnUU39CXG99+R
o9rXOKrar3quKCt0+ckpS0x36PJa7iuzECf5aGjnEh08RdxcjpcJHCokrwVBL4nSGU9os2vLd+sk
u/74U9rvJwUOCUy+8NcdNNTHMs5mEBYRkTykaKQ1RMWlDB/KZoYjRqiGBUxWz6hNiRIArbSo8q7S
2La4X1GyosLleQGtahGvmtJ27mHZ9kvRnuZHobTxeWYn7a42jPFgY9M7iSwnMv3S8XTiTyZNBx1S
qaKDr+CWAaE1VrVVGNCbJVPynGDvnh8YHOXs+TFO48BGJAWiuokG9l1BqSXZmaBBz1nAEH3k53UO
ZxXTFN13QtruyCab1uwi22upj8VJLHIDGKBDlAtzCI2+gNDl9tLwkoJmORJPDAxEpsLpyPMoAGdT
nQ+Vh9WpTCobRbQLgukEWRG8BEKK9G+Af5N78EzyyUx0sGNtn4Lp+fjpaO+WLYzvyOd5xdFMc6g8
GtA9IdDCq83uN1XvOrpldbPagEoiwLsWe51uk67oD+0MS9ltrPIpnuHK+jOeqGFrOGV7Z3l5dKY6
Q3arN0CN4A9iDWnSJudliFInMGvy014+9X99FjdT9fv//K/HXyIpsMFySPkpX7sm4BeZxqsH/M4t
f/7Yto8/4679LWX7N3/zj+HCxm+x1DBIvH5W7y7G+D+eecdYjPGGhcjWoixlLW6IP44LU//iukiH
Xf6aSj19qWv+cVyY2heWiGWWZYfL9hMT/j/xzL9Z6pZSvYZOkJ2sxv9evB9vJ1kUZraSVUqFjiV/
isvI2yrAxf3EVT+TFb8tpbxciYBTk7OsvajZj66UF2ZhzqPGlZBv+EKtHqqC13QI4+6TLdrfXYlr
0PlgTTWxrLz9TpFUiJjAm7STQwYdvFMv2l6wESWh9NUDv3zZEbw2ZPzNhdDtUxrjZM/XOt4n9Hi7
PKbXaje12VOWZ0+hkjyl/PffXMaiqfJcpjh+RhLPahtbY4VQbfDWLB6k4MQ4uLAp/Itbx1hl6V9K
UVAPlmXw1c5nmcKpT/CN+lBALCSfnaqI7p41nzoO3i6oz8PBpW7PztCjgk256+2VnF64ivQGVuuB
cgjYta9TNC7qqLuqhzv18R18O/P+uRiYkyVIHXjFcfVFAddDH6Gsdh41xRXiXoSwyAIWX+Cj6kYi
SAi9IR6YyuzHF/67EULnidIYGzwbCMbbbwmUq9PzuKiQqiWgR5sa5amnUApAcfkyUf8c/3f0u/yb
wbjcsP9sWv98R2sxU7ArU3mr314KN2w3JdCGdkqHm150FSplXQ2v/8UXenWVxcD1aoDQ/jN7DgJc
xRutU70Z73oxFPui+Xe37tWVjm7dkIm47AuuRGjbtGKRf5yXtOf/j9dLff+UCAoiL8PjNLmc649G
fRkKC3h7JXZVjx6qUntW0Qkl++VsimmNh4ziptcQKk0lilM1Na80N7w1wuBi39cWdPGhdEbq/lEX
NGUx/HTiRAROGhonnoNcpHOyp4nt5Uk0a/155bTAbasZYLTugTItK34EpL5YqxSWg44VY+eMtbia
Gk//ljl6eWKFafjQi35aDZz6dqEzk+s+Fd52SBnPmTPabHIm2JS040e0BTAXTqSEntZhY1pL3Smu
pcK5QvXm4SeYOW+rSZvPbmtcJTXL08FlxxPEDrD79WTm6o80iyGUtHwehfLpowj50lkvq02JWPcC
zRV1v4XAgoEuDFNaQbk3+ugevK0dNohT1XAkihtDP/hnJSCEiAYpchZfpI4MoM/TNnKYXOIoKda2
zRKA+ABVEg5hXAf4d/YUnZJtigXgVFPhR7qiTrauJ5CDkjj6jfAQ63SMtPQhcsv8jqIHycitUX2v
baGDzuAfIgdNq75XwsSxDi6SLS/qKk8iiSFvDG2pSQWNrKv8rh1chKpKK64ULC4PIbfmNE7rCgZp
+qRqPFOU3Po34SZPuIzDa2nP5cmwTI1x25anqBrLbNPkKnAx6kV5fAndY/yajolJGY5vG/aCEMUI
VBrbAE6Oud4V+yRafOWoaZNDZFTeRUre45OteNpBK1NuYpdTMtCVwXUBIzDscygCe9iR7llsc8vw
avM1O87KoAcmFDZVdEOAA18pQqkNgWBkiSXzeBVacUqgCvHpc1DOjZ0T1amr1bnW9ZW34uDUA2Cr
FG+tA5dxg4KUHwR0atGcQdWfv7lEN9yMRSaedCcu93xHRC+SmVNV4TESq+Ddlbqt3RhFyfixGtVC
xmYizfYpSFES6EbhnZENQJGVmhCnDnA3WCb1KipB/wPBIffFQ73c8NqZ6owf02SJAw7qbqVR9Z1v
5QNYYwk6vN9CjkofPbygG6/gPbIdqk4+mvJ82xKP+XVovP5+buZsi5ZYwhih14a5mTb3vJ5TksB8
Ij8oNNiQRX7MXtX+0mfeLWABk4bmyGpve0dW36PUtE7RqjKHEiNu+fgbjL2tLkxARCFKADLY3NPj
zB5qEm73Y0g7sllk6lmTPoG8985CnE57PohGyU1M1FvbeljFsJcPUeZBmQFkDtyZJ9QZLH2dwePl
4OquiPINr+FaUlQFLBj/JuvE2hWZDSHdju35DND4Per7fmuIUgAoJnR2PQ9usV8KL20Ic6BWJIRb
sD7QXn4j/XNWcTteF7W+k2X/g3ZtAuOXdJoO9swpS6FzFXe8lFrBxyIrrD/vZYM0OuM9NwEf+jq0
gm+uVs2nuAM3gsM4boqxkoEYSKj3MzjU+HZyBjWz4nhJfgW43S71Lgw2lZta4a3Puhznel+FvtFy
mJsbZjcxwGTSlnW3MvneukgfkVa6Fy4F80eK7+6V0UvtQL6NdpMS6rIfu6UVyoT6QMIzdvYcOlGP
SQg+Bl0NH7W3dyGLbvjZKg1Y5wiIE7l8mXul2Q1ZgWr+aHEwBi7O/GHHVFFRZqMdahrUAc5SRUJH
i3upzJozbeiYyZ53Wp0H7SfnULtKp5RJjBCllU0jg/Nx2eyS1pUB1rLhZ2wVoG9yUDEebPAel/Ri
pL8wKgmsYzBcHoKoLtolRzAp9fKUTjaDaajjDnaEhpsfbSWGLG9Y0Y3S1s+z7hAn33G7aHhQma0g
z+BxUWftkOEPOqTWGG36CUqzM7CT8BVFWoc0sjatmRJZVjbw342ZGVGWsCURptzCrPAuZicsVqPq
kC2otEPQ8YTBrKgNDV1WAxARURi4UAD34dyJq7Zj7lEiZg8CY9dF1sOn6aGdIKTEeBuR2HUwQl39
QWCrPO3JaQ2ysrtwofvsWlvttyTDelsBdPGcs9eFQTf8XknT9mLCVHUepvO3RDWGb242cdqdymRr
LnaRmZiOdRGTZwDcPrzMM3hJjVhRY30qcWYGpkxueZ/vml6NdtiWwM5E8L2lalSwE1sg7JBOtkzu
PxSr7HwE3uYee4l5oiRxflcXzLxYOr07VbjaTYJsvAxmHmn1MslShK82IIA12ELGgOYR7D7rNuhp
QIIdzSPLbLZIDnxdiysYDshwqX1RYQAGySGvZoikngg0YNEnxVCrnu9WTgIEFVLWaurruYEQaiQC
1motydUMh1r45KbctkIX+4He+r50JDX90u3qvZG33arTBNj8FVXX0rFPJ8CQYmbxyRvmP+EMZPvp
QzKs1IxO69Yk7CHeDzhI+tGnBdG7yNm6EiWk3WHkhZbpNR04D69xntopjV3fRbHwu7LsyNeSyDkZ
XacCiDR5DYrUGn1z3eKv4h44GeRI2Uh5WdgOEM3UBJsdUGtK1xLLpAkmpaNvy9zTPuAYySTGrPx6
SA0YixVZxuwQIFUkJFRPPZ6xNFsllfrDdDvidNPUVyYknFR2Y+w6vF9MHP2VRRfyHDeLsmgsyLaB
ej1teU91dHtpS80kd+VOrzsJsDx8zAAdo9PQs7WulvTLnFq7F5SKDh1rtEYcANkWhakjsvRyYz7w
ukY/o9zRcKRrrUI1fCRLnYLeSTJaqrtxIsH8ZtpM30hPuoDTkkltBsgqSEy+8C7rBihs7mT12483
2Nqyr32zj6cRzdkfSCQyF9oMRztsPFqRST0o39UsoCtbH/pzGXXUYQnTYJZja3mYDIV2jz6zr8i8
pjzlhbdOJQzJxNe8z6zhb5UCnCuWz0OFQMPkvxx2jw9qEY0MYjbzHe2tu06dTpuMOXVwksci774S
tKxtPr4D706GFMFVjoYm7nCHOsdRmaw1e0tgeAXXVrMJK8IuZIFiOS4K0hiQL37WSD4yhD9/Q6qm
QAhd+AoUm49OTkXDBsckVoEJpR4IgIRUR8Wo6KtV2ohHUjIIw2hj9oOWO1w+LztDOWv2NtYHbROj
yA7IFbcecWUhHW5Z1z++H8a74wk3xKIvYGESVKkkHR1PqhEXlGt26NOFMPdd34on+H28U4McWhLg
gMCPa1KaeZHiVJOH3l6Sl+AtXFQaG+2EL8FWpgBKCBFu0jl5tkkFaDSfOuvU1BPvrKCIeJbZYGAk
jlWksF1o7aKQWdkYObiuTWfhvZuq+UijciacgF+2rqI5Vxg1WIBB+OZ3apKkD8+rYlFAUEUSm1EV
/vheaG8r3C/Pigo8FmjbtjzrGFcadUOYsnqBRrJT9tsKEHE5EngwGOZ9nTjKTmHbiKkg1jcWKU1B
1MhPOp3vztkehCQXSdzSqmGYHg1POREqVSVasvM4b28tJcIxZQ6fTQPvKhZchUIF+hS0Vw7F/Lfn
bASMPfbVMtnZJptnO2LiKipbBrWO8Ny3iZH0J8J9DjH+vfuP77H+/h4vIJel/oPqCT7D0bWJM4Bz
mA/xzmwHEnty+PtnSrj0Bzu2xuhXrenCI5TmrjCnOxBG9ZNSWQO8y96KAjwkIMWZb2lQ18jGSaTB
awJiOGt27L+9s7Qs2l81/h55ooQtB9fnT//fevUn9WociqwU/zMXaPU7fxwem9+vK9Uvf+dPodqx
vqimR3kWAy64gWf+z1+FausLskumt5d6s84E9Rfb1ftCvQnaFxwPC7LGspr9xXZ1vzCDa1S4AW3Q
yFONf1KnRnF9tC4uYkBYsTS9IaWAnj2apbO0Z3KbvXo32VN8L1NZVCvMExzoxhne4eg0Qm6qerrM
SwrMZG/1gao6Hk5elS5UnxSpPxuzdh8mHWz+gnNVQAN1+D1Ke2Fnc5R2Q1ilecQeB8U65778wVQ4
nhgdbaqCvT16KpXA09EjooibmOyoG1nXqRyKsxG44SFPLchebqfOOwfvPWBuQgb2zGXZqisJ1CGl
HJdUzOrJDNOcjrgHfVsQ4qiMVrod+HA6XXC7OnHmJDzBky6/Fuxd98haH1KnVu6TXCg3UV3YvklK
yBYQWbSu8E77ldtWF6D/cQCP7VXvRr8sJeNLhnxTLdav2DplG8/L4tVkGWQbk9K8xa73VAEaHXzV
o8BSoABbE+gBdbvm+MdeVX6Ne/3KxoLvJ448l3Tn/E7XrxLNvQn77hysPggMWvJDPWtnI4p/mI1F
DxtxWH4BnzKJM9Ot7tGf44XV5LjH4v3g2XSOQQH6C780mzhGWwurtiyvASzM3ylYqasKtdIKFVe3
YcPRB7goAobgzWiE69AhZov05uUjAGyw+Ke9ejS2mObUCyNTlI3ss/I6ar38rpw68w7bP1l6FBID
YnQMQiLcETYqQqxYJcplri5JQ51BNSh7iTXiscT7fkOdqEfZQWBMYFT5mtjK6pIKwS50Z/bMlqwv
wJ0395wwb+w2Kbfl2GAqbCdwayEBFzP9P0rNtkvymnubz5XCIdQYblmoIwpbcIcDJ6LepHth91NR
aWIHTq0aV5J8uINI6pgkNdgVLhC2el5TP742FI1Mu6Zo4pVeGl/bXHqb1uU4h64LixJvjp/CkVjF
iIYD/Nq1t6XWDFkwqjTyCJOJE4pmuXhcenKpdG3sTlFbym4zNIp1y942OTWFrT6YfPFVOxGPJpKU
oAkqOWW50dyGVFADN+cptnRLnpSgMX026HJ6okA0K1uXI3H4NHnOcJ7rDcKOCG/MOge41/gaHdhK
pNpLJfq/E/0nEz3ALTYL//NEHywijJ8y+dnJ13P9y1/7a67XmNDZwKBHJeUIaT/T9l9zvfEFvT/H
D8NZGk6vMXA0JWmK0ouko/GH1v3XZG+qX5iUWSHoZi7x7572TyZ780jvz0UwNnjIrF4aoOrzFuVV
m8HSJyBVuI13ZRFpcFwIAoox2QWWlPeTnf1wUcWRBsqUVXSc3LLUbv1xnLK9q2VVoEr3xu3dbI+f
PTsfu/ysd5fsPMWGS0w5JVcV6JtpT/7jEkqDEHTemIZQV+AyDag+tbepPAX+BkrlAIXDVQWcY0Xs
BKZe083WWu2MfqRxTaiJfZAiPmOtqdUV1KT7PvduOsAFfl2VmF6s9IetVCqkDn480wBilr3TnFR9
c6+5cRXMVm+Q9WgpaxE6dwh8v6aG9qNvuDxWvfu8TKh8SArWJHsHOGGuNGAG2N74PnY1ElbZ1Pc2
ACJwDU6Bg5+vV0RUI0fCvFa94pw0jXvCfC/XYcut6b2QDZlA5JtmT2jpR9+2uZW4GtuVWvOP5j23
wMyiW74Ct0F1T0TStquw4ad6lc+AEJaqCxF1foePdZealPvLHIKmXdv8aWZeDS6H8uVvUrtzKdAS
fTXrC0l54hZUOdnFltTmq6jMr7wp79d5yyVzfFCnlskaUwwGFUqgIkhb7WyFtOE2a5eaHFSXFTjO
p6moS5QoS5UrnGDIZpMeQQ+Ifoa5onEfvBuOtHL9POe3YH6CJT5jY0rqWag14ZanXntDRGFGiiY4
bEwX84Zcpnk3uNw9o+Wig+WcuJpy8zxIkpoa1WTW7apyGAfaZFyJ3qXQrXo3g6v1gZ7xC7loV33C
h4rSzDwxlMbbaHhlV2Ukxr3jSX3dV8sokvwsHflD0mrZqi5bfe0smw87tJcQKgZWlws4U5Z1YDw/
4TMFP0uKuZ8PyQ826zz7md+lIaq3XlOK1SBdwFVYjAMhuEutBhVbd6r5nBBmL2ja5v75eYuIaJ4e
LnIgB74v+AtvMZXy6GvIsp3t5nt6HU+85IxqYJ7ofBmdrsNQKZd3gYrVdJvH/BYX8Q+qBTz/0YOm
W0Gt6bhdiMpuppknP9S8Jw61qf2ADug8hkkNX6u9dziRwsHhCbsdg8nlbXy+GUXFSzEo/GiViR+C
MMJ1qDr1HgaXtTZDBm2eteGedpf2ldieKkAPw9m3YWNgLEcLwB8UXDGcr0RjckvVns8Qxe2p2yrj
Fsa+dmbUYRLUctbXGeG7AaxwUmep3XHSZ5QV/OE4FNk5y7y6MlQmAvaDOTzjKF+rvCdq3idXfWwd
nl8vA2TITtU6nWyc3GVrx4aCLPfSp1Lcrkzcu/soVovtCMR2DSCA1zBDE/X8bJFELV7Z4symY8EU
whAoqtoLiCPGErGM8tnJ5g1+cW9LxydbT/jyN0jp8xVwjip4HgDLCOcVv0rMmZ3NxDTmkQa1Nmdv
3j0/ZtmR1SwbhhHhAnLdp1r4CGtP2VkxXxVrKgLvTlN2IYXCABXWD8i9PAItewKATqvG4O1RgTcG
goZeoBdauFebrjhzEnU8WKO1pVD/A2TJxJaWzW+YUXaDkIsgaVaVXWTxnpazpZ1NTuxtHJtBVgij
OFNIpwtmQDXMvQLQDpODNkNEH80t3kiC0nHU0jwZ+sBsDZsuoWpQsrdav9bb5mSw2d46BdqAMRHq
TgWMuFZggbKV0pjcBh7dM9Qh7PSrGFkn7udi2laSyQQPfB9YNV877PkI8MZ4i4Bm7AQ6sJ1wKJc8
z026N+rr55eWmM0emDy7bU3Gl1bDkGgs80qf0olmouL6FoB2lh36o1M9VpsWYDD1bwKL0K5yHLBN
Ko90fT2TsiTUIq683Gvbs7JVJvgnSRT2NmZhZ2tzlO1KwfPmgyMEdpAr4aUOz3mFnzTfumH9VDv8
36JLwWaRy02C+bg3lTzZaE3zE0m/hT5Pi4Kydu5EaZbrTIkvlaE7OIv62hjcaD8lI9UiJW9zbYXS
ggB5XG4qFhPFXlCb8wPpfKL3UU+YNvqSpSAKFSf9oafluNLAr1mAFvQbKyJ6FE9WlZ5PUdvtQR3w
CEkMJZ6S9E+zWy+5QH5cJvIyjkz8ngDVcrIYYAMsVeSM6PrxubZM05I6s13Xyr4Ku0cCAstfrdf/
NBOVqn1kjNmTWxsKmFa87XOLW2IcdgR/lRvSJWHpAAqsjaBKKeqKFEHCKmIpWmEUDs8hYczKJjdw
vB+oP7nOSQEqVOxgnEjlHsRUH8Rd1OdnYewZ+OCbXLODeiKn7GD1IPzWNPVC5WvRsX2A83Pzaiv2
NyKNd2UdZzG+cGRGo4FJ9p0IylP02Sybbuck07RFmfkEmY4jZuHeQJVCHCJ560yKaKuPr/uuprpc
14T8tSAPHUM9Ojx7EydAT1bdThueJzveQSPJfhUDSgeArE8fX+1dwXK5GmJHW6eES6nv6GrzEClm
MhfdLp8YIMtOwMtCZR0prfryvf57CPjkEGChJHj1TN6JE4PHnH1hUySPr88AL3/rzxlA08wvGkZD
CjSLfZoQnv93BtB08wuiNmqsJphUNIZUlv4jTFQ1BwubyqOF0rQUYP8q+OhfLKrnmM/oX3B6+Gdn
gCNFPMmaiIIX2DGOcozrurkMsldHAOIOiH3vuvHAftBb9+gEK780UgwdmTP0V7ZiTft0hJK/Vuk3
EZhh9reZ2QLnb72i/vbq7v3Ne6sddUGWT2MuIAVkXOgxKUC//TRYOADaxR0q3brQ6OMTDOR3Tklm
8NizFKBUNrvvTl+hwGiEi6K5ThsKteHcOmZAe6X45UmpXvBvxGRn5rl2y5bf1baQfcPf8E61cfPx
J34WH77qIz1/Yl5CLLs0p9R31lVzUZ3b3iQPBj6RCAHVnN/2+Ekg7RHMQfzDNGrpKiGEgD0HKnZ/
ylRjK/oGNUTTl/IXFP1WCzCPWCvS7inYSBFjdnIaK4vWYITiS0xke0GGarta2ll3bVyfZpRJRlrY
in2eNHEvPumOvX8M+IKp2qHRYmzgNXr7GJxJiQalyttDIUOkJxEnWw4rJGX4FQfBS2BD3nUVavkn
JfGjCQ08PiV4zqSoFUFq6MbysV6NRUsdI7Nqo+JQuPTgaa10hwI+SUK06N3Hj+1ogXi+EjFZ5KMt
OkxK8G+vVFFSn+smLg9uRbcFBQ/JSaF0J93Pqnit1l0+B4Y6sZ9MwbSJzwbNUemfyy/mJsDITOA2
s8PR5R3HSEhmE8lh4fc/CiiGj1m+fAZrFu0aOWPpTyqPfjvk9XOWUun8JqS4PUEjYLLtgWLEXjYt
iYB2yBk3mko3VrE7Tb8rhX6aqszCCSyvNIEDGZg5PmsPvX9Q1KmZNlBGE0SGQ/Tt7VPtziosK6Rx
3IXiEQ5lS2dbySQRJPh3imiPriL7EbledTbOdQwzzySOG+2T8ySdeS6DKY7Q0cPI+p00hvOrh5bj
fNZAst495IXnvXC2F/sgb+dS6n41nOyGOKEmlsZ5atZV6Lkr6cXzdpSj4VG9hOjWjLV61WPZ6EDZ
xgTmaMUWJE61zc0KoVFei69VDvWK3eIQfRtSUZ5MLUbiyqqrW/BnGLpRtQCBIrnMJ5A5HfwwbYvD
UCktWa0kyUQRnWKfUGH6gHofi51ly/yrnkaXpG4YI2k7Tn2QYX0jdSDgK7vniK0lk87cgKAOzOLg
pmfwZNzvodqZ+9h2tbOZhEUvGNSYoExmqoTwrIb81WGCgqCBwFzN6fgTH7S87lTFWaLEpLMJ27oj
fUvXbyh7Dtk2dBQtWbCk4Q/OIQ0p6UWtPHTCETTeW1JIwRmeaLWX/0owsvHeGyK7BuE9Oj4k/2hP
pbILyAupCAzVvYsawSTE06beaNqoUWugfBUF/RCh1uh1fEMC+MKqo7NONlTE4R7C/o6lRh+CAm2a
74L9ux+FGqN19apry5AWdfdU0dnyi/nRtctmTWYX9QUOedFGIbfzEXb08NRGVWVx6JMqGWqR3keb
UaaENg3DsJ6ivnM3TRnGKPMMsSv4UZ8FCBWcjcoTrxCpcSgdw4EYyNIaQe/KPOS0qxRi23BmQCEw
qVcD6gEa1Y2aAwkAR7sx5ECXYjSc8cwmozgPr7qhhqnlTwlnkOZXHMa6Pn9vB2Vc8ok9DldZ+VOH
wymp03ay6yr1IDPJHpv863re9h6s2RPRJPSEUz0vr1VHMU7SyTAQRfIMQmBQKMN4XMJ1AdCFrIcy
z4Z6bWdDpAYwq7TwgiMRWr1dNjkDDYgx9yQuIM5lEeJ/8o5QIrEWbmwlTsML0oMMeoI12V4MOCNr
xabIk8bDEMTiFa5HTmaBEuKvIXI0VAszwISIEiP26AxvBpL7xLqF6ZttSK4Rc+DOFjNmoRP6FogY
2J7fU6ZvLwncFvDrosR9Urqeg+1KLXW5TZCkuAdL4UizLwxHgoULCiBN87RrsXI0Mf2W2BHU0vq5
3iCTKZLNlCMT2aktIq+AwmXOiZRolXzbJDVyQR6r/g0D5ox/z7AzjnWZUJWLPFUVKiiyKL6l1G3E
idF4kpJDLO2vFFEMY5PCp9RO4yFuqes5sR7LLUW4qrhmMTb2hKfqGQwfPsG6lBTP1q42ggGD5FYN
58JFT7xWeFWaVfh/2Tuz5biRa4v+yv0BODAkplfUXMUqkiWKIvWCoCgR8zxkAl9/F9htW81ut8Lv
9pOjJYqFApB58py91zYgq7X0bfM1849oWM7Q3M7E7ahPyjm15h+gjXxSzPgAxdqairg5GJBu96SC
MiQzM3oC66RKwvU8hAgiyfit/bs0lKlYQaRN56DA8q+d9DAXW6MOI5uP67v1xgAxUB3ihNyJTeaL
WAbL30OiQkIyj09kNbRdEnLle/IWYMtM1aQFECY980JfICEtzBuFZj2AgTSHi1P7SINKonPP9lCy
JUXEo/IDfoGmYxuSMVE+z0ZexseGponadtKek5MBNPpBkLj6YqsQI7hH987aAvJyrQ2xBohdyUBf
FLIQ37oVxCxYX0nznEtJZZFG6fipsx35rW5jaz+6jMM3XmbrJvSAkH/HzqtUbct2BGWGyFXcd9jq
Hoxe429IwpU8LPsTynDSBtJk3yrTlIeS0Y95m2gu83O9WR7ONG26nZt3cXenJtqUK72R3JtYlnyw
qmPRPbGD+Y8oV3i6C1bJds3sXlUHFGiheZeiGM2upsdB96AE7I5zr/ql+CS1784GaKk2FRFi8lBV
M+IN3Ov9vNMzd7n45aNL1ic+F9nVF2GXXAVATL6qhQwNGT8beXXqHLDafdm6vPLtQFUQ8WesqfjU
49sGZMDCfqtjndsNCWc4F/SYuiDRh0ZtURzq1gb5m7ksGrxMK66IBUT5xlIn43R/ZNDmH70xSZiu
IeTiuYAb/CIxHwMKbdPpavVK704RZW56quoySz957Ba7rtSNS+NHzTOKBoIlYxEn5rHyIn84hbiZ
xvXUuo2kwJ2sXW3yta7oLE6veHXsOzV0JMc3DBizL9Ipom5fhFrxNs3+soYA6GHWxrSQbDlIE922
dgr/i4aQfVvIOqIjI1jmplbG14RQlhONidRe22ZrRix7IDoCUEz+Y5tqY7TJzZLXZAaS5x9EWRnN
j4IFeWJawSO1kcuKvUltjW9UEZm1YZORzcloB5PZno94m53WGnVK7yb9isrZf9DAdxvH2e9b43vf
kdmOkNRwx0Mi6SBvVGHE80rIyIkONbeF6DcyobHvjmN/VpObozLumsBzuz0u8RHZpXS4ORmcs3lX
g9mrzqWjxA1qYvpJcVMW4ykCggoq3u6K+IFKpPuu+4v9naWzG8l26SRJ9HL0GnaBqflE1qqRPBnV
bHljMFOBTZ/pxCEzjxmMt2QFEsV91MJafosjnZFl7tJ1PzCPN+7J7grnXTuQILNJ5oGHFABPat0p
cr7sS+HUxFw2dNIdIKSxUKuJ6qbb0D/lriGGTlAnzm7B2tF1cBCUBX18zE2v3c1ew9OfCRW56ymc
SDUEmOo0X5CzIDOG4gaIr038R571orsr0ZizwJq1n269InZkoIZnkwQ2zwDKNLqfbbNE1i2ByIiz
CJeIjCaE6sHmzhO9wS/O3eTgMKmbxOqz6sZt69i6M+HuOAfcFD7XpZQWnbNWq1H+gsw1SXgshv6c
E/jKMRKhz7aLPYb2wHr0wwQlGRUpnaUkEGHs/gbD+V8n5RedFE6Si036P89Tr3H1/cf/Hbr8pfz+
czPl9x/890TV4OTEmZTB5B+jkV3jH7ii6B4s01RQVn/opSAQXzh5OOBow/BH/zZ5GnRmqGKQ1Nj/
zSz1t97eT40AjE20Y/Bd8hmY+VofqYxNGw1t4fvVHnIFA8wpBmvPWCAh0sAnHcK0n2QxjmdgMAmh
hYwcI1s76NK9mNUAWYJ0uWxdd6K49wkguMsH/dEOIVUxyQNMVgnpURdQFbYG7gAxaQQ6YO/m9XMv
NYzewFTGXaokYGKrODsyP1ua5Ehbh4CDbH814Fln6Aiie2yTt0EfkkvB97haoKUBgLuGsQAULGXj
M090EkB9/Q73PVOKVhIgJVVgZ7x0ghjUtscGsWiLC+KMNm7lXVxL7Ug7qCEPl29+Vp6lQZKNsuNA
JMNWmNmZ2K87kU4nPeJvsViTEZu84P2q1lUzv9p9dsxH4xXt9VMzdcw5cR+0RWx9Idpun7SeE0gd
1SQ16Az4xrsYvfWUjfmLi1Z/q0fyqrfZefkG+oKhiMjyt7QGhNxFfbq1FheDhZMiGMjxooM0PkSW
vHqlImDZZOkGc/oqwwyzVkwxFk2nBdd9mHMqTE2yfuvQZIWdHMn3Yt6bqQcnnq6yJgfUYgSl8he2
C1Sp9sWNkRUFqNs3ggta3CJVP92JnHs1Wf228Ws8BOI9t4v9FjZiAFU1DcyKL8qM4bqHNmo+5vXx
hljRfiHzVqceEwMt3eW7jIuXwYDlrE/40nrovavld9VYZjYa3FtEqne9KXcENp7eXR9wcE9g/3H7
ZPGbBaZ1YxvJOcvUyeTm7L3KhzGVcIUVAsM5xIgCMT1fJ76lrbOOXzQmXrqOUaHeQKM+VhOGAIEp
KbbVA2PYtZpKjm8xfHAkrC9ErxKJYqpXr5pPnGOJ3Ijb5JI1MA6U/o1Bw60vE8YRqHkns9/P9tDu
GwUBugFgktRQxltrHxXcI00H6pn14FOGYT451QRNUy6EcAvHGjNOf0MgELpHkzFp3emPiBdefUv2
QbFQsPsoP7JJPzTt8CBUDpk4hcPsVOSIFOrBCo0YRw3aKwxleKA4D60Ia0WFsHzvcMYvpLI/VU2Z
bh2oJDUlxrZffo7rRIbl8ihazlPittOeSLE5oKV4qU2t/pqGGiqGFNpDu+jqrUVhnyu8Huwo9oqx
wLhvFll+U9njgdwb76BGTbvN4infNHNd3JZaPW11Us+PHA26lanl1muP0H8aW+fG8DJ8I8gTkkas
W0a84JkZcq4ZY8qX0K1aDTCEmTs7TqjlIyiyx+K3sZNgGhiQUrkilfkiyuxryygTT3MOX9cBMWMl
67qf2k0jFHoo8PlOyo7ZRkfvnSpEeyJn0FUuEy+picdqmYF1g21vRspTVU7ta1kSool/IN6Qe0y1
MyEZmamDigRLjzlV4Z3R2zCVmcAihzBfKxzCQdcAXopHMkWUCTTcxT3Bp6DZO/MYIlvV1wrVyq3Q
3QFONA/dlLlPi7JkoLw8hGP7xvnohJz8F10jh57QH1dxmp4+0htefZcmxfLnP/WMktQRA9DHas+4
KwusocFY6KkLsbnnGcPZLxppH/po7Bm0jdnQQMDS6PecDxMcX8iB7Ci33EPE49BlZEekaeB6LBb0
nzbTv+isf+iFLb9pyZ5DNKSDVaFP/Mfrkq6rrDRkFmv22Ysfshouy3FqSMJ/OmC5B/6f/os259IF
/PBdMqhgA6fBCUDpo8A5skr4tB04uKm3YzxkwOUBGq40+KlyMTIt15vn86ntWN3+/nKtjzLW9+tF
KUWuBKL+P4F+6iySc0rC7x4TurVOq8K7IzCItKROP6UVEHr6Ka+Sgek2k+N4pFDnvfVLQOBAuWMH
4FE5nxhgsuvipPMXRywwsA2iy5N0sEpgul+CAXhWq5Qqvt0WAPJVET3qRCYwBRAXspGIG6pwZ9l2
hd8RtO5KeCwPf3+lf/EIAXyjmQyIRv8zJ8vME7+oTFHuY7Pbikq/w3x8V8yoX3/xe/7qGxV0fCmt
8FD/yRLgSxSd/CHPqp+LQ4cPcTISseGsjJbI8clQ8YDkRlid83G6Q1VQ3McRe6iYo7dmSaRYShXY
rIS4mOrEkJIIezk8aL5zsdpxBwawDxDGFqsoip1do0z1FNHn2RWRWW+IokpOg9521zJTj2oxfQ5m
Io594nEccYhTEWXyFgJ+wwaGzqBVXrVTGuR9MO1eNGxhqLJ519Y+niDxxCVKG0JPOUwrOHm4/sxh
vnMnVBl07oyt79EoseHIusYvfSZ/scIgH2EWBZkGCeCfprauVjW0W0pOg8Z7OaFY2ezadOj4WPu/
v2nLnObjG8jgEQopmHBsDsuf/7SateaUuLmYyr2djVfQd8ei+tWC+c6H+vA7llmAwMBgwJn4SJhI
Ytiaua6X+8ofUWgkylyJcH5dVvpktqYd+UbHzBR7ZvIXSOnxxi3zo6bCLzRfv3nOWGKhG1vCY1Na
PymbeOyzOpGldjYQSmEbtDZumGT7nEEG/j8Mgyi/u5s8cTajV38Gd4qTGovcQUzJtMqX2DvsFlg4
fLBI9AlACPvENwz4aQPdTN7skkcQKNR5VNkxsyNiGZyUAtXg6GkbSHYwVqxGvb9WpRlvhDX/Cp/4
F2/s79wv1mF4NOYfb0ppgjxAs13ujZyDAkMB8jV6bO6mlnHNMd9AQrm1zifvUtgOkhZazxzui9se
4idyunKjOeC4ZDjjjSSqdj3E+pPEgL1GkzAH2ehcwoE8CMxFl9g307XdshLVFTZ1N50edVO+zt0i
Nk8+KYvq0G+44BYNVxbrjxD6mW/Qmd9Zudz5tbxGtjMEacvzKWoWvs4ZJShPkRImhcHatOdHv8Ym
+fcP7l+8JOwZy/8MizndIpz9+cGVUQPSS44lWsFyTYnDCEbycQiNCsI6+sUdMT4OwZfdkYEcPW8b
crv3p3eyEdbEEHQo961JoxfFKSSEMD2G7FS+wf2ZKx7JmQFLMC7h9OSRPiVRfnYyCkA8B05QlbB2
k2Ikn8iZiyDJgZIRoPKty4wbbfRuc8JiaJ5T7asSBK1Vd6+IJa8qn07YS9mMecwiK3sJ5VKlIndK
Z/3cDMC7FEI6ytXNCB5823NL34+Xs1A0i23+ot+SDKMhz09rOW6R+cAcJPoEj6m6ez8EhSVMCUlr
5Ihz+yHpOUh6GbSFGUtrYM/yoe0jPZiEjyBtfEBjeddoCdHqVGuGO6yJiCSPhP+jFfyXcFweyHoY
t4bAvLq8Rp2yL5UrH6C/c4CgD8r7hC88b6iW9DA9q4Y5mVvzt9HAPzWpvWBPw+bGt9Vr2/drOfAF
p3lyTiyc6r6iFBe5eErj8SoZn66syt6PZXHUxvT4zrZoI17gvs+PHIp3RcjOkkQjDyZvhyNp6xj2
V/pk5TEz7MvYjWvLbAnx4GCkZuwDEgjCCbnGJe/Fk0l88y/2Y+cvXm9qHTQgGGl4oj76KnMaZQ0y
i2LfudNr2Y3XTmffWxqBIVL+9VJ/vR+1CTGExOFT6b2/8yUY3Ul2ZHam/FhTWGua0SmZoj4qSWak
jLCiZoVEtdz4CuZ/vsjHxiQrMImLZNMsTluQ9P4ZTWO8niP2RVKd8Ryylq9m17qYGmsMVoLH0aLc
0lsLlagO2UgR9xjkHpV1xMGQ/TC2Km5IRJntpsNDz/guaM3+2jK4WPlDfmZyehX2kOyqnJZ30mbW
upHzqYjlA2m9eGMMZg12Nb062D62bd1fSSJM91lChh2bCIfM4cFy1N1SzffuP/fX/3XYftVhAwOD
juA/d9hu2x9RVf6ht/bbj/xLqeT8g/Bz+mccEN79Cn9QKvE00+EisBtN0k+h9cL5h+ksMfZsZu/O
NN6Hf3fXWMDRB1icp+Ay6f5/1WEzP2wKmCIsvLnkP+jYJtHYfTjDZN0wZ3Lwk7s0860UNa+hI0Nq
o8y59cNaiHvhIGfnsYSrssVIuQwv5TLIzMKR5NVLQ3IUvJqsATzYJ1lvXWNq9Fx9sT0OexxFAQgE
NUPNPVmmurxbMi+/Q1CTugzo6SUeAoHYIzh8MKooxjVkZt64q3wRbTixp8eC6Ks3K8I/Hfhd433T
TFji1MzR0c1EE1RVNK8Ug+4rBudwF5Evubb8HLVShuxnVVrOMNDTaAu2mrxubXx0Qvvs6to3Cu94
XZDeHpQQsC5OPCaHZJ7TG5WJ5OCO9vBVpgilhV7T0oG8EF9bd+lod5Wa7saBsN81o/aCKNqaK0YY
PvcesQ55vfb1OD41YbaNxgRXaSSdb4kc+8/d6MTpxTaVBui2dm+TVseZj8KVWiF3piXCG8lEQGqa
Pwad3ifTJxfXSLnmTkxP4cR5XtN9yDIT5JZPqI1CwnCqKcxWQFYYoDhhfGJbV08iSQx7h5BXxz5h
jeyfWVeudIaF4CFgskUB7qb6y9Qq4gOjJmV6CNTsqDGTgm2zhOSuinAGapJJF7ptLngk0jkx8bop
CKXQL7uuXTu5Oz33w9Q4d1yJqTNuxb61BiOk1ozPGFLqtO4KmhhvbpsLcBdUnOSlU2ZFlrO2mwRG
RBW79w07L/PcOItobfTVfebgPSSlFlRP0Rj32HXlphwL5xgKVFQBo3/nu6x9Y614aS4uimPaHhPZ
lhlaaDTA24a2z42I6FGd9RL+QH1kiC49tPyE6HkeOulC4DkYoZvdiayJ6UyWiSECnQiBaMnGThw0
BUUnbuhhlmg64hI1IQW0gfhoDUsmse6HLuJeAcVyPxV1CcfCXZIyH6FbIHm2K+SiRIpw5m31uCrI
gVJuBxEh6qojcXitf+Mwjf9e0L2q2ajJGmO7mArtZrSTiOkOEUgXsDLJzVj28ckJS/liMsmpg6yT
w4a0omI6KEJLbAChZtkikHb0eD+l9N/2vi5yvCTG1MPDmLHK7fW2cLGBJsldoiaAo3GDbQPod1jw
Zoeeu5zZiINbEwk5yFUdgrG7medkaMA4CWtVxdzNdY28wyB7TWs5Mmi4O++cEoQ8PWUULmeMrPKS
d7a+azMKmziij80TJxiQpS62Dhq2yUWrqhxUfxhiJrUBKbTrIvfkk5l01a73VYPDUO+uM2qT+Z7c
4FfCwUreKc2BBePZ6WRf+srq5m3fxBhmo2GqnlRY6SLwpiF+mGck8TuiwNtyx3/EY+9rmIf2rETT
J9EsQ2cCyJnbJuDpHeg4MaPjd9IZcs32jU7cZxszyY2VgOb5NIJJr/cyi43q0AIJWHu1ZpysrtNp
WqXmvSgl72Mo/LQgUpvVzB70MsimhlAXZXnHVPMw+HjoVdSNMkiccK2uJFKlbrOd54XdJjeiEE4Z
96raRpCS18irrXv6lfq4BQOOKclPzVPllNDavJT5o0YyQoxJQxkP9SyStU7UO/eZgPT0W9u46Uuq
9xq6tXx8RtYztgRUCsG7JtS41lKEU4VBUXtoo0isyGxLEcWBz21P/AVBRrmGmSjA1V9PaN+9GRqL
6DTbLEihdO1aZ/qSi3GtBnQyJEPpEAyclgQCWBPjXsOaVm3CJdUNmLyN2f6MgIPBiFeG+YMxRdbj
KOcvgkeYk1hH1lngl7q5dzzp3hOVa6wpdKd1b6LfcH047ETn4ToiMBBwzjIpuZZhJy55YQ4jk063
MM6g+6vz3M9OuvOaynpqenobChUX57cExQpx6Lm3Gjl0olUZyQc4F4tKYJ7AHxd0q9pVxf4V3Rtq
DFv0EiKfUMoUvwtnIGsho2k6Vo0LtrnfOSH/q6d+VU8hQEaA+p/rqfNLO/1pWvnbD/1zWrl4/ReY
CNwynJ646f9VUbn+PwQnBAuUIYTZZfj4T+m35eMMxWnGMNNB6M2x9F8FleW+42pJ4oKD815u/TcF
1Ydyil+PN0IHtY13gISWd3PoT82hUh/grsQZLvrIsGeOdoLYUhbqzwXPGXutba9++nr+ogf9sRvF
L3QRrNOlpFDE47L0qH/6hQhY4x6zybRXKm3v0SPg1HFk8gvt8seu828cHUIDKG7Jx/tYJfY2kOfG
jhVdZ1iGkJya+6xqcbe7osZuJfPA6Fq5Fk2qXTvpqs9/f5FEdXEZPzfEFsMvPXYSZsH48N1+6F0M
A0Eo4+T2e85HCKSUjOdt7sb6fqRPd6OY9B1VqihUp5DFgWaLFXZBWye4/zomBZ8qzwa4x143nTt0
tFiRDJKNvVlmzM3IUg+IIUWKZ+XaojKqUyyfdtgtJRkC4Lemn7KrBYdvPRMku4+FPcKAdJpj4dgN
VIZm2kFKRD9fRwaqUWgDkOng0+O1a1itEYPXl1ZmxoOpRnXXWwP+QqerX7yiSIDeVeP0FndcEczQ
8TEf8H516bufjCZqGyYe+zi7/A3pXdVXIoXqZzBd/KBU8G86urp0V5zw6o9kJqzHrkbKxFeFOjai
XWpQTAhh7UzO8/jU3MW0SSn3gGKNFoKq4lu7mcsbosTaHCcrGDK4X+09G7UVIZGRJHD0rkeLKp7P
s6UgR+iFXFth0h6Z6Tb3XdGHx3lw1c5pjPzw7lSkVTg+pnoxPiKxcz5xd8wN7TFzU5qMKAZHNa8T
UYKryMVQmshy+hz3YfVMD5I709SlvnckhkAQ5yHBqiXFkqEle8ye05sEDvuZPLHp86S33Ren8ryb
EIn7oYl64wGJefflN6oFQ4KbovD4Rvy0EWkgCnyagYPNL8jyvN50NfNwSYzUpmrM7Fo7sNEGI3JW
qVm1r6hUfPIZaHriiTXnaK8pfEelGJpX1fE6AwDGTZcM+aHyuLmTiw6GCBp0V51VtuVGd7r8UFNr
Bv2Mb84VtAI1I8yuEVbFrePFzYUxnL3Kyfb8kekTjra+z7YFTV8WDaP6mqhmfAz9aj77zcg/ZcUY
AgsMD4biin2cBJcwW152rbFv363cwudaHFKKAyTZBfPpjEeREnf8QUTnRHKxKW4jwZ3ASOgFooR3
iDxaoB+sB77XLKpf3By7nAJTBLdMacDHqzgMr44eNq+0ZuZzKePpM2eeZFcSwL3O2ybbalnZf0du
DJNOUAUznpi3hsZ3i+dA36fwdjkU8YjmpRp/TC1XP7+bnpuZOyGYQ++EwfPfZmP9jOEuPOZd9iw1
PHox9KfbyHvTB19HS61BoQwQzJqHuLO/6ubUPJlhODxGVCPM+jUwqubCTxMC+Enojj964daXOrV5
KJU5MqvlRjmu1m8RQMCXKixx6/fSvh0AQT2USVc/D7ZTfSXwlad1sbK2Zlh9tQqbmZ6l2Z+UN3l1
oKUeUlWKv5cIEVq5SqxFyIniCb0eF4e2Lz90VaddFVV6j+Eznc/Sm7ovdadl16nqDeQiEd+Pgb74
qPK0YHqvJ1AuyUVYqVABZlJJ+1pT0XObimwA5Iev/4mYAQhE+oT60zEtFO6cJjwTCqFvZM7zCLu3
f03aQTwnRllk0X605hKhRz9r5QblDdLKqZGhfeTwNYirlU1TwHx6+mx4E8g7ghHIurZRnDXN7Gx5
Dm096E0TTgppBCxNQ3kZKt8Mep4wPJzZXa932j1R2VfNHi6C4oprd+37ubVZO5mMXlo7+hTa4aXA
8Limix7tYe/GB3KsPne2MDZDHg6bQUzfmDcNGzEO37PYLA5aGb3CNogP8QzbrzSG+qYqRon8fVQr
0oP776RrNJso6U4KnOs2l61xVDM9PQPFJHI8O1pHNXwpMYvprPn1OK3aOTw6qXcE7dmsk7wpiSz0
w+YgTD3njKPEqtHR/hZJNlZBkedvFOQ9/lC7dHdDJyaSe8vrVLrJBkuBf0qJcD13Tiq3TswL23Cu
PiUTJLPBZ2YyT9xIfBn6gcPSiEcXUQkKQg8lq2auasvjtSyNdBdzMEWRUEAmsRN/P0TGJ0SjWKZx
yt/ANbXyjcl3/0qEvCSxtfFpARYz9zCI0FXuzTohWNiQX0vOkzcDAEm04vpwiCQnY+oCJ2MLcxr0
gt2rVclhF9kRex4buLcdY7a52ITBkJITeKVFZATkTnd0LIZYIZ+lLeJ76qu38G2khbqlVBFssjzL
nn0trFwkBs608+G2SMgOnO/gnZFyMwokz7XV3FOdeVsx2JZ7qFlfOQyziMRBk9XAF2req7MAnXCS
czhvKsRpB1PV2NnjmLeqw+EB8baseAI5w9rH2mnV51laKSqnYlx5HSOMnFwqrToarTO/1LluH7AC
zA91WlfRyuh8Eo1snzT7cLpLMmtejyFUyqwgW80xcyweTgbER0bkcHKiv3c7AZQali4G3lYWgV57
24YI743m53MgbQuUIt2xJ9dBO+bpk9yKcBqDwR+1bRPnFSooJrSGxl6e6PKQJJYCRDGO60iL/Mfc
i4xdnvDEO1YVH7xRhRtfhhyRMBMlQSa1a9ErBFhI9Y8TMTB5IGw/FpvGaYsfImoucTi7N77q0dQK
KVsiRmjorQsifM91NxuHOi5cjrUxZKZ8Dq3nIXUnEbi2dFFCybw7xVOUecA+Uv1HXRRFvhYuKtm1
nurjgThUH8iN1u4wdtvPMh+SZD3Dx70RfcRIxUod/WyANpxxNZQkcT37ZIHvZUxEdKBDRMOLA4Vw
68b2+K1KjQobhVzqgrq5hy21wDVGEtg8UNInTeU5WP7JTV0evyI+tNbY3kC2r8QKEHGXB7Kyk71C
ot6t0qSybydi6PczjZpvZg3oetXW4KC4NzqzCUqkNLXYh3Jj3tOTKm8ANdssznX/3Uuw1a8iuQCu
9azDsFGzCr+VOdiDetLCa525yzuQUSa4YLbC9bv3H0RlscJtb9/OSaJdtaquuVwYrtshS5i5IOO2
VwVFHgdxR9XfVD3M9Sa2uUnGzO5Mandz/K34ahITba4xdd/r1E0BW9hE4wUkuqFDV9NkbihDnU8q
Q3oLfbxpyo05woAA/5cfMGCVN3kLrIGGCArbSrIYt2j68Ssg3FnHdsfmjkgBtzeC8cfEtKLbqKDS
KJluXqL5/VP4zZOlOZSlYdMsi/JcTG9MvBauiUt54jeNcccyWH4HVlLRI4gAB3SUiUcnWtTr70iK
qaunXWxow2Oc6Nw7o9E8WolFO+0iso1OwGy4/mGU6yhiL68otp6xG4JTnZbyFxLOs9ur/GB2XIIV
CePBK9T05k3EbKk5rDZlmvjYsyRY1AlxpglT3soPmek3939/iPjTQHI5QyzYIM5LMHBZgf54VGpN
P6sWchTCILM5hj6LIeWwW+J3bdr7fKloZgvM5MiN+dpN4NNKWfJlD739qwPNhzwdGv7vACNIQcTx
8XH85Rz507FtqCziDtKm34uEyn+FndC+dR1aHlEPfARJqM7Inm+WMSJDHQLhNmlnW/u5r75GYcmD
WVrNsbPG6URQefM0DELcjompPksq7u0vvriPKpXlw3qknqBTwUvsf/ywHm1vd9Ssbq8llo4JqXQ+
TTUvGg3l+FYbeOrYinjAjJEnPushAOjsU0d4/tVLCt8NvwFF0N9/qPcj5x9PhGAekastH8oVfzr4
RkPDM0KvdF8UFkAFwuRD1DJDczNLbdy17RCvWZrnDZ4ZNp5woIJKSbLYufHymooxu6ZSLKRiZ94z
1a++k3Lo3ntOVG/8voGqprUIeJse79/ff3LG3386zLqAq2heAKe1oCl8OLPbSI7rfJLtXhHPtprc
pE43TeFP22oiAaFOSrn2Y8t9Iy9x3CeehTfPMF+8tP6C3QVPB/21jWbLCO9fUZ3H1hTPY12XZ6Qh
2UnXC+urKbJYneHrleOpjWPvEDrgWnTIBttE8UIXLCVojhL7VjfietOqgno1h3dPATlvS2VNJ+wo
ct02g4QCxArDJF+7jlHrfNJsd3orvAiMmlkKoQVWxxrrCIe6V1b5YSA25BDTluUg7YHHEVHGX5pp
IpbMlQpW4vdaXZVzc1+SlcWa4i9lO63TJ58QsEDoifNJWFm9MVVYXzJih2/SoaEGNWg5RGM8Pkaz
xrAIcU6O9HLInGOfz+5404Qy4ktKMFJoquvVBuxHrK+G2gpzbW9Z6WC1+Nx6rRPrRZpgPlahMNBN
Lrg515nz6JAtKLpwXv5DSEEfrvUOBfwqTLDTjIFNxX2iv959B7yianZjano6/Gm5DsPFYR6VfrVR
LMJkJShKeZIhdBDRFPkcp/U9p2+WWIBeX/SUoyZ4Ghr4tla1q4KwvLNqObh5sai/TelAMEPSJ7th
pLoiXYMncu45UMSlMzz2Sf7VbTk/LqlEz57MUZy2UzJyqOS78zPpJccZw9SKTUe7tqlpHQw2jvvM
IpkizOAa0U/v80Nve9WLmrTqRUwGtaGZm/jDyA7Aj+m1d5xEvRtsknmA1F0y8Cm7L0weui9KGdZB
V6xG/XK2K2OfHICiHyXKtFwB/c/lsDXmqDi0XcqppXQXEGzi3hdWOzzqC4DILM3qxe5QD+iCE1Zt
cHpet+XMDtDjrPxipjSUGsZpzLPhAdBpZzXpwxLiiNdzMgqF6N1VZc+8I50+lICyDf6w1+fmtSoV
30ox50HH6TCwoQ3ty5g9sakbunJgx/1A+csW+o7XsieIUPSWmyc5uR4YfdosXc2cPzLq9pigJb1x
GOXBPClIlUQ2COS8HB89xrpIxiHpeksHyAdAfiky+kMuGY+fPVnObx5v6bxJvLl+Zqh1Nyq3/tYP
oAelbke3xkJCK2TsrAzBP1pqS+G8fGolfJpYXgKrHzfycg8smR+M5VVVy/quZ5lc1zRLvtqNGraq
LbD7pjr0qWFM6Iwsh1f04RzgYyWae0a33JkqpRR534vrMgIBQa8HWT5jZoiHraSvY4HPorHK1THY
O82RM50xWBGgtDyGGAEoJKKy0fdq0KaziOh4WN3U3L93fEqLx6eQS3CfQeekKTgF50zOIPBSUKGE
8G6G0LFX7+0B4ER8DaLhZEvDka9+aeTNiTdts5qGkIzjN9LDp/PM61YufjqKEanohXkR3Su9Vtm1
qYUCuw5CmHMKJdlAiM1dM4w058qeWxzBmT+omSsiHx0UZjTzClboLR9MFKu0/zLdXtWDVm38lEew
pHHHjLHgjYlUYd+amWN/ouDRWxpfY/elT1s6gjOzwicGyDTKoKU2r1gsTYacwMWgGNG3Mdv8QKjl
cm4ULGuc6MPje6eGUZC+SDXLdlXOCf9SgWIFTilLnGXw69/7N++bpMro3ZZVDPVf137oOvmowOM0
bl9eUCw1nZ5tf3s0E1qXwKHyA5688EoCRnkDtA+GGITCG6/vmqfKoIdmEJBYB8NSK8vCim9HwUlr
Fek9i7tmdt+r3K++qohip9Ub/0a6rLOVjPkKY7tpX3XGxyuZZWQ7dByfNh3Dmn2f8k4vz3PTLstw
F1bdCUATHUk/cal5s5YfZxOdTgky24f4/9k7s966kWxL/5VGvzPBeWjcbqDPfI6mo8GSrBdCHpLz
FEEGg/z1/VHO7GvLdW3kfS4UUMhElX0knmDEjr3X+tbS9aYuWU4BLmgvVsiScOdBfhm6uHlNrTi5
CYaWthEeTQQDLhcAdqJV6fPrxEv36628DQEN7JKiLu6qUdFFYgC38dFmP7ydDbCuxGkIk/QmYMun
70QTlWQH94asWKQ5BIGGIPMoQ7qpsB/GhcAWVQCV/IZK2OU6vE79nMGaj3I7G/giIxrExwnZwyX5
APUlU/vyWC3fQUp5+FFKnMQ7In4ozrHbbm03UY/TSJncFvTnzKa0H4yqZrNlH3tuZNh+JPYsPtG/
8NdvLUHSYd1jaLfxCXHDiCaN8lOymwCugxG+S0LNCmk0xUnPZafixd5jraYL2pS8FAwJm5fSNmhQ
j/SMnSzmqtBTODs+zj6b5jIp1cviedtmdcDToHMEAL9xkydu9VO7muxquU9ITRdKOPosaNp8aAOq
dmNefDDIvHiYJttbqniPkIdwahGWyh3PYa1hJ73TI/0yu9RVdqwBgJ0g39NEXLZKx+ShoGIqbhjK
IoXyM6gt6JO3DnNYrl20THgnBd3pGqTLFdBZ68HpguFrUMd63/Ojr2oKPAfOMXeitmzaT4jOKTk6
OZfHvOYly9osvSEe6kUpj6c2L/Z+Mmx4VVTBM0A/y21Ijd0zVUnuQvybYg5ls0HAYgO5BIhnsskS
ZaIeAcBSQU5kVCmGuJdTWMxXhU1L/e1f315MQAMcMYY1iM/eyJnacqgcGVLqs7aNaVelOdqtseGF
zqgqk8BjkyFmPblx22BGduJl81Xrz9zIxmDaaUL3Bndu/G0qucC+NYoD2b64NjfTcakCJt1xJWvt
edjTSOA3ZlRd5uNhCN2Ps0hQoy2TmJ6GyhaCIR9Ggkl46uO+Wb2Vq/8eVf5mVEmSIPPD/3pS+X9F
Rmbw6/fSr29/5G/llxkxqGQa6S4BFJxj3Kr+4tRa4KsIevfJXqQNxgSTm+jfUPLgD3ImTbTlC4Xq
B1+lY/3BrYHJItIviwlZ+E/mlDRqf7yEgDYD3oKFBI0uP4/7lhP/3Q0U5YlkDu+Pl1bWlroDFzL2
FUFABH01JkZ1FTL6z7ugZwUWdlVW5lPPZczaFrjt5YNduT2ZMHjMGeuUIheALen/1V0b3nPC4U7G
a5ejqsGAP2q33rnOyESqrqPpkBvjiEOsxnlRqSOw8koquZr7oe7bq7qcqKYVNjlc2WHLzhvn+tQY
Ff1U0smmq8mN44fc6Vri5/1nUhTUfoRLm6xNHdGGzNvLvJIZVxw9WICe2e2JHZtp1KcDCRkRpsWE
PBIVbUeaLiNDjJkMHB/Z5d1cKO/VpDtZMI2R6ioDm4s9Je0BtQu12LkjivhyzySj3COwoJUEDyg7
YsDvAixuPaRAOZmEFxkoXVYoKXqU+gWCLQNJHAWyWxzaWIy7fBaIygOj5i+u3TzW60rF6sb24voj
R4B1N/rMbfaYxaj3pSRTOGknm+53Ms0rzmGBAqtTz73AYxjPTeCvRdK1+qgbTo1VLDx+URe4jf0c
l3l3OXrEaknbF1vXKtSWK27HpccSl2PTWC3DqWBkYOWwiWTF6B39WAaPEU7YS/sNypK9AVpSFPMQ
SBZui+EsCJcOmAtXKbAuzkJ48d9gL4phIQKPBQHjveFgUDGChoGz461aADEcX5Bj6CUDkbEXnsy4
kGWwowCZwcCIFF28wWeshUODRcF8BcaZ7AqPt3FXMHTcwk2ZXqsF8LaLRAXRptHtvQVd/KIAA/Tc
LOSb2FQWOiYj6Q+lwqW/sUVwU1UTtJyFmwOjinZpm6LAoYexoHUIau92k0o09n4R3WgPBk+30HiG
hctDthmInmah9RBP4rUrLx3KLyaUkyMxVPaxXwg/yAviF94GsD91bkWfYtRSgMkkSPd90nf2Q1xm
w3FclFh2qbjQREha7kNXfTZHegxqIQ3Fb9Ah3oDsSOyzwymQLFiiZCEUVX5JHlQKtShknrxXcjFU
IVSyLEjnXKrlG+xIgj2i+BTXXWjOn8q+on3VJdMjOQAVF0hM+msDDSFuwoWkpBam0tTo+rrz8hzn
wxt0yVZZvPYWEpPFNf6Dn3Q9cOaohkaZJU99VwJvIn+rvCtciE6SKnav+mrfNyHrMIjREnluYd56
aQfN6A0M1RBfhK3aIznjom3DfDV4fXsDtQASvG+WXzGtTccukkQhUBmsFKRNAgD6zzkoF6gu47j2
QqAueUnMd+Par3qcnrxScGUqkgjFobIDQeVLyHxSQmqhfzv45xEYA3CQVYHXYhL/PhW/1n3WT785
FR22818eiw9fQbhL+fXr9wfjX3/qr5MxtP7gZQiAB8Bi5y/761SMzD8ci4EQCALCgkG10zb7+1T0
/2CJo6xhHudaJArRLv1LD+240NsBFxC3FHohbFz3nxyLbvC+1xna9Dc5yE1ceUh43of0BJMgoGok
Fc9QhbRY2UHMNW9LqB7MuL5CT7FaeszjZW9PhFfKDiOHXDIckjg4dBXzHEaestranP3XsnP9B02m
2JaI95oOuS+5CQmUeImvnyutO8ZzJPC+RkltHe3WRBwReSMDiMTFoBV8GRhlHJUjk72X1YAQSYJc
oyJI1zOn5X5iDgMI23EbctG03PHGcdeuwwKoFtJIt+3C11rI6jjohKZB5u8GGQQbkwvFWuUZDQgR
h4cawtaDDaQlo7XLyGfl2H7znFpDt7eVMZ8kVPh0k9i+/wmpaJuudAU+gelAklw1Yuo/FHmPBAdz
zd0wCntT00ZVgxVdmRzShJ8myUtJj5uzs1CHORjUpsjwHse5KfZsF8zyMnIEcVDfNm0THEVt1wC1
imk1D8q6qYOIC1Kx8RpdnI0wNlZBzIUCy364LVHTroai8+6F6dTbsXPNtTm77mWUa3kc5Awm2pit
E81QA1lB3W4Lu0P9ihhyI3Ozuer8NEi3HZEpTDnxTVIKuVvb8oLLhHyUvdtaFZEiDp3uWc63JOzK
qyAz4hXClwdfV/rzVAz+Vo457amgkLdzQSrhOPnlzudY2hitnu7cLA8+DRzxbT29mADp91br5IdB
JfbeIUXjUdHn2eV57DOz8osJ15ydXyUeivUyJEpzzQyt2oZVqTZZGoYH6Qux63wCLqbljhUS0b5K
wr5ciUlEn0JRj38mpODtZpM43XUXVyRNIqu6dTHClJdT3n5IByv/gMB4ejWwv6LgnD3zymgKRZLs
Mn9BnZ8yIqLZ1DKMRccUEwM5F+EpNv36xrFUc1WO1odUG9jaUJB0h3BoilvdgEQO6Rfc2JWILtyO
KFlAGy5Ky8wyquAwGEM2AVQumLtFg1sU63nQ44nibJfXNsLNmXvoju5nyPS8o7HQNXZ1mIYQjtkc
efSNXW5nazJoQX2Ns7I3eQcPR2ImAww1V2fDwFXs4URIh7q7Er792pRdEF92TqlTOozlk5+J4K5q
vD0cbMs4ymwA37cHZJcjwFbRWEefEQ108EUIh7uZlZZnOZAH8xkXc0yKaU29FvbDB6/VzlmEQyqG
bVkED24ssRUJuiRJWUcnIpVtxnOxJD+0RbV912qjysd1RolxaN2gEB/scnQLvfFM5DPphmTCJjjV
0gulgSmB8OsbNkqee6Xoi8Q+U3oB8S02P85phyTLpLa57qagCp64SxAMsZWQgG5rHQ3xlzyGdMB9
M1qxw61SNNg4iofmnpXrFSvAKQNmQ0EpCP+1pDlk9lH+KSBK1jjQ1kQ85jUlBSRBjkPBhfiNBatT
JL1jUkWP1dQC1rS42ZBIMFnJ0Up7Gt8AhfSZu7z7ZXJhBu2hYSCfxv0bUMwbWUQ7zMI+sq29go+k
0y6wBmiTWz+ejQp+fEkzwhyZCrL3UaH3BSrxlR3BbNoQDpgTJAp6rbkJ4Ik2PuEXXer0b8hWc9M0
ClJDoINka9Iev9HK1zsPhtTWBH+fr1Ck9MzYrHh6KMnDuRDgzQQXZtGZ67mKRvgOjn8Fgqyj/R/x
3msv3nhF6RKSOjgoQCw73deBCvdNKopzbZfwIrH8rATh7Jc69dKLuG0D+ma9S4thSQhBFp0hNRlg
1a96IphPYSD2nkGQE+9qzv6V+NlWJI1j7AimMO+DkhmQb1POgVn0jJVv1DXsk6G5C1WApcvv1Ecv
j+1pZTvRxQSmG6qgsDaFdhPuGP3M/WkeShpFcp4+d1P3iTNKXGOm83djsOjMVUbT3DY78z6ZrRiy
WR5+8NxE3jLCiTkcahq2SSBvmj6EQW5M5knVZvyZ9AsPl7+1kYgfjmyd8YF0a/O5CKxsI6so/Kgs
Aj5JR7ZbZvCdvgjmYL7CoRuukk7T2xin/CW1Hevk0dG4dhO949LgrjSd+nzdOyn2oRx04jaf4vmM
5j3f0tXdy7JuP8xw4I+Tr4a9xWRgz40CynxuUQ/OEmPBWKJeBKSKAxA+XUi3kS2ebi85l8IhUITP
v9dc81e2RcxvYsfpGXE7/SGwQFtkTMne5xfYtRLszcoa3ZStcXafGRgKzkIval+5BPdXVjBbXxX8
mp0H2XlbWLF18JkZPSF7YEYVNcmmpc26y7OWUVrdl9eFOXaPA+/h1SB6cfY8K7oMA6teI2TILxnN
cUV0UnVdML5gHlX6h3JWL13oZpeTm6ZPcTOY13FsRfwl0qcSWIYCQ9iY66ZyzGupmbWAtffCs5cj
vESILF6hCKw7SGQbB47LrZDe0h+vQv9YRTLCUrMAbPKi+TTKpFu1YEHJiGjMY2omT9g9GUHUlUnx
EARE8k4LOK4Q4cq0jGdNChmMsqa70lzeLxxDZrT6uXBuNHPMjQvhBweu1X8w7KEnU0ImkhkeKLfI
GJuVVNqP1h1zhfUchaCaAfbhIye9ANeiWfhWwt8GkRXaGi+1UP2mgTjwai8qR+2moOcCM2cnEKKI
YPsoAtSCe0fkYcKRl1RZkj5IHzHBN7HAv7tev6nvYXot4/3/uu11lX1Os+T1R8vjtz/0d3lv/4FE
nHocAX6Eqn7pbv1nie9SIUfoHzy6Xz9YHsM/CMdD4u0zEjfxjP9nie9yX4i8/x/qtGDI/s9/fNb/
K/nanL8pAuS7f/8f9VCdm4wmzf/+n+9x6DZhg47DzQMcjQna7H3jq9MGssFSWhc14xPcQIpVpA/C
o2vNCLf20W+nU9Vc5oVljKRP15Ap2yltGQVFHH1BpmpQwhPVLUnFXu7PXC5r3NX5RWJjFubY51a6
6oBsy9+o8HkE7XeSBzAQ/MBcUFAMQL1HjvGjaCSUw1jGYhYXdKH0nZVCb/JITL6cVGDSzp54Tb77
av96dt8/K25dP30kN6ElPpepkc+3+Q52YWSl0xpDk1z4fnTZ9IGRr4GKESCbuwjTkFJ3RnewhIlK
agQOodeDqwIM/j4ZoDsvWcxTMSUzVGQV8FRqPx7mvd3jVAZ3iJK1WdDn6TIlwssE2tON6+YilxZ9
tySrKRStIqZS6EQHENfTAzqzZKRldmH4St+VM3Id7H/ea1+3jVzllPLZKkpjuJVcLUCQjvQc/uaZ
+nwj5Fz3chhANzPDnHx08MJyWASjQwqucFA2T64BCXHuW+tahA1m04CwGECXWUQ9YS0/OZDoEpls
mtgPFkNRYIhvPFopkD4ZC7c08Ud+DG1nod46nt1+tNUIjtRv7C69Ye/mJ4omzzlOs5XqDwJjBbzY
zkA8Y+epJS/sxg3sa3y5AWjhYPLbZ5sRVHrq2dUZr0jAq4YdeOpu5rL0YGAD009taGnjxbF7ntw3
gxVOShxvosVksFYCAuU69tGREOOt+CbaoeCns3MoAGs9EzyEtTTP02XkL0EviHpRuKH8xLVe1N5r
Dj72cZj86PFbQcgklWxzSvzb1F+47iYX4WSbTS7fgu/2vXwGAUsB6M4mrGKeI9BUL3N4LJkBfn2j
PTQ29xOlH6HvtgcmNoFdmp7m5SsJlocTwUHg+2ud5iLqDMD+WdkbHCJKjVcpIKJbIzSRquaal3fR
lYWIBTLSdKSYeAlLRNHQNP1gDDaNskvCmIJkU3qdtSgi9fSA1qq/xllKTHqVx8zhZ29A0p333tUE
wPXRUNzfR9WWZ8cpklcb8tyhMajt1pldB691Uqin1jFB6ML7bWAdo9MCgwcBN82XeO2qjIvpZGuf
SAGvAZhr+J3sb+1sNrC+gh4FeyECHu+YVb64MXvtOTvpJUZdrquhc6wZkVKYznCWWJH2Z1jgfHe4
dt3xT5J8hvYj/1jlf7YacxyhQoxd/YWu1ySsEcnUb1inTWQ94G7h6ykLgw6/EY98t0hJwI1SWrUf
eTK8XEFe81IWwEzinTSNVj7L2NN30HZ4EQzMrvqQ2bB09gXTswsPDXe7irUUh0RBy99RleozLvPu
ACSPprFTDzz6AABjtfV1wQlu8baBl9PQoomkW6SFgwcwAsOvLR6AfRvGozEEc0dPRRjiPGnUsTuY
D2y/uEqn6EPmmlVxF6scyRRC1Y4sJMc5zmrJc56nimcJ9GLxhZsjl4soWhBJLRrFAxZA3EIuu0p6
ajsSBddvC7mAYqR3DepeXMxqeSlopfO36BGhEJt5Yz9kg4H3I7TC1H/WZTjYN3nMSBsJggV3PHBG
6zolTYxRQlnxmTBhc32gVySg3FoCGdLKG5CqO3HYF0+CHcLiJh/Pnrhpqrr2Q2KGQYFvgzIxGDEU
Fn8TerH8JLuA77wvhXWdU23qp3CIu+KrF9S2TRLnRBDotjKVbd9UnD9zxywTJdExrrmlciNrfHCr
VNuMZjzq1mJlZImJmYT7Aaqo8Lp2zOjZU0O8Jgb8PqDjPa6tqhk+LADrLdq9dMPCkGtnSNKjU0Yx
Th9AQasqg1BjOdbkbWCIewdDjoyOGjfvjOwpSUl937mt53O/adqJDLWybY50es1HCYVp7VTmi8GN
aNXXjKSLqcYEmo46PFiFnXwqZRx81YkTI/YX9U1f+pc0krppW5RC3/pNkLx4jqq35Mq5G/TGzl1I
TNuLBbtxZ9cmNMBgBsRp9oE4R3BM1kG7RIHZc1FeZW1SfrBzGawiU/a72ejJslVar2uBMEeBQ75R
5VxdetgPtgP6lVu2dbiD0ZDeK7c8jwGA/L3opLvjUqVXJhHQewVRnJRWv/wwVi6FvwCFfhlxgG3K
optPpRHhA3FoBapurBd5C9jbTDnNA4dO+1x7VZtu8lnWu5DMqKcUvx6PtkKTFPrgwdd+QHJM6yMh
TzJVQT4P5J/0LcSmROV5sOc82Y3otK69hICWTWoCX0JQTDmwkcJWF52smn1YdlOJsdxpjkGq7V3i
Wbd53LR7k5v8RvA7PiPTaMEz2co/1lzwFHltwXDd9W58H9G02Bt09nceKLG1kRtzuJsm37820r4D
ROkBja/r6TgaVnSc+4JcACnEuqdDs+6GKUeFI/0Hlan5C1fw/IIATpB0tYjK34gpl/SSH0siSBj8
h7wRFJ4/tWs77kNhXiKi0H0rDiAay7U5OhxCb/HHyNubCyjU4p8hwCjEgsDzaKwsZkgumEvV9N3s
FBQXfcPRi04dwoSP+J7YGNrehpn+6/qLZvhPvx3NZJ9y2ca0ar6rvlSKLUdGGJHdYiHeB6Zgz160
bQDh2TD++YcFJn1vxsIORtl3qlQy0KSRUASewhLoaLNokJgxgRbMhmj764/6uZBljI08jlqcSOxg
aed///y6JApaQ5v+yfEn67petC3eiIRQhkDnJPTb36ySf/F5zAxsmlKM1N2fUFRW2PDalpV3mgF2
Pn47gurU5MSAB0E1IrOJx/vr33F5XD+uTH454qQ4VFy+vPfF+lQlbh+JnghsMAlED6HnyihLiI1H
YGlzBhK2xnnEXJt/No2c4+PXP8CyON79AB6sRtAyAd5n7z2dkplbZ+oSbewwZOLAxN056oVD8N/4
FHCQEZk7Hh7kd6umjO2RDErpnxIEWIcpQ/JEi278zcP8V78LF0qa2Ux6ePHefYpP4kZHLLh/wioS
bnwAfGtkbP+NZeJF0KUciDyL/uI9C6erOkRFjXeyY0R5ZECxKNSEnXk7xb113bcQ7n9zpft5/2JP
Zzfh16LHyMf++CbUmYqnsfTdkwHx7NlCwHaaTUUpMpSAdGt0g/YK5BNL5Ndf2887y0JJdfCvmoRC
/fRGREhgzbn1bDy8vN1xs0CR/QXMmaPU/PVH/YtfkcUBsJQaHGDR+82SmB/BR1U2KrNF11RZzcUs
e8yeLguGJIYlFJNV8+sP/Ve/H+NCVDYQw7D82z8+V0U/0wG/Yp3A54pDXbnOsTTDdM9F57dv+hu/
9sc3bWGTe67rBlEQ/vympaEITfaT0ywkwrTcqjxwIIFZ3rVqFtcNtmBIIQg4znqkrhupteS16vCB
7Vyk6FwuGu8VOa78YiEHo+qc6zI9hwV5Ab95LD9vhIjTwajTBLUJx3vPrqyh22WYn1jhS/LIOouR
Muba4LxUuctSI134d2el9fO7G5mwiEyOZya14U/E2pJ+ScwZdzKYs4mtDhehSc9U60soLI7MtI2X
9Z5nxGEMZfcROd8SOJNF+q6TNjmiXTKQR0CVhN4NlXr6jw+HCNMW3SBeBr6792wDs8N5r0Le+moO
KbpNL3+xEsM5SYI4M/SB5u/aOD+tTZ9IGt4GWjksUUbaP67NLmPWYYhpPik3dl8lToCcLKKaZarh
+vzTEoIPo2/kmDRo2GrenwLhbEdm0kXTSQNHOec1HmIcDdxyPLPllvTrt+6nr3r5sJDsddNZTjzv
3VtXFYbVEgYxnXyo6z7la8/K4kXklvjrD7LfWWhsZEPQ1Cge4OZypL+vjAA6Z9pvg5EKQpA9Y3KH
G9ZGKPviQ2w0s7xoc7AuWzdBDE0OEYqVsg0cserK5RhsOn1HmBp9AmPksrSWEKQ+zoEQB6KDaWXR
9XJ2Zrl0P8au4HI82sl07msMm9U/3Yh9b8lRo2EaeQ7i+nelUAbQsg0qKU82KMzNSKrzBY6AbJ+Y
0z+uuviohcIduHR5UVi8W3dYyexeaWTSArEX0uOc379rOsBCtl5Yv/q3/cPl9PpuY3Q51oKQ3EH+
2/KQNS7r5bs6uZ4rx+oIHz75nXa/+r6tTsIl/PCtIeIHkq5ON5feh0Zr+zc7nf1+ibh8MokWPpqS
BW3HGfDjh7tl3GfumOUnSPRFNW8YeIFB20947RwbdkYcfsIUVbgb1UhLXkdJwxvoiCQD5z3hj7Dt
fLozh4ou4vwWONSJYLlYDEjRSOVhHYnKlznTQSs7B/1EnjlEvIwRtJEUOY3L0GluvVwC+F+WFxkV
VA9TL6z2pMTUEuPsS332Rk1rTMYFfb+CxlG8yjrFVDtMRiIePNMgOMW0iup2pNtwLfze2Gs388/N
BBFy3wQ1nFPV42c3g842L2lLMyKXgTcw+XVFewkeCjc648UZI9fUAaDCgUC6OaEBmAe8gbmSlXa4
/Icu83p636YCbeDMed3wzlg5zaOBybn1ZRQhSTC5gZcIoGi7NEMxFadnsjj554CwhOZIHgBNb2AI
cXrwVcGtqO5m/te5C/4qPhUKCb2LyqWu6VretbSGLvwn3XKM5IWVCC7uYOmi4piEhmZuDofq7FRN
2VwWSaf6W+lIvhC7DXi7G6tqi7tmJrBiI4beItTJRMZZmHZ4mfh+U9wFrSW/aGnyW2Af9+avDpRf
90p01tKKGku+Zmwy/EF+dWK2sHvO9y3qoAilSO5eqsUgTUcDH/sOtmGhd2g6+Xj6IHSuQIHSCA+r
yUdJ5yxJbrCxYusTTvX62Ol8MO6JFuCju2Lm1IpQLtLCSUuHDK16VF5/Z2UGAaQFyyU9G3SbxZrI
LWzLhoG4XClBStgG+b+xntsau41vs4V7c8IKqmvFRcIOSAi5dBXB40fkGBiLe22p7JrUS3paYPzI
RNIld9iVnUV0GZPB1OLBqoEX41nyWGA1Qav2tZEJzoa3OoCePasP8w+thtRv6Jshd8IOGNMICcka
QC34Z9TP8Rlrnz5/a8F55cAP46SgbtycuLIsTlFZykGO7eHba4WGZDHb8s6MgZOjSvIyWm8jmoUH
9JdpdqDbS2/e7l22ceF7rKIu9LmZpURFkvIol565k8vh05QBjtlptCWw7JbRjBW6r7HnLIXEm3Ag
bAIXfSiapHUqaM8T3Mb1BxseHfi34y/wB5qMKb2r4BLN5gDd2cw0cTBhQU5XBZBl3letwaShnFwe
rAvEiUi7iPSNW1l3/CCWSe9k15Y25PSZ6ffLoAPHACgQeISZhQ0s2StPl4B/8pyUvwGEz/Q1NJhk
bPOws93byWrpAqekWY0O798YVJzHjAGAXKa0K1grLtMcdCxu7wRPFOYFsixP9FijVyXZkciV4nhe
EL9GSYhIKRaVxFTSlMRDU88hLYncjU+VaWpabXTI+5AGGXoqNChvB/G/56S/mZNSvC1X3f96Tnqk
2V43mfxeBvnXH/p7ThpAK6M78CbmxwG+XGr/npNafxAi7VMt0xhDKfidFNIlqdr0qVhd3rtlgsl1
628ppP9H5GNtp0fzLcbJ/idzUoqod6c3DvkAlpppgptFlxnxSd+f3pnPKoKInJ50Z9HBHFuSl4Ew
+hd00gmAnDRScII9onvarR3m0dhDN2yq0NObRPZNdxDADuJ1CLILM2rgxttSNQtfnWV5O0AecvcW
oArjtsCD99TVLv5A1ToJlui4BHWpbEl63Fix7ZSxN9iroULdt0Ic4aPwQzG1kqOYj7M19y6a6yV4
pqTG2yorRzbnjA12KwnLcuWGRvcJQXvwOSxTtenDiBDoGcngiuS1Xq6ncMFpWMno2hAkkGPJqPKv
RtcMVpUa7iQ+qx0NfHhYU6lMZwMtJbtv83y61anZX9NNrUAKogbZwtPC2JCHGphM7ZlJuPLz9q70
WrXnr++21txMB3iw0cluBQmPabjXGUOPVdogAiT/F0+wTNFv9pz+8E29uNthc7WfyqhYpj+ivLeY
KW2hg7wkampvQEJHm3p2nPOA0eyomomOsGWfU3+WGw9Z2daYMn+lYTueHTIZrp16vPPMEYFYWeJj
bHWQfvbR7uzdoHGQb9fFBWcjgUVAuu4UjGweO4KAK3Zz93pMa4efbZiHS3PcdnbTXEPbrP7MlR/t
VOFOTLAg+iYikHfcPz97cdxskMvgDjBSiGikbGMrnJ/Y3qwVFMeacEbvRMHBYYy66z4XNPcdHekL
h9r+nEmzu22L9BM1R/rqNf7IwaQvoL1MG4KO8kWa6DLka41b1ejqvhQFDpOCiG3bQSPb80TIICxu
RZkz69PFsKZxLz8UcCdWrrT19ZRJonm1B0DN4yc1qGQ2poqThzkMgIWVbNYDh0YT8dfmOd6DtgUB
mnbmaTKHLyX/f45Ut7zF98KmDZU3ugsyr70NbZfBlIjzGCLcPF+7BtkJeauMfWHqZj8bQ31n2qxo
zqL+EjatezGV9grVEimkLPurRjvzR+aDXrY1+h4SJ3PhTUsGV7dyHOVuOgzAewRGkAG64YJbmTyZ
qX+lFOOj1ezXS2GPbDLkTD84QOWAM7MGN9rE8jzERg9won80jHIHzfcuzEipiYMLVxGHK7v6eRqH
nKG8uDH68hGoEraa0r2z8IHTkWrhEQXBEYTm4+TQ1+AUfKkCUe6KjLp5XWX2BdI7WETLNzV9MZK4
XTVWj+ZvMJ/cIdJrNUXxoR2VARcrovk0tMkmN92PbIbyxm4rvUOe1zCzTDySA6X76PrGuNY5AF3I
9NjpHXpiuXEK4tRbxZn9EY12tx2CSuxLiuBjLk9zn132VY+EtGeOWmfXeC2IHvSjlSEgnlWMIkm/
arNdMeZ67Ra5vCMUtbxtQy85qpzHTBwYM+jI17eVLud93Rc2Ic6t2M+FJr5RqBNK8fEocCMVm5Ek
4NvR7R8HCxGl0QGqHdFFkfS6aqQ7mvd1brhltOksYeeo6UanwnvjXVci/NSQXbX1/TnC0zS1BLtR
0QMgjs+I/LIbmDGvtdu6R4/m5GrOrFe/pXJcpcLsX6TgVzartN0IipELpKfVDvk+S9pMyrWq3HJb
Tml5nth2idlivyMPvWnWuEFfZpjfK0i88VoNrMFs0tNLNGnICSAJu/tO6PvaJHoKB3bFyDIlykBF
5dCeExQVR6cl23ff2hDWYBEtMJ45Z+BXqLgh9BrmD0Gn0V2fB3+2jTmuE1tbuxEwONaQkIzaleFD
12r9umriNQZx9OnrZvDyYdVmvsFEHacvyrtqN6Wd5hWn+C01BJpykpZ7mGAin6raTAfOFqP7DKyq
maiV8sEkf2u0/Rukaw35GiQjHQrkwzNKMuHf0mZskI7FvCLFyNI7il55z9KCZJji7Jeg+hzvU8/q
z9ao3xMyzIw4cFcjjYY7GgehTSCxKU7wqsJTN8UGSQN5nRziDpEiQQs3aTmU96GROyhDlRHsCQJn
4UbzmH5sYT5sle1WBwvJ2itNFKS5VSjyfJ1MvXuZOAK3EDRNVHHzOMRHqA+8H45SaoWgz0B83kAv
KlxAw8wbxqteScmk3O7MTeBPWkCixsROlstAArqr5+HJjJ3utRNm9pEzGar1WA1X0pmrmxhp45/L
HHCmvI6dO5wO6slAJnBdmcExsPzyK0wV/4tXRx6Dy9TpBgb2qtwmEWR0r1HHit2WYY1lT1SdAp5Z
FPMUifBIw8dBTd5lCf7wi5Gj3DtVg22jCWmz8Rbunv/IORJtudcluwEIkrFugqCN11ZhpclRECv6
ucjw/LIZITgh9lCddQCbbVVNqXEmSUy2KGAr8RG1aHHtlG1Ciz6G9Le2o2o+RlBhvri4Yu/asb7H
k06YB96/+Fhwhd5YRcrL2jZ9dzNDXIrXcpQhilqZxdV2olF21Zbp+NEbp/FrDKLxhe6d2pGzEAHY
TqIEaEQ3GSdh5epce+w3oE+E8dk1J1xUoiZKzqEFdRiCiVlkYIztS5SAslpPczwcW6t3/h97Z7Ic
N5J16Vcp6z1kcMxY9OJHIEbOFEUNGxglSphHh2N6+v4QUnZTVJbUWetaVFqmSmQgMDiu33vOd7B5
p1k7B75bZu9bLE2Qq2uzv6dYZyOuTVD9nL4pjjxzKY0FQ2/mzbzC1zlyKNBup39EhBBZ2yrVEY8L
DO57BWHhPvIbHUnp7G4qpRjCIyXN9izPmYcMYIBrmhvu5Tz27Qm1thM6jQWRbVAyLFYZ5tod2Exe
B3FMt9uNkxn91k7QQwdCNndCyT6Utu1fFtqgSvwXpP5NbtYcGT8TFIJptPuYd2fjX6yk2Ciw7B9g
PDbVtrf8GbVp1i5fHQqoq0gfm5DW9GcrTvx3blKVTwhW6p2ZFEMRssRHBL4Pea1tRkI6HjJ7mvVj
6urulQ9A5tPAxvXQJIh4N0ZsL1UwkzHz2cUwfdFHwnz0e8z5gVeak4VkDE9pVcNDx0rPv+YLiqdD
Bkfz3suhCmyAxoqnAe8Yzgy7+RRbUX9n+z353tlk6B8VJvhoC9hbcS/pUoGydsUzqUdtto1KJ8br
UGfRh9Tvq3fz0jtyZ1bJdKGkAjyQaRoO7bPczDXzYxbntzp5wB/ayr2O5wGuJhy7wdO2Ix6CTTX3
/h3TQv1auRbwQr90U5yljXHjFNSGnojdfYuDHk1JN1iffRdRdmDVTfyIF9Kdg6wcYSsIjbbERkCg
2/tFHF/L3li2o7FERyMrhv1i2X24wNbaKV1Xl0JLtg7hql+TzFA4NJTjfnXYKRPmKaskxEvZvYvZ
Hn92rDraDbVuouC3/EVums5SV7ADadFQZkl2orSSiVeKMdmD+smeGzIKQP2s/2i0pGBpMcerGvzf
+yKaiofU1pO9ntoa+4NIXXbNhB0RhKV3QVQEZkedGrEcyUpcSk0SUN6qg5eSpxQQ7Jl/kOioO3bJ
45AECR2raNsgTdq20bJcrO3n08jM/pJvWFwaxCB8iZa035UpGHh4dMMu9tfeTBGboZEv7xt6V2oj
DNE9xWbr3pptq30lP747/neX/P/jFhQwrn63Sf6f4unzU/mzh/78I39tkfHJM70QliMElCU6/f93
i+x5b2hcGig/aPMy2F93z3+5BW089ORMMvnG3uCcN65/bZH1N4ZhMYhiKMgwxIQz/Uo6/Dsp8atx
B217tujrUdBgNpgar+3vF+3tTFAASfJE6PiS3RWk2Qytw7fkw4tzcvu9X/5ShftqXnT+GDQJa4vA
1D0w5j9/zCKQNA7LoB3kgk42r8s5NJXu3YBBYZPy+896NSBcPwvUBvpobCQuUolXTXOuRSZ9mpmH
WdT+je50wxVTBfOEjnO6bZwSH8XvP5B2/Ks2gw+HgEmsrdMeQXyir6OeF2dxyiWqTLeLDilZpTGs
wrq/rDuFKR/Tfw3OEXbLo76annc64ZFsv4siA75cj0a1b+0YYekwkKOiJqbI52afX0/0/Wa/0z9X
oHThvkgfO3fs78c1rQpsobEBM1JRwq/Jinnh7wut69+h7q1O/gDYRYvK9DqaeyCycWZX4RpAsweE
VR4hzs3btpflHdEYy1c/S5fHJLe6R7eJr3Q1p1tEZBU98wKkEevjFQNAZxWFmurOkKr8tphLfbOY
Y/bO0FPCZ/So2NltUm0EUWdwjKrxoNdsRtulNfYedqyga+dxi1KYUrs35YUr+voaWS+NlCI3n3SG
iYfCGVveN9p4QPblxhSAfkQSs2bUXyT630vy06Y7YNKJCvR29FDGetZOl0b3kSkY0YAhYyGXNC13
HuNRfkSOZM/yEupmtnNxYFabMeI+3xBlwlKvm2X1WXUuo2MVe+8zWhP3fqz7yYb3pP+cebJhQffp
JcA5mms0iFk67brBo4zTmf5+zpMCZFOKaP4GfxaxLI4VEzKvRnUxq2p89OaFqGLM/qFBdCub3yVm
7pJm9k1qinvcM/ommhjOMLfAfUlJ/hHG7rCrJ73feYOj2UT6OuVzV5bJPqmSL3OXNWGM6uMi9j3V
BAjGk3IrOTkJgrErDO1EU5iGdsfAd7nU4XiS3jqJ/OhghyO2Oc0idp219tbiJXyMmHMdBoR9W3NO
80vGt+oZMWD/ORfkr2wX4JukCfapf+IUyDCJnC9tD2pc4MeqCuYJkws8wCSjC9TRBZvxKcjz+J0v
NVxBESN/rfEIltFKeA/TWG1qA1urD4AucJv+ImMDa2KeIl3F0b3sCWlHxF92P5kRGS0Ixubt5IL0
jZAIXpLvcWtP4whLDGkGtzZPD92O4crMYVxnYvg6lWjM7U7r4d1Uy+c1RJEmUGN/BrKV39CTMUgK
7Pv71u41UD3ePbDYFOLM8kFTnXmNFtjYGvMiSdBbqDZ8Z3wL4kNBnveH3Vxad9VYvnfNqDYO4FPH
wSJJeiANtnJSGloRe886dFQ+ZUXAIJSAoUVmGITjMmdTbCjEnHPROssliLt5OhbMsueSRn+7YtI1
LV4eycNhq4CMkWlDzImoMd3Ng8werB8eIZqB3jCiKe+TrS8kKnB7xsW30aIcJpHd6g6oKq+q9uOw
OO6HSbNib+cCibKPpTcS45NihvN2MpOkROM46h0gVMTq3A/kXHo7s0mH+BqRiSK8qsR9i/ofGR0Z
2ui9kws/IoQ4BZE12h+NJlmbVnoVUXuNDLmMxwwkib1rJ9bIZ6KVuFBJn/TaKZ+bWHVv8xJgQ7sX
Pkh0zW7yt/6AQ6HTK5bhunTJ8NPp0Lg4N2l0mUY0B6NyzJM9Ua8FOGTBi9ha4u/t3jRPo0FAoJgI
KTdKjdbmlM8E9ZULInEjqdEgyHb9YzdyorfzrMYvjlGByqzYV+6sHL11XUx8rrKqOczZdRyJ/a1O
6YRYkIR4ACtlGzGz0Dw0Zq1lMc5x0dDvxBr8WHQpNuSGsLtK6h4S3BkpkIYf9NNZFNTiCHy7SJIN
A7vSVAP+ZSzvJtNqvloINy45kBQIiGHVF83MPi9UTlwk224e66OnF/5NYafOU4F8i2BS/CnYO9zy
ThtzN9/kEPWqDWN9/j9b68tvhtcVj6beT7dFjnsnpM6s38YlVK9AUkbAEaxzhwSj6IdW9b+zkj/M
SlCCCF7q/35WwjyyT/61eepqZiY/VYM/fvRHOejab/CNrmMP+BGGgbXs/5WDFnCktUKkiuCOsMwX
5aDzBsGgYHmnHjT4MX7qr3LQfMNfxXdGtUP9gQLjn5SDrv5LKSOomyic0JqCq0BI+3Mp4+ZTW3aF
zA4M3BA5CR/SZrhguATJNnT+tO0HwjkCFJsJkn1jhgAH7cD3aMdKhN/G6DAcN5epzLe1XcftQStq
XhsB+XmlHuiJKZ/LFCIjJDMeP6IErmubB7G3cCjDc8N/VACwOw6pYNw6ZkCHyLrgRcND7l1ii6o/
En/WfGx4xTEmYUVrgpFks0uRGBakiEFcl36p8cqpGJ8Twmp4zd6Azoi9PNfWHzlPufMsnW+Ntsed
isAQd1WzSlvB/k738WTjEE/F9J05GuWroMFkyMDsmcZmfaoxfngnZCPyWXqYVmhZosc7W9lEdbZt
WBio5mIVReTK52s0Pr07xBgx4hwMCA+6JTBBrZPwutbUwRwSEza8h/ncRMAhTR2NhlNKcR0bqxuv
Aczx+N0agz8I1YXrZ5LWJTvZZ8iPnIHvdg9Z4KiJVh/UZHb8NWtCp0j5aT/NMT8H4Z0DsMUKjxoL
Pk03sX9lUcLoQpmYawPHn/jW1ioq8nITvQf5J6RxFzYeFTXq5rVDoxPPi5tcm3QsLz2m9gHczekq
i9LhaNZoHrDE8TPfpcLOWeJd4ndxQu5rzvD3C1roMZKQOEVGY6j1Cg8zFjouqZQfHJSF0+XYQLIP
JxQMZajLIk/vtNLgK9Rzto7Dh4R/epKQeGZACg3YiLwfJN9ZPzBiNrI3robpbd/25K8fmrxM9Ped
IxmCUyhpdUCS17ckWk0++lD5j7Be7/tF2rsZxCrJYlEaPS6GzJiKWLSQYIsRlCxK46GyuAHXlxx3
LXSuXT5ZKtrxpuM3LUA9ELgnEceWrDdRT4XEFGs10rn9wN1gdKRqABHpcQ2e3XPsVZByYK5Yxfex
5ObTDKYwEdmqBFKOMOBR7iM+0VcrXzKurC/Xn7jANb4U1BE+RVuQZ2A5ThU1bLrJ/QLL0sAt6hCn
TupMTfKjdTgnxGnZgO5lRkQy7VI6OSQx5NF0b+orSZUahzsmolH2PE0rdqBaNOT5w3qfzGhlPqr1
Enlmbx5LWzUfPSH5ZX0LKYxKGxMQOevAXECSNZZoPnZNFj2eb+FUwzg257K+qNeHPVtv0mg1Po6m
4pScVWlnXV+5GCi4wBDnu9VN8AhYhBO36gVMRmweN4xy8W4VlcMfnx8JclnSvZPOnLw5IXeWOsg8
pvTmP551cK29Zs05ykHSQR/skV4ujIVGZkgUoG6AmcFfWQQO48ftYnjpvkjscQgws/F1oDYdv3sQ
W301pXpwTPEXmvhVsdpzfiLoEw+DAVZ2RrtjBGgkTXwqoPgBSPuXC1wWJKJnUX7dCBxkNN87b6Nc
mZi32VkfpXVyZj3FNRjqSPsOjt3pSPZww8Ig0OCDJFq3vsn5vubUxeNukWQEQgfIeMKMDtIrUaCs
WKUB7fR+llNzFWdIoVPoH3tz5lnOfZZnr2J/tIVmy++xnNI65jkq6Qy064OuR+KhtxvFGSyt6b7h
Rk8DI8nbjzlhF4Rcg+2J+gQ/I8KMaycvcLV5SdYtbyUNCguOLlhmc+ELU2tzR2k+nns6spp4iPRl
aU5x7eIeNKsSY2QZAZjMCEjaK4vW1WYYUSsW6SogTZGrb4FbcE8R9cQNjsSNy9pJLK06tgp8cRV4
TXw5mASJcqd860qGQSXhDflOyB63x2oqGf1VU1Q6rbhOV+tgWQqOJysbLGeDv945riAmi/1Yx683
4kg+x3mNUD6xubvPBM/13utSW2QXVqO6gxKu3u7O97xl0Jbf6D3feWO06/2vXEdcq3RADohVje+p
r6+RYRRtfze0NmIr0iVZ3zoJVaBIzPV+9Gd0PmCNsFMyyYh+LGn4hVOGXu7IrWTDUFNH9qCtFrS0
BbptIzRxazk8XWRP+NlGjZxeiDDw3vizcvCsx7FCN7WZWrtLdueVFfcL0i4mVu2jgCpRPY4xxrL3
9tkQW1jrKiUG9MhW0ttP/uqXyVRb3olEGTgEq2c6wYyXGqbugdeC6QnmaMXwkiaC/HuxWcgK6od1
fuU1FJwJ+aKwTOdkPrD8mKC2RQxLAWZFDd0X4/DiX5SVZJ5puIRdcUpSv7hbsuIrhLTC9TZYY2kG
lzkKxt4uuUSVzlOTq4m1lmeyCxOWGKJdR8PONuAtnOe6Kh/rWHQn2HaKodLs4cfbOGb3AHP/WDOh
WGPpK9q1c9xc8I7xbgW5jBHP7mDukOnhWBaiv6bJhmVHFTHt7Dh5l7qtzVauij61hBnQf2gvpU6o
VNe7G93NeAZQcYiSRkXfz/iLVHPhZnD8otVVXW9gKL6vWrVrGtnuNFp7tw2T9Kx07yPDsvX3oJUg
32AuLZ0IHnZdsqpmPOG0AcPF1BUzWr1BHugY1Pyu7IEGOa2VbZqVJCTOUKHUgi+ksaHZ5WfoEE5c
+kpwiOwsAUmkuSPJLkbVJPNudmimHHxuS2JypbInTn/iX/Smtdx4U++eYJvzmiOq65CeYUiggN9Z
Kx9JW0lJ6cpMcld6UiEwGDuJV29jKP4EhTcTWvvcVRfdNOhXLn5+MyBsc3oqrDp7N7vlO9RpbXFZ
MP6+a/NkbSjI0YOa3Pm0OMzhG/kU/udk5T7JkVSmZWVBtTZzAxCC3W5mZnXQh3ZAlAA9qvRWkJRl
AZ5R6CevvC4hGpfz5Tyjk6t2ixoj3uOpjul+fOcTPME0H2CNG42fBtBV9sqwgqZCy8Weq1AUrbEz
cxcrdW93d1KH1eT4lbOFOTJ9yYBjaUxyAjFKeeWlyXJXLiTp1a4qd7hMrX3kD+5l46fWNm7lQ0vS
K4yeM4pLlm19hbqQJQrJLnQDIFQxdcNJlYQ8GUzbDhA35TGHH3VZm4u+4aRVW4C/xHM5MDchqnlb
zcf4mrFiBdwh+S2phJhaCX9acnHDS2Cm5BsqCMuacyxW7hgYno1ZmdXBQHiw99Y3BKN45BIEHxzs
nAuGQUz7KKOpDbOm86+WzL5TaWmEGD/1e2Zf3mU9F/07Axbw5XzGo2neikobqV0/92eAWmQYy6mf
qnafIYv/QFARmr5SAdPh/jbyB2NlsbmjqV0zdiezgKZ3mNOlU6497/BZl8cRo9eTlpf0KFokQsIl
yGjoOrnTXG6bYHZH8pIWuHD6SoizV1Yci38cLnbBiyhOIMlV9nODTBJuJ3xM0cCbY7USxznrzCek
FRCLYHlPHzBAYwDUACzCJqrCeSXY9QxvH6KWFYWVvyu3ac3AWksN96Cv/LuS4XwoVyaePRZivEyU
5pLDSMysr1hIvI5z19v6PSSEAkoW9EYG7sDGp+w+jcRE/iyZzMXBXaCdPrP4xzsGU/Q0PQCl9FAq
mOWkIHVBjU94T4S1xsLUpc7By9X4qBHwQ6gHOiYHeLdIwq7p2YEk7dZ1uvoqlTwXqdmPj43jFUfS
MqHRdeQIQdFbtirR+c/MTXdEQ+nvxnjyuMXRHFvaiSkVhR8LKe7cLxhQ48u4La+ToZfv6auoCwQc
V05e4ZemGnjLqFv/4I9yDY9m79Kf0MXN6XvpNEo/lrnj9yetFYvBQMvM/J3pm6odacNpVE4xG7fo
JurBaGyY9bMNsdPa+xiRj4GNHThnM7N8z7oP9FN0C8DBLKsXe2MUlqYHsdT0Md7Etq7Mj15S8tbF
Fz7TAj7Hh7jkvpUXrd7x53m9yqV1u0QgS3QIFn+kdf42ObvdqlFSiDgIXtFKtYSUnHSxTPezATif
WhQ0wYr5SnyN+uzFjv9vhhzrEOOlVcAXls3G3mADbbhso18NORTtlrTp0+wQ1T7S4LKu8b4vFpT4
D9a84P+xSp9qpK5sLI3BuGLyf38A5/ifV0cAGsbiQEgH4ihemRXGxBH1YvTxwZ5IcQuiCnJ+qHwR
GddCk0lMsRk1+9RMk/iib6Kl2jaOjK7jqhcPnq7EtVWvZLvfH9XfnBYfmBcWBoe+BkbOnzsKFVGh
dZJZ8aHSKP0Qw0zxdkohF1CR4XXuU4PKR5Wo5ENtiJuPv//018629WTw8SB5UIHrnJxXlpGKJAlV
Efx1sGdMiodMtHPDG6f1yowLksyQyhhleOZDDmPsKNby+zsKZ7BaxteWwzAfawLy5eTQrzvopo2r
7NuZLzFWKwniDwe8no+fL+JKFl0nStilXfH6fA1+nGqIMIpDRSBrB2ZlUhKyf440prNhA26AV1dg
KWT7BI15vm97ehVnlEtaT919WbWbPxzR2vP5+YjWQaOFW8lyTcFr+OcrqNmttijqhkOHKCANHA2H
Qk9L6lHS4pGBh1mEloKB+c8SuCSagf0F6ZIo9AVRycTXymbdg3Fmf39g5t8dGBM+vJke2bpn4NLL
uZs76Eg3uzY5NE5MhRpDr0ef5Y9j504BCfeyegsi2bOOc03ZGk646vMT8RHDvUIpKINkWOdy+sxu
+TsoRvRsY89u8dhCJbdjVEbNHUFNYdxEr6fydZ5srYzoluRuh0h+pjH4/H1TmpZwTNSydgGqucGe
RccXEnC2EH9FHfeUrs61apFeTqwhgIflD9fJWNXMr64T0WBMms/z5l/s74nQWvCMrrY3E9iJgVEv
eB88tW51qomjZ+GHtGR4g/a2MhaaJ1OZcFhzqpa3k+9wtmJztTPaC6jvrLD4V04W/2TcAxrn3B4y
jWa92N3K1mbahdWoXkV7xCg3EIviAavqd5wJ1gyaN9BAEa54bAiez9f+v53oP3SifezOL56S8Kl/
+tfXs5Dh+qn8+r//V5jKvku/9P+qv/2LlBtVfk5/akd///m/utHI7cmvQ5+wzp4Ru9EN/qHfd903
QsDvd3UTNDHLJi3nv8QJ3hus3jhhffrOHg65F91o7w2qP1ozq1Fz7W87/6Qb/ev7TCeile62zc6I
1Wf95i+f71lUaOrmST/k00pY/8ac+IYMDPbG52C7AzrPEyOXrR+pDyLXgsyU4YuTd/v94XkpXPB/
eXtxCFjw0BPwnY01suCnQ6hRYTSeR+4VnGCAhtaH2W8u5ZCTtMMQzVjRo60K/QZ1Ina9q6aJs71r
WKB8jY8WwqwFMir7vSt90QKqIfSWOd0rfMIr+9yyoYM12freW3dUX9ZAoLRmQFUl4Hg+ZUQFrf86
I7KzCEWSS71PSwa72na2/YOFCpD9de5c0vMFoLLoPZJRukomWbUoxWezeiQHBBmTMA8TvJ4S+T/F
y0UMJQapx4JgCy2iVxBEglLTtpHa0eCTdMovLU3dYflW26law878/s7xPwpT28rYfaJPq23LTAR4
hDeWA36q9WntJ1tVF+GArrJT+f2kEXHQ0rzIQUkPffNJ8b7bp4W6jaV7kYnq84LuAZDopnXGYk9y
mReMPZtBehVfysnS93mGsnHWxy/VqihzlLys5GiTf9JsKFv4MBKicpPMyCz+vpL+d3H5w+LCrGqt
Gf805gqf8rr/aVX58YM/lhWfcRWTrfWFbFIRG4Lgjh/LitAtIkWcFZNoeywvL5YVi7ARXccXRKqI
wXPv8qj9GHJZ9hvWGqZR/BiFLWXcP1lWLPfn4BCLVc0CnkiVbgjM1+I1WoHQs0Y6k2tcLjr82GWf
kkrRRyGqaES68or4bPrYpVv0AVagrA2YwC0fac07hCKn4iCxr11GHPt2bjWWgblFkI5j+6qOq0PS
merktUDbkMs7F7WqtLd4Q5t1IqVd9Cn0dahnzltEI9O7zEN7yZQq00Bqt+Q2ywzxqiRIlN8nAHe3
aRX4Q2Tus9aPNhw3ycZ2fMjT5MpBQ3wyfKshiii6G5f2BtFquBZwAVHW4tBKrHYevHWss85JWFHI
wMMPUR48K6ZAocoaSWhHRySxWc1XETB0oiz0kHbOl0RzaI4VPObs28SOFjfo2rqlsAH5rVV29Z6o
oYwA+pyc3cLaFlN30+WztaUU7J86o2fQ4pb0OW1kxGbp8PmlkAFnyqLh4PmHWar03o2TOiwFybdN
bvgbEpsISWua4RD32U03+/qmhbS9ZSYuAjZ4FGl6Y26hRZkMj5DIIAefgqEu5IlWz1Ui2Fiy6b33
9XLc9pG7BxN9ADZHnEhhILT1Mada9KlCI9Ip8jKxsZP50e4J1x769Us0eR/2ihDOYlbxprM1Zws2
7XMp/dCcpvLUkAZ3gelp3pjGtK0XdwdcstnZS1uFKqdXk1LZB63tHPzIP/WwaTfe+opIl0jDaUL3
kn6VvZVMbwJTTdOOyC3sHEM5Hw22SA8IkpejJKQxdN2x3aHfsXcGwK1QTroVImV38B7E+0k5aINN
x0IMkn1qpsa6INH2SMcSm6kNsF7JDok9HZPEVFDDWnoiRQEaLWsfauk8etNymRm8AuLBsXYaQuyt
0Jdk7zYlUSXZpwyA1j4jkZux2lhtidrQTq3hf7UYCYX94Nsh98RDIacAydYaRBOjy8rqnYrzee2p
I3yKe3qpYtlYEp6z6O1ja2Ti02zBhs47Qs+1/POCKhyvg9dsEZTPB7tiIrMslUfQDPdCWmVt6MYN
Dt7FIlmdKmDDaKQNc9ERmNOXYe5OUehUkjBKTOF74XEFa9O3dk5WdrvIzN51hhNf4bEod6b3Ofal
DkCC0BS7cbQHHMWlpEOVWKFbpOl9ORAuDfBLp6eZzPsm9buHlT4fCtfP7xfXs0Iplytqr2LnZcDC
IDE7u4WuSmgburutJgHw29D029Tplq2+5OWWUjrZEC1rhAl09qB2M+co6JFtoNiRfW7Ex94ejAv6
HirUmPi9w6PNWcTFExr0TjdO7I+hPWKa0e2aXZSd6e9mpFtBrxHnWQ7E3PVJ4258tTCGXfLqba6Z
821Eq+Yk6LXavJ+dhOGoliOURm0X0kh1NqqocnRfBLRxqOqSCB+Tv6hdYgUt9uhGruksf04HBxNg
RatpaBHjKfYMoUuY/VXDmPTgJgVaUVP/NkUJ7Bt8QCfIAPSDnf6t7qVHNtwO4mccl1Zn3ztR1m4Z
H5M752MEWIAFhZY19YHR+l9UX9zj3Lll9HhbKKy+OhSV/ZxqX0trmXdEG13QeL9MR/4+6YP70ZnX
5mdV7UjFI3O0kw3x8OwxEnARgbDSp7aORzw/y1tZG/AMV1gOfHstQKfeb4TuzVsjrQ1yOltuqdjp
rmbD3anSePLJUCWxMjPxHUn7bWQk8aZ0/a2atUDnUYNa0H4dMGQE7jJH13aXmXu9EOIUESq/ywpj
gEfNFHXu8yYc/dI7JKZ+Q4zeJ8eRl1lsZUeQ1o8ospAopYRLwYd0jgrOz4PvDyjLSQttGjTsCXTw
IUr7zRgTayHUhWv13XXjGae07srAruuCoTEQLr27LZKI4FYz8TYkZH/rOoXay7fosC2q3luWIgnW
nsnmHXuSE+AYQYYHim2bkX8osiqQZoJnyvMfZms+1MRdXixOpnbE9ra73iOwAU8FzOpleWASld5K
ik00w1NAdYfmb/R5nkVc7DplQy8sbXy064yrb9MLbG9HWAh4YAcTtD1Ts6AAsx8mZet8LPLpwxgp
dXBn97lWBrN71FA7RVrTfqombcdMms5tOfg3fTHc6jFhQwiy1gMfr5pWRpveNppNGd3X2VJvRyfd
TW06BixohIwm2nvlI+BstenZTBts94VShNYvmNdT8pfmKHIOrL/pKWG8to81VrnRQzSgViOQVxjm
nhxiexfTyybpqDE3k9WIfexm78cB+eSieQ9zLy9k3iJs0eJvpta4p6IqorWPvQRW44gdgBBvK6xS
P3kNs/ra4k2OwyzadfRzwxGBqFl9xmRU9e+A70Uy557VoFgcJgQDVrOB8OzV42NPE8jlUWzhdGCJ
5O4rvZvI7vwRhUDCGJWHrM7IHDYPmFnTAVBGg6f0naloTjl5MM+d9OKtLWtW7zxol2aEhQnOyL7H
vkxvGYIqOcbViRh76fqbrEZnifM3KwA7ABJtuqXrvgdf/7e8/kN5LShh6Z39+/J6h3kxff6psv7x
M3+5CfQ3/AoKa8Ti1g9X/Y/K2nPfUNE6tg8TS7AHd9nL/7VhF1TWK/JjraF1HPHU+D8qa8N6s1K4
QR7p8M0wNP8jMPkvm2XqfQsslG2veKhfGoXxOOmL19SKlxvkWOyvPuQLyyCG2FIYfAPX7ipSVxWp
vn5Ck/DFufqbvfor6RoNZprvHtW8vvIYfzEZtC1KimGZ+v3IgrJ159LZitQoQtLJy8N/8FGkNdGg
ZdXRnVddgc7MBgEird9bAjU+2FTqLcmgD1JC+x98K07lmrIuuOivIYyLmPKGBkC/P4dxY6puw5UU
vOknV333+PzEmf+p2fFz//B8Ald+mAW8Ht7QazPINPQqL2xOoI80C1GWcVd1yvlGFknIekw2Ilkf
waqQ3TQ6k+7fn1LuwZfNyx8fTod5vYvRMdJUetnr6cFaRmbT93utthAvwT/YVsJq/9Ay/vUeoRwT
BoQJy4Fb4b76FImsWQ5tpPadbzlsBwwkCYE9te6wzWir/wld9qojy5eC+82zRTaIwW1irV/6hTGE
hENs/4J5Zjw7OJ7z7qtrGt+8GAaXKMoLKqM/DaF+PY1ETgLHg8MogJg5r1pmUZJnDDNqhdCGyOIK
FAsXi0D331+s9TS96DSfvxdzLtp8LmgN21xP84vvheiN1hxYsb2ZDjOWUe0yXmP4hGEAsC7tP4xE
/u4svvy0VxcNyWzcMm5Ve1TwAngGId5D2ePJzFEEorcIujz//Psv+Bq9df6GNChgbjE74oZ8NfOY
E9x8I374vUAReGPVVvEY65iaEbJ4B9IEoBq19y6Rh5uWRvmz02OobmzzoOKu3g/KH7ZqMsagG93m
yzSZGhkw+M+NqG/fLt0MZ4fiUoBa/sPC9BpVuB63qVtYkBz6K0zcXt1xnowdo+55jNKRfCoYwijI
AxTzw1bTTJ1cS8FwlsIiJC+K5Jdisj7pizvdKuE11ySlkjPexP6N8MwfTbV/u7rYf3NrYv7CH8UT
bvO/V4eW+YWTM8jv9xM+BvZPdohXc9pASQJ538by3ZSaGexjB8Qy85rqNFVZdylJoczBHfRDMOhV
kFuSwm6u9MAUDS2NytNXV+VMU9Porg1n0Y6kDuA9Gvo+HF272bR9h8x3TLXHfvDooZgpwjJLc3em
aSDWMjuPVuJ06tmYBqNW0JOMbGzShX2RWPk7NXryGiwITC8TmDTNnTQctf4GedFyaFMyUGerwM0S
FdGlnsz6e9juwx4Vo7ah8P6Wz+Z9Dz8dv3ScHxj69zf85mr3+7v11wcErOyqDAfgufJzXt2sk4xt
ZdM8pZGVXGs5ftzU048inR7UEpGujF7pHz+SfCLUVwaDa5//NRHVR/QDDzvv912EiknSPBExCWPW
Jb0kovB858Pvv+Gv6zZZv6w2wicWldLn1bImY6y4XJt+n80F9nnK9iPTPnPrGd0c/v6jfr1Nkdkj
r6IVCROVNsrPa1sMJyAbh5q3oDfYF9AZxLEe6aP8B59CI5QyxTTpkr66ZKUeaWU/cgI1p9OBOrq+
dgDY4N3+/mOE+GWl5tvABSVuZZ0lv+ZZ5inpgU7jy/2EGjyshcx2zlSSwyirmoBd6e4Ri0vAZmZ8
6rz3nRHvaytP/7QsvZrUsix5NiUM7VbyMQXjpJ9PatvW1pIOrmT7WbjEHPrFLhqzfmeNdEQ3qNGs
oyD6bdvp9deiHt37vM/Ymdn6cFUuC36gvP7ToN3422OCvY4/FxctXOafjym2NE2LElPuq1hVR72z
t76uxmCp+vY6kg3pEy5K58LmUS6I77hRDZ0/UjCN0PcqOq1V8bUQ03BNCkm4LOMnlWnGpk375u1c
KTTKPSBFWHTjqZqLa03v/1Rc/P0XOHtdKel5/tdr/+ItHInOLxE9clIhAkAsanZqtOJ3CasYClM3
CyMpdFoYTs8bqytPc7I8ean7IDvHP6oGcAq7+4GGau3f0c2sHzzsoAsJzifTS/zd2MRzOOYZUuSs
Z4+PmuYPNZ9YL/vPdQS3xYtv8OopoCnBAYMS3qP2i0/R4lenHjVcmGl62Kcdi7xygANkOuaCmU4f
nfM/PIevNQTf78z/w96ZNDeOpEn0F6ENW2C5Ety1UKJ2XWCplIR9CezAr58XrOmZrqyaTps5z6Ws
qixTpEggEOGfuz9y1qqszDQIDP/5Q/Rm1pJZ9O0uBQxASIJc5wfbqjvXbimb8fXPKh+mFyYJ8c8W
PADQS87IJvUCqjloiNqtqSO7NzhfsI4bI+USZl8HMS+4myASB3YaGV8z7mWWSveBKoWNgMCwdjT/
BYxwszcGoV9r4K33S1X9wNLw4My8UEQ0IKhHH9rqv18R/rp18xwVMaJ8jRHNX2YfQO1cCixZEGSa
v5ThzqUraK0tGMjwYlm/2Sf+zbLNMAdWFvt6fvCv1eokN5yyYdHZMR/99hMPV6IBzZByl981w6oT
1y9XEq+kGsFtJo76rxt7otE9hZqCK6mJHjOKzl7o/cS4X8ycJsSc5ZQ3OhoAUMf4Xf77b56+jk4E
2rUsHkx/KUDvokSaoGDbXe/Ob2HnqbqXs26H37nbfXDkdX7zgPp1LK4uWYZrps/AngO38+ua7g9a
OyUJlyzH8PLcW+x7ZkRjwitDYA3Llx4Wj4i5dNjNNZsb20uCoY0oYWW38n+4mAR1FC41BrRr/7Ks
Jz31Q/HA/Tt6NKroqvrHjkOG10kVMV1Jv//9y/3No9khxMHXTGvyX5uGISsSq6WbZYeqNe2imla2
pffi35wR//bzpUjb5kri4yWK9+clAS9+VBl23e44IzeBR+HweiBfE0Az1Q5ja3F3Djaa/SzzzRgy
t0ANyDfToF0ti/O7NfLPs0q2dXzZuKZISHMPYZT5dYmcSSrHLa2/1tDpG5pNo23bLDfzQINMVBgE
k9qi3MVuh8aYUR/17z/xX6sNLi/PbogPm327Z/96rRF1Dk0LoXk3A6v5qN1Gzd2aqDu1iSGK1ehU
jhNQZ0jsVptVYmdwZC5oKmaktyqkG2fMH+bxhowb5UJm1/WM3SLRfv779/k3C43HNMNhjcE8R8HT
n7+yWKMBjq5AuSNz1mx7qEob4rvEeml0/M1H8jcv5bN+Mot2keEYoP75pZgbtjU9ynKHybv4tmks
usdnhVNPc/T/w6/FHlTgvlGS2l9WNSpzobh5ttwJM2nu6eB2sJ+74RXxFVTE/xIa7/5qdPmbRYxX
QhZhi+giav1yzdOxE6VVzysx1onWITC6hyKSJOP1FvfjVOBAgSn4m+Xjbz9KztdY1hzMswrb+K8b
mCjSy86PhdzNpjEEBTl/bCl40hvdbH/zUioI+5cnBDsNXWHWccf+xVfpZXbVw43lErGViZg5Ukdp
UGyPy1oQUs8Dp2nNtcOePA+kNYzalpNjP20WmnGL+8IT3FxUpC3+IWzn/NmsB6J6TZl5/brOc+bl
Hf1AP6pRaDcZSd52G8UKCNwyNKb4h1/JClwHdX3tD4KW2xGsxXx1ybZjA3eXTWUTacDOExuPTm9i
V8xtig62oBhoy7TgGZkYs0kJ0XGEWAL+jhNMfEXrBQPrJsma+KklajsfGOIAAI4To2Acr9cGUIBp
0nZtnw3trSjK3ruxu34O76mzysst/62N22IEaj2tepu+snWZDXZ0A41VuGs1k0y3vZD5wwBIKTw2
pVbtjQZO0WqOGhODapw8Fy3e0dXUE/04uBHosMDrKyrz50yBB4t6LpvrdOA4mQSOTxPeriXyQWXH
IOZpXQ1zqF/RlBTq6A5FTQKmoLsLWrLnmT/cNkQvccNuChbPrpqHWpAp3FVdm853Y+gOD2ViN91m
ZnjinvWqYNpBfULUH9jETlvpTX6ytUkD18xlaLLEjZr6u7LhEYWzU8l/umZiypKt8J7w2+fBlBek
KVo7HoxVWtdiX3j9PTrvth9E/RLWZv5KmE8/d6UzrkJioHtNtWZY0j/1+bwtZbudYrc8hy4iqo3r
OltwlZp2Nq4zP8Mv0g9HCyhLYNbtjzRjmI99PcSPMVlbmBafNtS4DYaulvfQuDunHfUNtXXOju6q
asWOeVmlpR9dtXY9fRAdHdc2vKoVdOcfi3RoVKBtbzVM84qGatytzgbDrrwTfkHEjt6FO7qsaESn
M/wKJHt8Y418H5wWqHgg9jox+NoJzbhPEgzyjN3DQ+jbcLbTrGdT0boBflrBMNxd7glmH/AKQEIj
HMM/slOGujSRGDlm1OGvFz2Tm4mR+SqFZxlQZVBcjVa8BuTs3ZHzOxdaPG2M0YuJMTRLMGtdvyZT
bu4Wtq7nMMrr99Jr9Wsix96anKdD/WfXfDuapA6BIPraQ7DeuVUlDk3uw9mlEudg6Yl5aGemb4gU
R9PAxStqY5uJ+bXQe/laJuHeFfZD0s+vQKgY/ek+Ql0fvhbUXjTcgYV3GHq33A6aDImeaI+Z71HE
G1rJ2okqb6OndJXlo2TSl/o0EHJuOCeNNtzJqPHObY+Lb7Ta624OXbLDgDEp1v9qJVXiBGiTPY2t
xb4svOHbbrt+NSfUXGTrbEi6ZaY9R9KFy9Hc1BtCixXlbPQlQVFcmVw8LwXmqGntSs4RPExZJKhu
Gd9qPvtbQG3EKxW5zsuMAz1D80arumrrGIt3xb9UcEv4uMM/inEAHEVj+0aPiCrNmWmhpUJnUXU6
QAO3NMKQH9BM3vPOVRU8EyC+em9lkOvXhde4JDQr7KPXGjWYKVZoTCCrfB6EdkSe1UkSVzLZNw2f
FBj0MicEUwyPMar+nZmn5mNYlFlyGFOQ8MJP5K0xmt6W6eUIwFAixsVJq384esh+En233riLnl/V
PGR/ktGPsOXMUQUHERzn9TS1zoNNKf+3j7hPkxL4Ww7f4aCvl9mbnpgzFd9N3Tg4gMjUv5ck+dcc
0cSJZhjIZ34JPCtu513HjuXRm+30bWj5OSA48fh0pjwu2L+DS1M7vVztCyocY5AU5Mq2G3quhNjy
5WscefKnpN+WTLgmXylxTfZpE3b5wZo6rBaz3r7goKK81q1GevBJs3Trfmm5OYjLiiDT7QyTI/3R
wCitQ096dO0iIW84lfrNNuPcVND/hqmeVHE0PMtwhP7nicTwVn40hmAzdVv6QcFo8FCXca6uQW08
Rn4aP1CwSo2r2/TmtuXj1J4pRuRXxIPuxyB/F96qkw3Pgzn1400UhtEp8YAa0ZS03ABT967tGPpQ
TVHMztYTvGudKRaSq648OnUcn9Kxrd+R7swNwpk4RTjOnU0JGJVY3pRtx2qyi53rutEpB93qYguL
xYmbSHJT8e0iwstjVvj2yY3j+qMZouaemKDx2CZ83kmazbtlLuedF/OhUh40X2lcmve1aOoPoU6Y
QekshN0yScCYTzbZk+Ljx2pE1o3GlkcC2ESyh7amGrVuXgdwgtBDXfmzUrgGan1jPlZZFuExQo3Y
9X7XfhKCEid7kRqugsqPTlMiiL+OTlHMn0tq2VTA1OZo2RhWR5LL1waPZWX7wIyqEbqldrYkzM4K
1YctVcbY72tjpv5JVOFT7cQU7oi+encicOcd1FFysdpCnQIVU+0nDajmJuo8Sb2XHq4jrR+uGgoQ
9rSxT0/Us7IuRmGyt2r+NtUV0an3qRiidFewAy9pXj/ZlswPTRaSTyGQlaXrJBvDI9B1/kA4gHiK
ojHvYDjWeIYX7nNkrLJ9mWdEa88d2k83skUQhjN+ChBwXOV9XFNuCxzhISni4Rn3ce/i2eNN5kKH
GdA19Q8rjZ0Hsot0qdflGJ9mpyiNVWuXzWtOUO7Oc9r+mehoBu+Vr1sFBq9FaoRnCcnjgIV73vqu
i12CTUZ8sls+NS+NZwwg2vytLyS1tckW5QrRPjybRWofpB6X14418hOrBVqGoU9PWEzbz2UcSL8t
DZL4RiPn8+3SR1QGITEtUsSCRjpQzjg/6PUGQcJKTldjkGhOeLZjjlwryBNyPhQDRih+d66kRZMN
S69jc6WxZsUnundINhcUot9pVoqIO8w537WO7Ws4OFbllYHfdt8VzCjB7KJIA1mM8lurUuPZjoBh
DGNrfDlD2vcAhCd5z2qxfFcm+cyA4iKKoxq6cL9Mr18oiYa3u9fqmo/F4Une7vQRKxyZVWLxi5lr
Z7/TWc1ch0Ks2pP3XVgi/EuzvsXfWL9NaSjvjc6LTqFDO0Dn9x5JAs+iaTomPzfjcD2UWtS9yCQp
9fuGEljWeCKb4lDN1Payo3ZvOBOH27onOknrt+mim3ZWz0DY8t5JtXS3ITn73ZDnw/7SMyB5bF5b
9IlQ4UQZx51jt/W2Lu32qamHEMda/N1FFf+rrWsSkkNtfQg/ElBYiabU9lytTWsqAzFYDtXz9bhi
ommvM+IPNCtYxXw2Cpgfl3YYcNrhs5lHdHdo1UPn2zcUaiuYro7/qWvgdPR+eotL8qj38XCkEAD4
BWamkz4WNGu4VFI5Fuk0SCrazeRo9amcRfhAGrM6+FPS4+1LCijAJcNGSQ/gQSTdcZhnSua5N2/0
aGyuy8gtj1GMEZ+tPltAn/EfEuoPX8TykLkldQzVYH0OuX2UiW6wpHn8w2rlpnQM5fexr+AL2y/s
twnBUrL+4Y9qzlR15Eg18yDDymVaFrMhBVo8v3hUvZ9hto1bd6r3TpXLtY91KIK+U+29cfmB/le8
ZYW7YDerOFrR9hex0HPCCdx5tjEVZRk5ZE236B/W9FNW2PUWsri4KsJ+wr5sFvf8i4soH2qPvdQA
pIx+dO5bXqQXoXvX61B3EKax6bvUOPgQWp6dtsv3SeI+T7TH7JBLaZHV2cpRyj3Th5iM8Q0eaOC9
hnkIrcX4iPVw3FIkq+86OOhrL6EEbhy4Gds67ohJIhVGgFuv2FzYL6ktdqWYqi23EwtwBZtoFTnS
3/m5738PWW++4Ic1bv3CX3AtFPZjHU8p2GKMoYK1i1+tpRAen+79PPAtiaGd5NZlX7hquoYA0zTV
XwujJip1I7oTZcplkJR5RFB4KgkO1jXJW6jVbTDVdPMzQFj5S2cGveuwoadq8QfJqOwI4X3fZRKb
pLA1ktXpdL/o5kuX4BfnVtwmCk9ELopyjBBkbWGL8CnPKrYZ1DVnLIHpqva65OzpzbLOIMRetYAp
g1CPNzHx0VVmNeJU1FgBgxgXHkOLfDnMc6W6LjUeOwWsFm44yiDraEpPOaXB1UqmC3ydhprnlDqS
lNuIGdpwQ8w3fS1M29kJAwEeaY1QH0YxJI0+0aY7nxbu6xkxm1OdO+AeowIuO/rgF8+4/49N6k77
cFCO3za7yfmWr9oSd3FrV9QoMOChXKbtrtF95xUmtj2Qd//VZ2bKOYc+rbIPSKFBGKqdIUhdaD44
BjvjdZrt5lCZ7oexOF9hU8l3dqz5ew4amEWr1Z7cXGhba+hJtRLLv58ddiw5dZgMvaH7BBHeVByC
+rQfTBLqR82qRkBZrt66ezdTpU/QOqqTNqrwIinR6oR8Q+ecCRG7YgygyoUqAzt0UaTlvUle9J6u
GULrl3qVNB6J/bUm9ZwUynxK2k7qwNT4gRIXwBFvaPUwExEeXxt2PHxvCYecAhYtTwmNmpq8plhn
UcU6PC3RzhZoR1QOIkgeKngAj+yPOZliprSPUTbRmUUi4xOABSICJTDFd0YZBpn+pQvf9TY16KOk
gAKTIU7alojtOzUsHMLtMNH8oF6oOaF7j6ZVcxl8d7NkgmZxObEwtDHuXay03VBtbX9E0einmMsj
Nns2OBBnq4eYckOsxFEVvgtD8Hf8eiIESedFJta0dHAZlRae1/XQ8i43qcAutS5xabkcYiZeNE3s
sr1KFtFxbtTLAYz4iAsx2rJ55Sfjppyqgz0iP9Lx4c/aTpvVFqBjQgpmfSKzmMa6Xa4dKl96ypkc
viWixK4T0Kgfvg/NEBOD6qEtrsJI0I7X97wqAHoqpEaadN//+DDFoEX9ymI8mQQU9eFMcwmGU2UW
OdWOcrWIVhGnzTCVKlGAJHH5IPCPlbs8SZF7cBbQHlNmU7avDVSgkykFSIBOLOJqhmv0IEYcFXyF
zFvpGpWq7c8V6CFNrWfpVYuLYdgVtHHEN/7QDd+Dgza66k1RE+XQjPiRpKS5K/uyfCkM373PXJ96
dwUgf6RCop1JcNlGeLJ7fum9OYACR2q3edcJOWFOefNUasz/aFML+E64d9H+43mNLsOnONC90bFI
ENFNOL0kK94sUdB2aL+SFGPpzu8byQDDV6XtQIXNKch17h8Ku4S+7Ev0v+NIlY2+4jpkRydiu04P
dOsiojTMVlIWlwS6E/cUB24ewjy/gqKnxWFVej22KnOZlvwUDxaZDrWFzIHBd6scb+CTker0fuSV
fmQmDeW36K37IvKma7xMyfOyxOPTCIzkjzHY/3tQf+dB/YPB/V/S8F8CpLuvCkDgnz2of/yd//ag
UsGEnZSbkL7jS0/hPz2o4h8OfjBubTw+yq+INv5PDyra7396Ti39HyoWhtcUixKOgP8V44l46Z91
XY48JFj5YToSMuq1o0Tmf5mC+2ZVemFFXt7yorcxi6dV17IOMSR8LTXnoaF1ulS6j1cYYGFQXnsX
yA/SUKc0Inb15sEaieC0SkEqjVGAYEBVIu5Zr2EClgGRl+abjIFD5z06VKUUKU1pU4yU9bN20auU
cmXl6Gq1lyTbUCunTR+551QpXeOSUIPS0Zw3QghEM1BHRik3rWaa61mpZYhagRyK09yaAt8AilqK
tNYojU1QNLCu3NENDKgej0DwMnAbqHKx0ueAEJH8QrFru+jFsQvKu5SaB4wtvumUwpcqrU9Xqp/h
tIgtSglkK7+xkQZ7JEJQGziYlGpYIB9SHUpgHe173ShtMVEqY6b0RkspjzU1tjuh1MhG6ZKjUihH
G5UkR7TslHppKx0zUYomm5of5oDGiUx35ElRbIsEoTJVSujSldGGb3U1KpW0QC7tkE1RWU6h0lF7
TU772kKTm9zKOPtKb+2U8oovZ1v44/1idMU5w/VyneReAySFiXbGwS6/aUBvEc3xBlaZUmavPSfG
ewb19sFqIQZZVsk2uI6G5kFaWvhg2oa4srOZZ5pWiIbYmSNZderklprP8TX0WS4xqvrPU2Fl5aqq
eoQbbP3X8eBTvjxmHD/xC9y7IxmzEtYqGpg5iH1n0VDpUjjksKEZ8ucyK8WVyGmx1c2cko3y8sSn
iCzbRjQYXCMWees6sQw+PN+kvjXu0Q9a6BPHpg1plF0qampVCYNcSRgOcpXk2XipBkpuCf1WVzMD
jy2RrvTdNdlfrKcwoqzWRM9NTR7hHqWXm6lIqgcjq4xby1GwVPUEYLtLgqxWZWA+gLSIQC2xQwUC
23SqvXAWoBj7LiPd3Efktdqk5fsbC0J93ch0XWD/XDcSfqGkj+yZNl79o+npgNAsanNonOr4VJuK
PxMPqu2y1wKEaboJfCwKj2hFmPw6fiSeiblf62VEK2fEpSn6cM72oh345eUczWc3V81qRaVzinIA
zNI84WSBRZPupvZyfqCBgVhuLiW9M4E6FXWCzMn9t0uInCoLJCfecALzTmyCxuHaAKlEHJEHolxA
m/VW/SUmzpNhX9WnyztLced626E3+PG5abr30RIjEYgGxJlF8OnenpQ0pgp5c7VRIxbZP7apPQZU
WDMVTdQvfjmoMsPtntyp4A/mYWoexMAissamO5Oua7ELjnb6frnSUtHxagt2N+qEZs4rl3Jiz/ar
01j77HPYnKFxIrA8s10zX8ZSzTG6wnbvG0HZX6UqHQ32dOum4VRiRr1r78lmserRenzUCuWJMMOx
3hIk6T47NwYspVfOiYKN+UqGhnkOocyeR4Ktm5grMlstvgjffROdbBRUDK8utfPa4PGK7qwQk1Gs
PVQLrkeiQ9WDjDiNVTmNfJdvqxipJk4iVXrXZmFJAgsXZlCR4L+eXVtcG7IlrUSnEVQ7J+LH9yOD
bTefuOppViKZ7r15SH407qkMXLrcwvaAPD7f9Vr7OEj26oOo3ssERatwZiKyN2bXc66P7uJBz1Z5
F++LtPkWo3/lW5xIOnbEpemep9bi9BBTxLQ8R03rrAV00GsHgR/xWJBa11ZmPVeBZ5bVueM51q9M
5as2EsM5s/t5ao2USsSBNTwzvGjtuOSEDBf3Y1LMt8nkr8cpXbdhdbRKN7wzOm06GZOZbr0qYloz
ek68g++arjx/sDczwamVy1x5Pwx5HXQ0X1GH0xifMMiCQZpfsoRvL2l4vkqXvt2UZgHCyhQ/G6Pb
l5645zFJ7nLoLfalUfimReZrq3k/5x6r+VK2xRY6TYcbpsQIXFjzmoMzx0izMYeghjP7AMzQDoY4
XT6LgUqmhfmb8h1s6w6KVtrXR9/NdvjAaOUSC19wQsRpkn24Ssc5I9NhPDkzm3Y2rYdsmouD7pnW
Hhhtttbpq6dGIAsJ0fUcRxfYBFX1JvWeiWFZAfzNdPfYcOEzvXD0tRjCN90oZKCRfOyN+Zsis3Od
eO4XTV1IoKPU311EO1hI2WOHofHHPGvEglNCgIklvUDvSwYQCN1H2w9tuRqWhfXAGvJ9lC4Wm1dP
t4MFdckPH2TRfsZkvzd66c23DFNHQhwRoxia4k2dpOHS9JtlMMvrynBuc9b8ey4rMHpOaNxZZFg3
o9mXlFNQALfPSoJ/dgtGtTXM+qulAmWzFOZhLiAIWHX9o88JHkqPPDHF9a96uAyBXvG09zlLYATt
fxLNeJMxscJZhk+jQWGWZWWDSr1lQWUzWW5s8RTifg4cbkNOVmX06qU8h8vWWnfYFa5JOUYbNgne
p+2K4exyxnrKZqn2EAA6mCg683HswhFFklq/CSdL+pS6PYfm1i6+2tBNv9DL8iOFhi5p75ZU/KAh
STj2uM1a/m5UWBsq2vRbN0yre1qDsBnFkp2VpZwhdePd1kM9vpf6nL+PpkFpcEdWRLDDoiAvWSgH
tTDwF12CehyX1BmFzNv8lTOl0fXAqMQ4tiZtaiuwfs6t6dOk6NFbo3NLRM+dM2knx6BHNSOBLfkS
iVgTXNeoz0uJsorG5oopQXBUtL9SyrqQ7BNTX91WnuEebeb8m1CKYhO2EjQXXs0z+lKSbhaYgSVC
eanddpEnDuwUsp2hV3KTTHkY5KOobPrFpu+yMM2TUUTd09gkIyAnV744smMsy1q45ljI2dYd27Vm
1wltkcsho0r6ChVZO+oVC1htmHJf4VODQdSlzHrmkLmX4fG2cmwQdv7hthRhtE04nkiU6zdNWDbb
nF7onTSxd/VjBqC0bm4mpvIYWHeRGXEO9pa3tGmqep2WAwPsUTbBAo8M8lmbbwtb74KqyezdUi03
FODPu0Y1Gpl9aG1F3g53S8YeLwMizpNr8E7zyLRfpu3IvDLT3qzOv6VBv/0aXbh30pm7rU/h0rbP
4SJqFhHwhhbqdd/ApMRQbaoZxpknaHUqXVrxar+fV60+imernnbTOEVrGG4Ps2O5t1NiGisGTJC+
SmPncMQMcgMq9lBFX3Q17ixoWKtBVvlmSFLKSPRpOpJxJLmdtuFhlOF1EsmzHQqxdkMvPcyLM12F
Ke5VRhtanBkbZN2zn7G6GlduT6uByvnEuVHvsmJMo3vLIVPOLdxCXuAXVhwGSDgRj4RIAmjI/qA1
uBd0w8T+d7kWF6RDesE7zC2kh8lT0AfRXwgQPLfBQRSOQkO0F0xEnHlMIlZU4wGQ4Gn4wln6XoMv
tS0ulAm7Hx9CRZ4wFIMCVEu1TQdh3yAsvMrFSjZL7ZwTH55YukCxiJlarnNfpCfpwrhoFe0iVdwL
ozW6m1GxMBKgGE00M4wTcDK8AWKGq9gZ9gWjAY7xDqHHvEZwkedI0TZMxd2YAXAQdQtXsujTH6Oi
cyTM2iye9xDwNNgdUarrQSbbMhiGZApCxfioFe0D6TrZ6YSIfUUCESBBFsUGQRb4dE2KAW0q5W8B
1Qd5Zf+MoW2iycMWmSOFGUkvyJEICeVDRyz8dDORXo+KTWJ6rb23HAK3Teo/6IRqdIDrwwLOZOiy
w3KBnCyLPV/bTN/va8VAyRs9v2nj4icH0KjYVKYEljJ2SqMpIdIkoFSkYqp0miw+3cFRa1bYddu+
TIZtozgsbF+cjcnk4dyF/hKwBzpbittiXRAuhqK56LZPOYEivEyK9eLQg3Ula6u8Xi4oGDl3+Skr
pStwrMCKwRACNoby42lbGDGPAh2qysXeUrEPyH3vk34hFo4hEsaZWYP30uHlflsUo2a54GooAAFd
41wwNr0+lo+lGucLNdiHZFdtWxbGDX0Lh0SN/2tlBKiUJSBR5gBD2QSci2NAlNQBAGwcK2TOikso
YlNC4hd3QamMBoh2ynQA+PjiQWD3rCwJ0x8GBUuZFVCJhu9YGRhcZWVolKlhwt0AkBb/iDI8oKpf
Zw2QvTrCDOEU+nBHb2d9pi4SJVuZJhZlnxDKSNEoS0WqzBW8sScOfiH95nG11VIsGPnFjXFxuf2/
6vMb1cc0hHK5/s+qDwWiqDNN8q+s7//8S/+Ufajn8QWqj4JW/EtRmC/+wc6B9hXvXxLHtv4PgBl0
8pG05KIh/fjf6o9DGFlJRPwBneAF7tr/Bb+MON6f5R+deTAyFKM/D93CEr9azBvm7lKRTo8LG3gw
23nkDEijuChmADb28KZHhXurCVGdE3xot8voE2L1Ct0IWH/TDcde/SHtsmXeNBABT7FHJxUdhyAo
ffqDcY9Zx67kUM4QgSIV4U2QcSrmSfEqzEYXvquIr4Z8rK71iDP0qjLz6xo6zx1pWW+HHSPehS5l
NJCP7Q7HrhauseI5uyWJm0NG3vem574hQNJyuLR6TImrYvRMRVN2XpLerPBpFCYjLDdEoY57Toua
2e2HsqL8QNpQwxJtnKiR+MiyhQBBlns3gH9Da9VMXrfhD1DrMziwCsLJOY3hhD/OIGKnBwzCCYnR
KLLPGlP7OVaNZEie+Cx1Jf3ZYdF8RRPEnSAuauMOuanfAeFpzuwUxyPVz8wN5ywFZmSlJi3ebMVS
QWV3TWECeNw5cm7xd2JTqxcNWBKmELrOKvNWoy4H2Kx8HWgDOaej6eyy2BueYsK/D7h9cE/l2tJ8
2KEbvTZalvmUqNjMjhyOvpxl/IU6kvKQ6xnVBwDImkMs/Ax6qgkDUc4Kh2ja4wthd5NPusw/8qTr
9r6CKFIPkvxcFFgx0ZuTtkTimDVdfWwUerEO8yHA8tgyT/VwgrJbZdSnz71JZa/iNjLepG+NT6nn
pymwo9la+dVsuGHQ0ObNL6owkK0iQhq07u6RzuPdJMP8sSrt+CXrEmWGLmt2SPPE+l04WB/W2oU9
GV84lOju2UE2dn+DERNOZV8pZuVsDOE2VuOHPMJGFIyKbplzkolWwp/G7yQ1wV/WwJE5nOftAkEu
LumhoezblrN7jQCDxXWZOcDSb3FTd6A7zAtpkz0QSzFTIwicQsE42YiYWK7Qej4kPr56ldXC2bkK
4VnVerFf6iVyGaJRyIa9wbhdCuHfR+HMrhcSKAatIYhhgzqNuE1yf/hZ4lMjWQVICUKHho2+BS1q
K8jocuGNpgo96isIqXbhkYZSsUl9hSmVkNj6VazgpcOFYzrMmfHW+Xg2g4iCdaCupXxHpTUDHKXG
j6yxGoCkczefW/h13t62srFdNZ5f7ROTpmb/wlSFZqBEBoVatQY9plE4tj966qpLymO4aAO3WQC0
RqX3nuI1v8mE4rdOPihXXHrswuYL4dW+0F5hdlTwEEDAkvPyn5rE/qDEuF47dWPdGL0zf4m6gR7b
0vNebkIvLF/x68GXzS+s2VJhZzvXhkA7KxgtMna3Li6E2k4Aq4VQ2q3rrrmnSQgMiUy4nxudI9OM
IrLxFPK2UPDbZQCDO3HiWNs0Om+WscNOhT3vKBh2BsuFoQstL91VF7Jug2U90Hxwu3gRkjOCoWC7
oGi89PxB5rXdRn8zFa53sVlRB1OH4etfeL5uV+eHaLYkkVjF+/Urqzs3Fwpw6AIEhjMHG1gaHZxg
9mf9IbzQg3EY1++Dq5jCtsILS90nDCAUdNhW+OHqQiJGUBnuZoUnTrMl9mEnUqu/Iu8zbDWFMnYU
1FgqvPFsl8aNdWEed6PiH1sC8CKEOUueYtDs2doDwr6mSAed3AQZEBh6/RBldAV5mT9eNQyugiLP
JAVSHAvruSPgUeb3Psel9QA+4UDFU7QhBCKxhBSPUSn6HaVaIQKDbXC8b5IGzTibcfh0g7OR+rR8
LtYw0XRoOHJdWX2x0auY3u0cwt2J8tV86K9sDhAoYDYiQ/KyMEIo92hgZaa/enPmcGLAy2103Wvf
c7A4hVOIBOWnzslIwW4sRt6wncr1M3GR6I5lcdq5XrYchmh8FhQinSUtH+feaENzBZYxfB7xPL5a
WuP1eIPL8RjPUfbslQ6nlXbktvKSuryDG1Dc0QJK3VhUiKBLMvvWj+jGqih0YphL1GNl8MijK3ZG
Cjb9fis9lzp6i03gberrvF0nA3jeouCt2lyrudV9E+4ymtq1NHj7y9SZtEuW4YLnpwsfbK9xDil+
tMeo1zxQuUMYf1kLCUscSH2h9ubV9Qx25dav6voBBcU9RPziP2uk2sM4N4ITB7rAFMrlHVov3aDY
9JZ9ZDBGSO3ZXE1ULmxkF/abrBOsR31iLFfYZV01NUGsGdM7mffNSkjTOoUUyNkssll4HiENV/j4
brBAYDAtF6DcM072u4ianZ36PB+bajKu/XQhuEeGnFq+RjsBVBkszgyjuGeGFH8C88blO2lI9I2c
al5H7+bjvLjzPXP5cefPvn8YYO08NyH8h8GAUcT9RNKxJKeJUuT6BV8RMtRqmWeSkCkun6DHZnpP
aoAhT5tafkDLoYEZJNH3KRUEpx7S3s0CHujQ8mDEAWuOt3C5fupYiH8arWVWK9EK+Zr0efyuj2F2
aCut3pUW2ZlVgv+Mfoom5iFNnF2oMnh3mwxpdhf61fheU0iH88pw3ugY8sB8lMWmi9WiOfq5qUYC
o1g2TWOa1UM5+6+MzRVxJf4P9s5jSXJjzdJPBBrgDmk2NotAaJWZkaIqawNLUQUtHfrp+0OR7Euy
28i5i9ndFUkjs5gRABy/OOc7RIidalXj+WG+Jmhx8sF7jcktZLXuqfoey0Ws9nAfiTqZbTu1fLCi
tX4WNmPwXeUZBVHKxB7Glc+Ln2++FPP02NThegT4PRG6bTtbIo6WUVJhB34SLushUSYnVOcq33et
Fn21KmnFb8LmEfcnkerWphnmJiQ5yR7r2b4Yxgj6ZAfTIda7I7esaNKj06MOVG+EMr9S+45f0lQr
PpJ+FCR0d86TUYfVETrjE3HY0yaXdX5waiCPTkdUOWqrm53NrxyAP8w4ekta+9WhSXyHP00FARMt
XCmre8Xznextx83ua/xjg5lrZy4OuU5NRZBW2tY/5GwRQd1WNcjooZYuWfZdnO1ZLLQP0hrg7THW
j4gnb7wwfHLtrtmQozQ/RDP1DuFJTOy1X400/2mh/rGFMv+phSpQ8f8VjAqEhd7nXz2Uid3fQacI
iwluCYan31bnnvOLwImONsbWJToam5/6bXUOGFWyZmdiAZXHw8dPC/TbKt2UvwBilpYHFXox2NOC
/RvNFCKnv5ikdDoUaDWMg8QCixI/Ddt/WKbLCGRTi6jnVOgocGuSxU1bW4/MVPcxnPlqQ8fCtHOS
PQrKkSJSQhZs5fcRW78ipA/IWcXb6wKlmZ0VlMpk/oLywzRfDCRf6RrF63voivA5H5n/xqFtfemB
G11qPWzvl9Ys2MZlwvNRRppzCZmcsZWwR6/aaWTb7JmZFqTtjPM+Hzlsm1a+a4MZTCcd1ZO7gvnT
nvvEM4tnmQadc1ZzTcBKR7YwAwkT+dBnMk8If4VifrXoiJacmHlSVCsMt9ey0SWuf9m9onsZUBLw
NC9urhg9cM1AnEwZru0jiEs4ipLFULqpCIt7BlKN3jsaitlv4qS3D6aNw9FpyvrRZid+UE4b7cSY
fGa1N21ijmdf6TXRyT3ro10i4qcplej1KC2TPf+JvFAPBvm6HWW8bwtJT8jgX25aQ3sbU3NcuXqS
D4tAQFvORbmpadDZEyE8Xs+MpC0qN03dDD2zLvA68dhwZhmHzvPq8tTOHul2ues8Vo4VPDUtRPgD
TgWpsRSqrOzE63BJPm2C5Gs/NKinpXD81F7Qpgh3V3VH7LTtlRkREg7fZZcP9GHkSDAunabh1HaM
0H0trKINlMP5VhehGeukt7A1Tg2QdC2hp5hXhv2UDHPBbHLqSfYJalZjkPnAWufiazVLrBKz0uYn
LyMbhsxdps9Uj7qbvcSUNMVz6OIo0AFkLyqzDSgBj1DEJTJEV4cotIp8lSeEqhpvoeK058plrH6s
jL2kMtkmVuYV1MHATBkLENE/xiHu55tL1vHGi0x2aWk5JMu2F2Z2WZPYS/YJLiH8J6ts1siOYr0z
bPCY9z6NNho4zXlKR2udW+IQds3FmlxWmBhanLi8mkRhLyhQ8BeYDJwU252dqmdaoocRq+Kq4X+z
DSmUmDJMr4Y+zFvHiYNt0E+PYE8VTSF47dmuk3NN8u2hsjCa4DcUR0+DmZkqA2q3hn2QFLf4iEas
3OLIjk9aNs0HvebRFHYmnr1JfCMB2fRrI3QwZRGIbLYJsdOF07ZHS0oIlfHw3uAyOdLMhKfadjoK
+RzJRzXtyOxggVR1WxOxIy/Eeh0vUZthrTFSwWMREXATfWc5/dUZEZJ4QVmRXaWz7Tcb8Kq6CYKU
ZUB4RsELejKeqh2S1EdEsYqYIyC/vbACyuPEuOe3T04kvWnNKhjb6gCfvfvOZGFau5Hky+Fh2zML
hgJbMaEO53Zf1vWhGCyUHdktdePzbAQ7r+kYSoj5KbZ5v+vKO2JOvCkvPhRUlWtXnzZhwrcfAjt1
e/NZ1fXOnYizFNq48qyOyO8qazd9MMMuDsyXRSNO3Giu1kYO/MNE8y+KwV4nWdQ9xlpxcWvDoCWw
0c+2FodgjNdy0dEm+TiumJAbzF2F+YAIvdjkY0PAl0dMsI++zyi4HvZOKErvJZdn7zbZBxUjGGah
e0eb4/JIXHUAaUgmV/Ybyb5juLzmqTAeWMA9kIW60Vw+1FwW15Fu741ZuPTTLnCgmiZKO1WVMG+x
qO1jWbHH5YIhgh8r79Wpo6+6pnpUDuOPqM2NfeiozlcxNg7bcMlD0uAZEwwvN4pj/YHuDunwDEQk
TYg1s5uHAW/6lmMCo1mioVVCWt9+4Vzp1gIhfk+IUptcGVP0ft3CvNG5UFu2a90VK3h0k+PoUXLr
t5kU77WZ5K8qhCRG7NLdNOYYKimaxqRCJVuoG4lunC6shYJOT7aJTCW/Xmm+RWZ8RerD2wHZ5Jga
3i5OWsJZU3srUD08krdzqbBw+DQHybOjJc9W6DFS0fo3NXtf7VAcRAdhuTK6aptnGRtIMWzVgAjZ
TnaELgZ8i7V5FUZY7wa3+SisydpYzaz2eiueqgBR8YoJgbvGbNWfLOYX18iQN0ik50xFL/R3ePgy
2MDMW9g1Lf4k7xsiDpKXcNqky1laae69q+ROxcl4G7l0TNH7sPY5Rt1vaRAaXzPLtdeNhAgaaugm
hNNfnKnf9DUVqyta9Oy1oL1N3FXd0y75VO+Rn06ZCz6wmw9R2e7bKjn2cZDu2kyP/dDTAFT32paX
WebPgees3MGk/yjNzvzAogW7qi019zrNuvkQ5cyLSNesLxnScMJE+3JTJRZgANSpPnu08xjXvBOG
7NkwexJsSsSubN8Z/nsb0bSPsCKuULPyD6Cje8+dviYMLDc9n8ce0zL1SViKT/0kMR3lxhaWhCuI
hLLm62iZGYvwoK5wzUXGyYqtkIw4rAeqC+VrUHasGHQDmZbWYF7fuNTrtBuyuA+1Hrhq2US23/Je
q2Kk+VNpJWsG2BX256o7C/CGfixEtffwxa4CqT1H2rC8ngcGXTaMbte6DrojXjRmNnd6WPX4I6bM
xBYwzUl3KxIA3EScz8exl8/mqFfvGsLDcI/RsUu3loMfFAqtMTQr04Rks+c9KzZ9630w7rk3Iif2
W5ZfN2UV90h6NL9OtYecVNO7dIy/KEZb245wuCPtyhe2YtnTGKdHUjbbjcHHW4siq79xvJr7gXnu
WzKzQx2soMF7qNHEl8hc7MWh7roV+mZaTT9W/SstA0ISneiHkEizF6LNB1jzyv1hd1aI8ZsFuhXJ
7K10nenRGbB/pJ37KlOYarmbOy+Og7BRC2zdJxsoeSpCoGwjU7sdUpQc4cJYMpRaHiIuWLKSo0wZ
HcQcyB6/HpKbnAyJz6pJ3yddc26eV/RfgDOiiOqiK9Ndaz31vLIZjBk5IWANhpW5YsFf6U12UvNc
7jFOmdQIRXhhLYfdAjClRrAOvDOvvLk5QhiO26h70Oic9jPrzi/a7O3Ldhqf4KGYW4OJbux7cxqf
i7b9rFP3g9M527IB9FhnB90zsIeTXUiPVhTOmIW9ZhNUNi8InC7rVkjGnfAmMSOXibgWUuLCFFYN
IhlbStaq6Zybg7cfSgPjWFR/ZGFu+N2YxcZ9VfXGIwekIjW0k6z87XaIMmajEIVMcp14eSmteK0R
bZxCe7K25EnHL/rA8M5H7OoSQA+U7jFnP/leZJb9Dl8YRvLcQpQP6Ag1g3T5ueM7F4tsbGZ9QgHc
H51uhlMPJRqFPhzhBefKTBr38zECu5dTecAuinHtoIM38iE6NR1LjjTvw0dPoxA1LhRafl70L403
H2wxfJaBbe/ACr4DoK0RdlRIX4PQPgRFSajjCEuPF+WOK0c85aJ1ifFtZyWrz9HsvvWIXVEb4Sws
KhA2Vgbmqwlq3oFpuSfxs1pNQQXq0TXQ97aMlaIm6Y+FPhDiKa9JlMjn2LSbHaHh7imO8vKERCnH
au49TnOE6KlubmgPzZ1uvNNbUzQlAR6FPHjG+cmioRZE85mSUSEWNGU1K7dPYBzYU7EhvHI/F9x7
uMyIMPKE4ZcaIX6x2a9dIqE5UmJrRbIOY6+6X7lzGn0bvPZsU+RvdZevOfeq55H40w0QzQqtJO53
dgpof9x8TbuCCafV8I+GDg4RBPCHsjRv3pCbOzuUH1nRPZcVjlHNnh9atHSUzMQojgMKs6ZiLmyy
nZCV1Vw0fO7bZtbEC3xvtWqzPH9GVYnoXuBQGifNXCUGE3zUb34SWRqyr6Qsz6RTPud1NW5LRV0X
Yzv5TBtjbWD1fphj7vQxs/GhQdyyRzd4dozsXEedeW2w1/hdXfygAFarNFIb4o2xIWkMMHEv3Y2R
ws9PMtFzYyYxFIsu3NZm4bGKouARtWvhh0+ySxpywEwD0mCPmfbVdoN3XTXh2ktHexcN6fjA8kLb
eorUDWwTVD5G5d3pVXItxqm7Cp1BXlkPeDmadBWZ+nQViXfUDFf3ZxuAg9P3PXo0ZzizOPws6Tky
Q3sV7vwWVuw0DNWdaXUnvgwcyrinAjftkYNr5ED/YCyJ/tJG6I2+rNrXaXNfx/JUjBFHZITGrOtj
fVtVtLi9aCQ6lX4nSstYySQ5LQhMagX9qKfus+VEciXj+W10uo+gC9/BYnD/lPKhay8OXmDmrC0u
lyL8hqkZgQ8Ac2Zf+Jekcybz/is85XXjeeUO5wlr+xBMZxAwwtUK3TibZvWQDFRomkqQSOEnj1cp
aoJrGpRA8GftntVG72IkGmdeC8iNSAXrOR50rYq2k+uqQ8Md/G1qmMAukmIZDBOGdoE7Fmk3zM3I
yl8zAOPlJoYocuW1hVRoLGVGkVc2zlpETfEwtMtGUkORpWMkJx0UjoJfiUaP/DJtq1cBtwRVUm/R
6FT189AtuQI9Llkq6/TgOVGxM4FHbqtpDk+D3tnbBint1MwhzmnvznO75L6INeOHFavuNEexfayk
2+xFNqXHrgymrYWM/sks8Iy6jXijj08uaWHS5If63TyHLIZUGZ7l6BDabAjrYujEZ9SAUXayJOUh
6emYWGtp2xZ4DDgV9BrkEO36QprrcCTcNa9xRcXI7NfMNzQcT/pdaHbEDVcJo98oC9CltfaeoLR3
N++8FUPrNyfM+MYobC8FoQuk500Hq+mZgg/91chLSgsVEZ6Uet+QQ8cIAx1JVjVjdK2yCkohrH84
tym6Paa/PDshcCNu13zYmgKPXzsKv0TAvUUjkh2oHQ9OXiQ+CfD9luPKIm4hm7j0VrHJUsSVUXVH
Q8WKINHMHe0wUxc5QjtIPY9q2tTTC6/rJYWJjuE6Ke9UKOI4qjQxSUxxrBUTZl/raUGwbtYnZ1L6
yg6zeK9S0/CbBuB+2ir9hO2xPapS/qhn4vFIwlwt/QWQgSuK92AzzmF+nzRcRrImiLhNxcbIMowC
g2YQxh632Phd7YQi+j4WOcGlZX4JbeeldGHWUWMDGFn0Vor4lMLQd+HAzCNrLfoZ0ly2XRrzR7md
WMVx+30uqwe7bC9TheK2WbbsodwwaaDXAmrl51rOALuN+HgZIxupfD0aOZUtPdhHZdZglKssChdU
jzypfgfjdaV3LWck+aVrisD33kneY8c6gGi6H9tyJDN+Yutc1yeO6BcgFAWeiHFDu8WdbLB2a3uF
K9iI9etsdGKHh5dRysyL12wlTjHjNiXawUXqNvfo2+saxzHNzlx8qU2N0ckwDC6JBMYTZ+dNIIzn
E/XtJrUHui938MOGlrDFpjXPoAyZCqyNIGbzA0kOI2rxjm7Ie0hCjQvpWrt6QGRsgxR/dg3z3pkR
zY2VIVjt6NtWWfj3miaxfYplbW0jcETt5SRPhB9+d436qmZxSl37DfHHtsreWgO3b+v+aLCb0+rG
E/juOfFV7q3rpPCNhJwzROI/2GciBCPdLKq1aFOb2B5VpfmpIPo4m13mJXPiheuiYB4QGXAROLW+
JWVy30Qc0L7qGnv0KxDId3nXi6NGXV+txjATK0zDao0yvOE/4k1e9UiqPQKBN4UaC/LDWwiNtX2q
kAKyRfXthKQy8BRZt2WSEx55ZVkr7A8OCcnGVHdnrZybnalE5mF3x4waZ3VwD3BWb1elMhqLJI6o
xq66LBHaJw3Pu9rmLnk9W1QLQ+NLI2LcZtMnTBwfootZTnlGjfGU78hCO9mw/5r0c0e6zDv0JSdt
zwFrEaYW/39m9li/lhBB9X+WZcAHxQXnXNT+3z//o/r1n8Pv5WId+9M/bH7mED5035vp9l11GT/6
Kx16+S//X//lb2mG/zCNNyQqpL8TNO3fhrf4T3Km337kt1G8YZlEFaJRQTP0+7z994wyW/8Ft7PJ
6N6l30S99N+jeCGY0hsMx6EPQgcULma030bxhrtkKaIdF1J3DP7Nv5VRZv1Z1kQCGYgwE8uHsHWg
bKb7F1ebjkKHiO5QPCpVLdyNOScUrDdYGfhzhiW2MoGkRHHWfFROKp6iKNVuqKWnXYGKofKz2LV8
Ipqg3uhBNqw1iqiWVn9jjX31qnSdPwd9HRgxrS9jzuOxSpfXDvbjCGJLZwqxYUDkIRTRl7RkIDk/
OSylmIhDSuS895gR8YBq3fdiRq5DBTaYdxrq4ruxyOIM/XY7vHlhNb05MppiROJ8bX4U9uhYmrRh
hpfp9ZEXUvXeiSh5Y8A73bNSN9Y4sKdXXv4Nwo4QYY9Ebv69b0KGZ1VmHkIA/0y87AcsFew52d6K
58XGlq7/cL/8L0Q8ycblD0jRn5dgAQpyVXUd1qb7F7xuPpM2rwXQheZGegdLEt1VibFBH1MSYLWS
ouZE4R3l3ZdOJc7FIPho9CGl5cepjh0mSqaNgwf44M1df5kDK7oKEGmfRpxqX4raUrdowmlFNH1y
6awWMKm7WJPwCLm7MGrA+SpZ3rlu89yyk91b1XBmfimeRCR2TuR9JrVdv//9h/b+zAHkQ5u6s9zA
hBbopvk/YKYVvMMw0KvikTF88GosVz8sS+OrIczxXnP05tAlsjnkyYC2DOULkEetnbeKRc9l7Eb9
vUoNvgbPGsa7sDDT41BKspQm/q4GYP5dVKVxCjUx3EXkw59lWI/3lhu84C4T5E7g/UqLofftNNP3
cTFAttQabZfCAFlPRO1uZj3nnpat3p/0WX4WdnceGmHs2y6w9uhiFls0jWQ8TulmtAax0bFN4TR/
zSovOTJ8GT6QAEhaLzl8VAhQD86UNSyWkHUEEQr7qu+2LXFTNx7K9Or0CBoyBRA7lZ+s3hOQK0Fj
q3WaoCl20Rj7MTaKbh3Hio4QU/xOnxuMVzF2M6cA+jEWXKUVucLJhWYdkIKbiS8TI6rvboYumlkZ
QgkWE169x5BvbItIqT1ggPiUta1+CUCw3SO16i8W0msys2SX5Zs6mpM9RTtQ0tkMxU2L2/FOtQZf
qFhcfLxH94O1PJtaOj/kgGa+mJGiRQd2QNPQeL6O9e/69/fOX84sgkNcVuFEzLD187iW3rJc/MPy
UMAKDULyh2/kPNGzel2x09CFvKDJo6Z2Os9nLcq9gx7tA+AXKL5WIS2Cvxx9JlU5XiuSi451q9df
nNpkShBl+q52q68jBLp13dk5DSt/Sto3Fky5XuLN59qfywAKh97Cw1JWOG6w24jbqGN4WDkTH3Xi
LXthlBj7HFfTtmfNuhyoZYrpqGqNjdUyJGP1z7Q7Gfvx2qTl/PDztq1IXfTj2J4uTW0ZZ+SLwY8y
c/WvrparLx5jni+EmtdXXJENLQL6t2iNdSR+L/R0V5cNdVY3Ms5aya4D3zfNqbNJ3ci9c/Ua79/f
f/0/Ybt/QCDz9VNqAUB1bVss1url0f7D1z/UhsK50ABGaiqWti2Y1NXU1NpjMnt8AnQN2IZqpT0l
U9xHK4vRf3VhCRGNO1encF1JnkFEgpQ5R0qt6i3tbdCLHhrvkG1BE7ziw+PDLCbWQx132vbf/wDm
8no1bCTDDhi1P3+Agh1sY0C4vWX23G7GxBivdRUyPbADugiSsuZtUA+cF8LmiCkYZWxst6je9EC3
TsZgByCiGrptMZVvtHrG2R5AsUQCZNG2ztzgKXNqYAhREdLl/P3v/vN9/Jcv33RMh5W6QA3NMvbP
vzuW2LiZzcG6lR1Sp9WgVPCDuzlw9w2MtxdjjudLMqrxLkNZsmvhs7A0RbNycKu4P0KtJKcPk+Uh
s5aNg1NrT62dg7UZzBbJft0Vd7Or4rMj+PxDjugGl/ugfvS8JrhECA9VMHQHcjpdQIs0tvcdQL8C
urdDJ56wvx4FDs6264IvAg7fXnOBIbHhEcgSHXubKRlSxUfjKyKneUeHGmAmiGiBkI65fivE+N0I
FeeVYAWwkNiFsZll5W1lmb4brHZVJIt6JdOqOmQmFj6knw1UD94aPx+9wNPCzybQon5js8G+7zAE
HuexETf8IHh/84RhKj646FOv1LxN9Ch45c7rv5tZvpwgy1fDevxIdtR8MfVFDWvmnHzVQomfRJ4+
6ZVgXmDWdvwVKeKHLAHFoAsfD+kgFP0pwxWmbeIM8UStLRym18TAgPIPNwJFIlf6T3eCJ01qBgjV
1s9y8C9lA2d13qm0r2/YjFr0YyCaxtXPszkbRjxeUGJ9J1os11Dfwi2lWPWGboGhGySxdIP27hBp
tbMmYzGDFIXnEHChHqd+D7Inh9tWbNsatcKKJ0l/nwY9e+b4b98F7qXvXcwQY+3ZVu5ANWQFvCso
xy590Vqb3NEn7gOzkDAHZRZk28xAAg6/iJxUFyvIepor5wCr7xkDscEELQJ062vou7za1h6wdk2w
Eju9+4ROyBGZokNG41DuR2MmhICnlvlHvJScy3UF8dJ+UeBSmDjiEh9FPG88OX0xqqpYQ0eTK36f
CKFbwgPhhSY3ayJYzdsE0H1AG8/XTd+nxxI+yH5mkqHhoZrr3YwPrryIkUWkX3Vp9MJ7IH5RTBSz
FeF2hECWMUpUhWeaGXxa2+EeKcmCI5GcBgBvquhTQzp30/phKXCQ+h11d+RVpXJWa4h8wxUy+3aD
oTzX+bjEqayyckEDsQzk74O24zGYIpDJvmsr00SLbRRPYdiqQwDFkZWEkcj3SAbERYSGXaUnjcAu
yh9veoApVWqbGXPZe56huPbbOgdtysmu+1oxG+cQVRdSwTLFzzzg7GfKj2LRYv/91ShnsjImvZsf
koLI85WBEubWUFvuWw1Uw4qE0vmHsFP3ADJO2zCCZcLi4lQNV2Ckho3Z98gGlR2zbSOMYDU0Gndh
XFNl0kE369Yj62JlVQEZknLOfiD6u+EFymLfomwlmxeKGV7INL86Th7di9wZfF4G2LKUN80PP0/U
/+jM/qmzNaEa/+Hl8z8ALYfiM34r3v7o1DF+/ZnfVWbmLw4nz08gP/7bxZbzO5/F/QWRAQE6aNAW
rdli4/ldZGb84ljofHUaEjRd7Ar/u7OVDg4fWiB+zFvmhujPfm/sf2ujmAn82uj/L22Vaf65xaCl
MKTBbwGyRQrbFWJpff9Qp3RCRfEcjdqCfxvXcCqzNyuhcoQ2ppOWHGG3Bi+rJurDjoeUNGFqPBvA
1WW2A2a6hkGALUSt/tPpjPxuDsaCAWoCXS70Ujay/FS+HsugxWE5F99yiyIfeIy4w7FLClvSI85H
TU39mSY5JkHlZTaUCPfRAWV0a8auv9P7t7xsaGpVlL60GL5fy5QluT/3GW/HVK/GN5W1+chEWONM
1WQI+GT0CjnSmpD0tKnsOn1nJSI5TJqc0fEE6xI74hRjj6/ZJwWZ110WkIvcgkmazbXVCJcYJZat
0qffTGBPuwTM1t7CBiUcLzrLxOndDeL9GO15kdmIO9iSfVQMCF5LKu4rRiLEbjJTp9BTwwfI3eKV
8gEiVO+SkBUPaf0wVUn4RgPJgDRBEkw9DeEir3y7ozocY3dAFTWW95acSgAt7sg2f8oHB/lAnF5d
mY8P6INnJvXtelLlgSMCOCJJcH5fIKhm2LUbROzcG7XyyAOW+ceoWOLKMXfvbcuoDrDm2kc58QrG
kaY21P5yH8yVQdSolhZHq8Vfkkxzd2I0ig5/ZrF47Gc2dys9hA5JxHbtnF09F4XfaFP2IvOqeyTp
DI1NZ6C2gnJufI2JOPnaatV4qAaL+V/haedhZmpMG2aTczKx8xyD+TyHRvclI7SXVGgvb85D0NSn
yIXM7LHdBMY+tVq6VpkZ3fVmkW0q8lmTdTF4TJANA+1Fpo2NQXpyl+I8gl0TQhO0dmGcQ10QUHG/
JbyWsgUHVuOlqWV4T/h5YZC0O8W3qErlFxHm8YM3W/zfaMubR4Ph9rarI/NkiKTXQcGU0Z7Fa0iu
MP5u0fb1fsARdAujHGQ9FMRXrQibI7pw7/vQDE6ztfU8RH8vBzfewBnybngI5oFmKyw1/CfSvkcr
U6TYtOEUrTw1px9mRXT2qiNPdhPqc772mEb4dc5rjeuYQiJQ0b0zJuqijCk6OtRS3sYoh/pM+rDJ
cGkK8zW3KwlCsmYxAg4NCzzj5bNRhual7s2O8Ocyr65J4QARJ7mdp/zrWBiJybw99LzFajQSoQhn
gs0afykLI2zb1ej1U2LfVOmNenYudH1E7iaA+aAAHQhrCnrgkjd0KHI6YsRDPTnY9wYJ3exHndln
Ix/CIGy8x5Hqsd+oscteg8CbiF8M+mzt4LNSaG8EYv8l87nrLPzCU2y06DEmnG+Eo19RcI3n1oLX
YYKDXKlSLepAuPZe0KcbmNPcijwvt0CNgGZiAB7PYzDI/Gx3rZ7cOzGoDW9tVnOnP5qzolXIGCgX
FlKiWtsPXfNiYmp50FJ3QeI3cjjgZDr2YWFf8D80u7wlQjwbMwTxXT491KUrGMJk9ap0rfDgTip7
QBbQ3LIhGX0zTeBPSS/bOMwM10S/rkBexiujjq457rwub5deOUYme6RC40+SWr3rnKDeeLF4tYnl
W1kJFpxErDqwxSvmYoo/Rhv8sVbmS4RggACEpvQNvpat47nqLtbNV6+rwjUoKm8DUlK7IEEJ9kjm
Rrpv/UthkKwUhIy80+mzUT0aVL7DoNVPSSzayTe8VN/qKnoel1AlaHIvSE6cQ+5WH9AbiFaJxU2n
lcc3TgyjbO7sIUnu27r4ivV/XInp5EAe2uZ6+djHEuHn6BCerU/5CkruT3lMD2oPLi7J5djQJ7vI
kPaqGkVZZF/q2FDHRqoT2gA0RcS+7VB2mGtDTWkNw9DRcSWn0bEJHTPm41XzazQqdcF7R9r8wFiS
2+hkc7WxgDaYb7SuuOFFLXeaVWhL28/dNJXzFY8SKjJVMmpyY6t6qKfJu8m5SaN1GLfZQ6qNw53t
NZ9OGenHNA5J4869eqOpwc3Zb41EQvVFDdzQ5fZ7YhgXri3DIuyQoIjNDFcegng4XWHOE87QG83z
nIYdmhhTQdKIH6xGq3kk0sinslbXvGGh1+RZ/thnQfBgwYBfmbA9sQLqSLa4TF6gY/sQMnrLxuAt
QrP8ICpnuBejN57iRsmbDT/9Eepg7rfSPioWkHjiuXUSTf9iKRbNBFzg8ElG3Fk2v6lInY9h7NXN
pQYnvGfEwzHN3haRSfYDDfHiz92obmaq15r0KU2nzCtnjHZO2tgRq5r48BsorWxdw2I8SYdFvxWI
aueNKvows4xnyyuV8p20u3ETZniI9Oweiqu1sgvb2SClYylm6PcONlYkPAnzqFnK+wyr8lrrJnak
g/HN6htcXYaWPuYsKFdW68BuLU1MUoNI2f9RFkAS6nUbfTxBAVMs0FdYC6e4alDd9rZ3tNQwQeaJ
x4Pd8ooc09k+aBk5KL+Oqf9TJ/9jnUwc5N/WyeXwlyL55w/8ViR7+i+G5ThUzn+qkD37F5soLyZQ
RE3+tLr/q0KWvyyMQUgZ+DSWAvlfFTJ2d3CHS7dPc2oSimn/WxWy/AvSEEQ/mT/SFssggbhu+Zdh
0pS3bV84MbTqOh9PGmJRhAAivY3SSj/RXuGCw2PmgMmywpAzNUivUubNa5LYioPWUdo9Am+gE1E1
9fc4NoKXdObxPtXxOH5EbZyEh7KWCGWDgvPfBwULzsUIvE2Aj+NlstrhoQOmh312yjOkYYmbffb9
ZJ37unNfIuAzDcha3MTAWwwxrYuSXSoT9UNEUMmht/pskzDs7njmPItRXS7tTwhj2fdCx8sHWhfn
4NiDQ67NWxpo3bzu+ir40co5v0PQeGEpy4tgYmiOiUrWbyZz5S9jiAwfJy/yHCkrQC2hBSavGZ37
ygbItx4nqXjSwxEbXEMit8e48oeTa9pDWZDouXL6PLz2miDE16ywzYbKNZBzl9I8s4BKiZ7lwCD5
deiitxkH8D6zA7UBRxW9GpOEwyXd3N0px0Le4+V29jgZZB9QMRyskkTgfTxk4Q4EkHu04JXu9HKs
5HrOcxuVXghcnJSozFlNTA4g6xqig9efUuWsC7P0PidDH6vF2OtgzF/MorwHUMYFaX3sgjTZJMoA
8M+SHNpPPXqnZVDBi5pX2QpxmXs1qdd58fcOdmknr/chY4M9bG9FFxK4re/FzBt8k3yyxzob2qPh
uJpf4px4KL0MMphWFdkdVnZHB4j7X+ydyZLdyJVtf+XZmyMNDsAB+OBNbt9FH4xkcAILkkn0fY+v
r+U3U09kpESWalySiZYSFYELXIc35+y99pLcUfSGPBBKb/iY9YCw3N7p/DP4Eg8G3TIjZw9CT7Ht
dIMOzvaYbDPorXdFhBU9RgRMecoFl+CME+BpqsvdqUtyO1q50RTe+131jfyMuUc6vdSISEHhfQPE
jM8DXmUG0sBZui9Fw7bjQAk1ewFDnhyp99dbStkJURSFO7xVQnGoGJthU1aF3CFPxJSb2LW9E6Xi
4DURx3i3dG2YvNQm9IPhAdRwDEtILBRk9p4Y4sdx9qL73FKzyL7y7VJDg3bQxDxb6mSR0V6oKM9l
fGu6Xh7chm2tNrlA1yicbngd5Uj9dhYWXhSuEbQoB7LlyWknkAuFLbDTCjEUh6BAaGwAVFgVvKHr
QVneae5wcLQ5iTgG/TQ0FpRpw3RceYVAI6ycctuaVY5cXgQ7nE/zyvA6uhR0E5AN2PkmSwWOViVu
ShP/yIRyECrNIRtNeVkqBL6z2Zh4W4r5gMmR594DNs9Xg4MIpkAiBRqgqE2wGOXsEubT22u7CdQu
TpbuZOVNvo0TNmD2pMZLj+lhM9Y5HQ3Z92gf8qU+u5g6T1bS54+zKJxiFZeu3LtJ0T0aqn1YIl7M
tEy+wb/5QIt45WZ++tVvSmcDfx6GAtDhZ6O3sltKogjJCgT+8STFE2EBzFp+zv5MteRlm4g0AIRZ
EZg5TEWDhYB06NN72yleMJVk65CYh5VR2oekCx9dt4igDopkjcSnWCexieKM8yc1+MXNMQW4+mmX
4zMtrGhjDrM6euTSkoLtDnvfSqxHl9SHDdNTuuXQII+edHLSSXBQrUKn7W/gTJjbekqmy5zL5Xcb
Xxu1ZqTkUcq+YyIKBX1t5z1TY+nP1ehiIlBhy5zCNoW5MpaB8cWEOU2RIw2XO5PskhUIt+QetU/2
B4JI/1DSdT70hoKBJAw1caIMp11gLcRSF2a+JpSE2L84rW9Rv8DNbHL/nKJ4Qy8AzDUEYjQFBBXQ
TezwOWkAos1DeQDsTclksXXKWZjxtC074UVlE6a+xER08cztIYYrOnUTXBCjuMRwou6S1h+/DiZ9
lqFIFw4ilrk1fcq3ieP1u6b184+cRvz7qKPPvw75+j8mvtxZsjduZToVd2IgLnvOQvOZCOnsWzs7
3asnQufJq6fiAV9HuJ1Fbe6yCubFsHT+MTEd1PoZlY0t5OCMSTeK8dY4dnnyo9Z+s1uGtG3X42Wy
agw3omoBEElx17aSlKqOekabj/NTKHLXpzctYgIwUOWaHNYurcyCgxnJZI1bJt2UJGPugiy8Q3ST
HGJK8ggQUOOAQvM9KLt2qJNvKZUAjVhOZoZkMqdkdBtbWfAhKpYxoucn209s/6DiL8YQX6whbQ8A
7OqWKvD0Oe/6FABDtTzbg22tqyDB5ZEBJAkRxbUfarr5lyUKxguEC9BjmWsmjLc6epRujzw8HCy4
uEkFJbjmmAR5Lfq9qqsW8qCLKqMtKZoxMdUHVvTpLSJv4NmOHHQZtNan7TjaKfVZZ4FC22PvarqH
7koWQCWmMQNm7erN7cwRBgTBfOURlKQjxb/TIdWozq50e1aiVCMMlivNoNBgg16AOMABCu2g0uAD
XyMQAg1DgAPHFBxdGQmNxiWE0dzvRwgK40TrA8s/2Wwar8BXmW1AnWcPtq4kSSgMfWhUm1qDGf63
jnzVWf1if2xLX7em/j3y6fc36qxEtJTF96Xkv37sHyop4f6Gt1i6rvSxGRP4/v9ryQg+fvNsF1kh
etl/bpKhRDGk2LfyQ+hHtHbqH15l+Zt0aFRgLLYQT+nG2buy8c/KyFziuy4beiiAUyRKYaFGqmux
jf+xiAzJsO6NtncRN8B9Wxfx1D9g+e9c9m91++m7B/MvatbvxFj6YkpxHqAITlTl30LUQzk5cPs7
/E9oq17Zr1nPM7PKSxp3yIHoZlevoekRgDIkzeF/cGloC6jAXM/lof54n7GRCoSlwnm4hkUUqjHU
Fq62N209XvJn25+QdrZmo4MhAt0V/fnl9a//ZzNTP2bPAtlP14CKPTuWd5e3qJ8VKsnshyw30pgF
Y+gQeSM0r07kLXE5Crv+L/J3LcbI3y/KUHG0FECQffvjPRdVgVC+UhYlicJ6LmxiiqzcXchpsZR6
qToJdTnWKQa96Jt2H+E4/upWYKQzgzPVukZFvK+8kGDG1tA8u2VZnDc6Ebi/AjmY4sxZA51ZvGgK
Zou9KNpMGe6dP2eef9vp+LHP8eezA2IpEfFJVDHvM+/9kdLg5EXWg2A9f0l7tGtTBiZy57eTeL4G
pUzpL5Nwfzw7/nVVQG1wI3SDR737xmCG0hWUjXgAMSuekafEe0ol0Tczmaj+i2V6lE4lbiWgPcjv
UR/vfz5i/v5ierR3bEQD9MCBErz78gZ8XGmdTuLBNdzpMdYvzKyIzwqHWvxCcCT+xUCxheLN8k0u
iIXpx4ESzB6bIrMXDw7hH49YGsBRD7EAcR3YdvsVq7zzRpFGv50674PSFS+LkXjTfZJCW/vPb9w2
HWZLoY+A70et5RilqpGiYOyoeUkcL8jKi9UBQGSPl6r/wUuiqxe8l/zb40T5472LKjFjwx6sByRv
5K3MEXk1TgjYvffM8pw3ZKPZmB7OQEoY5ahJxW0OcS0EYCXItNOenbPhDtNjWEvOK6lp+Zcu1XX9
Tu8togFcf4EanawQH2z+SUVw03Y/f2TXWOZ304sHCpA4CZYKnBXv8sOTLAx6f1biAco9CCLO7c3h
Om6u+PamIQUq80em3JkHmPsjUVDxQj+6nZHLVXNOrx5gUZ0BoKEcgdid8Dy/MafHn3/OfzELevCv
0UaijnQQuv34rA1kUQOtR/FA/A0P5PqYqfRVOPUD8Vxnza9Gtl5Bf5gCXVMyqllzTQHSULy/Yt6F
VmKmc/swVnZ5ll0u3wI16T/shEapCZuf0zHCwSAOAnDUA8g33AGzeoqxQFQru5i7r3YJdD8xmQFM
g5cgth0mTj0mro+oZdVwV4QTq0s7eGQICFvnecbO0aJ8csvpvDz//DFyB+9vizvhe7YZuRZ1svfJ
6gv0La/mvPFQMkqQ985Ls0nwYt/h2p8BmeMJGnVmQtJtLGlkMPQH7AY7FYXAMjJ+t7meka2tOath
FM07bzcsodEdIreFMUQxZbZXAPWCZWPaC91CMxqNDwQfhYTTExOLqYm6iFwDS4/ajWmZvBlQf/st
SwAugjTJCF7lfPPQF1109tscUF7ul7d4AnEF+GVjIhy0MuMjVo70TpRz9sVMW5Ka2QdwpppxXfD5
hujrrM/VBIxExQZlZofCRMnc1jiU6h7iHOXyKSJMGbJEC/Dci3wwa55nVC/wCpNxYweeBwqxjgDe
JiEiDhpu9bDKZdgAU+Coh3i7s/zPtUENTneuuvRAwE5HfRxLbHO06jmmvY6rA2szuY14IYITR0RM
keNAE8GDc9w8GCMhR6tEdoVc1y3AN4K4wqq694Bt4RuEcBls/GRUL2HUs+ymjBFv7nnl3HJW2zqP
2M2zNVBbD8Qsn66U8q1FqRmvC5/Zhi0gE/GAXfYR1AM/NoO2jjb4qgxEKAG1HiARGc3clFo9K7OI
hK8xT73pVSc7pKF/Q4hifTEmxNm7cC5zmsBVPPlHbNfRLbal7ouPvZ+2vxWZe5BnzUbZlPgay2l2
Dd5+pEnV62iay0cAevHJGvxpg77Z+jyDz11LhC97tHzBziJw91OuWvmx1BDzmkzTrwyU6Y+wDxJi
k6Kw2Jg9Xw9H467Yk6wF5oP2L4T6MDepNAXFBH1mNox55ZPT5dQ0BiYZh9WzIf04PQ+kGKcERBSZ
yp+9AdGVYgBkc+ltcg8pIBb72fF8DD6OVAEKnpWwRgufdergeqM2MhskacKuE6r6iITOtfm4aYKp
ZSZR1t9R5mPzQ+P+sUxTnnSBqP9swtmxme0Nwjn80cNGlo1oBXPoNR8mo+Ubm4OORWGeSdUaPIJL
6ZwwV8Qzo5IoUVQW5GbX/A6gQdWrIiCc9G6hAyTiBBCiaTb+ZlSEU2lOPF89ktFXTQ154AhNy2uZ
XectkCM+xNhkv9phWr7HvCbfaL2rl9EiXaVdyGZxe5eJB3ThBdEXeJYm4vRc84b665ySIf3YWvLh
OHGUZ7Z1wUsPpHyTIvM9Q9y3nmtT6v9TmakLdXPmZ6azIMB1rPKQVo9OPAWtwj0BcBX4RnWSyOJB
G9j5RAq+NRYrNa5Z4FyrBmnkLVxJphi8Gf6FirO6KM3zsqTLoh4bzKjXOZI9nH8JJIsowInmQABR
+1WTe/o1ZWfxrEtqPRsOPm3e9+g/7BrRI05FNiC9jOf7+roXSTOMRXdFnjaHMBzEbb/wjVCkYza2
RgJSBOGHlpXMj33MccPW0cmAbVmeu4n80FnvHmeLZy/ymZvileRKaUR6a1wyGBL9T0MzV9BLEnaf
ZjrINz9jFaUB0X6tMlbbWoX1a5Lm7H4JR5kfrxuFJa2L+TQlmftm6YyTpM34ams+DD365CuNOY9n
QeOCLoJh3hLBCp26DMxbpK5peWEY8d1dg56LsmbhwSl6IMdoejQTQE3rsqwV9Oq0eoUhyWo+p5bR
bANLsUtvFx1XVlJ9PtZtwycf+BmSSMtxni610ZAldt3goPNQBKsnpOJdDz/U53loiUoojUo4+mvH
IA545VUUrm9GYDyXKJdQQlClZnuWHT5gBZFpWflGQfEaU1jwOTMiLl5cXyERyGTaDVOjt0GsPN2m
GR98Z2y/whniO6oCn80d/1WFggW4cGhKwn3kqJJGebwXs2BjYBLn5/JN3xLP4B25nfJsDwY497mf
qeii8Mw3VMiawziy4nZ6eMqChCAzTFiZUoeo1W0ysF11sMT0N9UYGtEhpz7HLo0ACJrYERXWrc+/
LlYgGcBUlXlmHfqrl2mIveck9ets29VmvLctxRihdSrfonzkmVIQ5v6vk0CawTsnYJKnglVUXdwZ
J1CteMMqV18+Hzt/nei3PutE9ZoIlIkkApJWwip1IAGWbzW2WgIYWch5DiNbUEXQ+ouh7QsTLOC3
xu94X03M6VuUoGQUQX5Rl6Zp+STXkegg+G7PY8wUIAV79K1oyIpgT1uH7b2aAms8+qX+gqCwMDVZ
ZVAf8kaoFyDlkwJSshgtiKSOTRFcBfZAFlkVT7OZyDdc2eLZMnzOACrhGOJMvnge7YaHjKaVdjzz
vCKsMlbVqxtWvOi1QGd9vUNWIvbIrcsM1OD4318PvMtoAGhH5/aMTMN6jpm6zdXIkZaYVP7HElkE
tC69S1v8ke/pumO8LptgVBhRVWbYR9uPuPdFVupSWD6R4r2F5pWo4cfrU2uqgRCZZBTZsqGdxUvv
chdpTNBq1Xe8r0UUqkuW4jExl9kGnW4viMmQW/mQHkOmozjl5bIcIIwI2ZCo0A60CGRAeT09RnHg
2oChvfowoxDLt1L1mXycGmAQ62J00mVt4JJ8c+AHoFSOA/VSgDF9zrLeOaZ1aZRbpfwxO+WUrnO0
ppFVPwnTGhkiJHrkoGSYyuLkOvcRe2PAVxRM8mxFQn0kd8g6ptXCmLg+gD/nIn1wHxKLeUFPrOgt
WHGuYxeMLMsaIKjmMCH1+NywDD1cxyf+0WCP9KvHq1076Y3X+wwR3+xBzcp0OEUkC/h/DYh8zP1v
lUcQ4zpvhuZAUKoiSr6Sb6FLLeU6KsDQ8FKkRJDcumRs7kUN5jiRutpAJFBcQuEvYDV1smAmwtBh
rL3aogjRyCReVrG+IWPMGX0xHpV144z83cxGiAhiYYlb4XALDDnxLCO3HDciI+Z7jfqGFcazbHtX
VgyaPimZ7e1Y3EnPWsDSLgxq06BnuO5GJu3rDOikXZpvysDjYZOVqZdvyOXoDb2R10YvQHRQQ6R2
WJo6JoUybOBIk4FM3nPR60+b0KsAP1LPXJcC/vSY0/WAgMRR7UVNMxs/GXLf/Uygx2qk9wIhzmkm
sWrYCy1Pg0DdgPFqKKI7MAlmeSyYRm8bU0uoJem1RPPGEBo2pgiW5rmTPZuQ0EgVGBOS5AuI1dyv
p8Z7p7e8p96f8jvLll9oWOIHVkl7kFltrjwU2ucxDZNvod2WK8+qA5oaHKnXAxgCpIUsj2TZsiLN
BBXQJgk7xQ5ldl+Ak/Oc44ovtJTjMu0NvGs7nfQzrMK6BHhKDfsYV1VyYzutEEAwJBxPomUOdOyK
eZ1VVXETlDQn1aTT2lxrYjJkkwmkpLU6fztNbWeeaj35nxAPUYgEtsKeCrk0J5isyI5GaVGFocrW
g/gIRuMpTCy+niav+LNWOlvMltg1qACONGFGktUaPfnXA3ucXG/psBgTeoZwHA1mbaz7euSd0Qdl
LHI8GFvxqqqoLvCmN3y8AAbsC25q9gdOMPJJp+tiEkTM24uMy/SPkj0mq4uq1DbRa7gwgAUDp2YE
XQ+GoRkW1Yn0DnrsTcecVrrA58/U0xr0U6W6xKj1j2OlxG04SfUijK79ai2zv3FtIvE4g/G9asww
+LSExa3PQ2arxY2t54Erk0zDFKmSVAfgsmBu55rYTzxFTOpVoPxL3vhxvgkqylcjVOvXa8J3CZn6
ral5hbqMwUOzJj0Zpdy5oZ6ZoQGxAnG2iw6WjOI/nME127Oset447PAoeNJaXYw/dxiYskmCsY95
WvgOClbS+I4c2Kbu0HK+Wfl93+zLru13xJNaPmeVTr6ZGMOffV+UZ+6YWYk6D4/ESwyWDXAcnCRy
l4XFHWb3OaJijdXdo02NZOsWioWeDq5bZmnm3yCN0RZURW7uQtK5/S1tHWvHlaPnqOmnD1NEykzk
zPGHqg9Rn/KGMDtz2ll2LIg9Yd5uDvR8dirjvjHckgbpogqEwY09HaxQGl/6ypZfoactf2TsKnGs
TS3bbdQJK/ZV1pmWGVwTNmX7jOLKR4eP22z6IMjgB9VFUm/rcqqhAU7xbexV/iZM3Pj3vOrCJ+Jx
h2nd59m8SVtp7mdfzrfKruiGGV76paxnfpMkfrZlp4wj4Z4kbU6sGfnoYu11JtqyRg3u67Ws8L8K
qF90eAQiJCpR/77Dc/6j6Pov6fx9f+evH/qrv+OL3wjapKOhtGjJogr1D6eA+k1SpHGQIlCWQ0RI
Sewvp4CtfqN6Q22XcgtOQ6EDWf9q8dguOFqKVkrX7l1KV/+RDkroEuY/q4MYBXBy47GXnEbwlVrW
u7Ibzaeo8ZcgPA2CDizKReE9jGQv7+yx6PYxbKzTYH4GOIjOu3ZIwiDKRpE8NXSHxsuHvV2Leo/W
ldii7x7j/Z8f4f8ALr0v46Jr/9//ldaPVXb90bg5KnOm5Vq8IO89DFML/C+1fPfokUxa3imEAXf+
4qJIxjIuOb/3pB5CCHe2cRMAL0VdbVRDu84RcARfffYQD62Qft1sq9nLvd+Xyghv56gewcNHrXjN
o6hzm202VMsOcYDBzlri37xDpAxhYuO4neEfyAJbNnBbKFaxkWDPNtHS9tLmAxkM4aGcDFzanGOz
+tEn9X7e0BlGHIvMXp38phfajpBsp0Y9137P1LNVdCzuia/uiWQg6n5s6nygcmwxcfRjUn/O8aER
tmXD7hoceC9rnNRIg/yUaW43BFBwTh2QqRRw+IwbK+lt54HwI1J/wnFXNMELsaTGvomX5gRNR+z7
3m6/xGbU3KlcThs3ac8iLE9V6bbPHh29e8EuZO+1fXfG4TucJmMwNrG34EnI0LTf1o49X4ow2hmw
Cdjj9qJ8NBz1atpJuzKY4Eqwvln0ERsm8Eizl+ONgQb+YemB5+Num9vtGA/TJfSWJ7MPs7tm7ulo
MZsSjD66Itz5qeF8hlQHzLSK2tVEh3RZ97YZu4+mn1aPQ1zYgNL8/F4Oi4d73CZ//gaZRWt/SEJq
ghNmeABE9RbhjQVYLhufZ9OcMK/axXFyK8kcnBe7CkBwuhaNCwwFSZV2XYrDZAfVFioLVCYODVug
gsSkL924Bj7uPvDU6zPnjmaXQFI4hTReT0q4/onlJws3QWFmH3E3txxGEOLUI00LYKAG8q82Xm7t
wpou9mB6X0MvcndO0NVbvCCgGayhW2fz0HBKK+mm8tyd3VLjXFxVaRW9pQx7Dk3NtO4YadD3wvHR
9IbxFlMs1Mux7bcZ3Rik8hHnTmMpOIbBDV2KzsYWnsMxNBdrFTZxxJAGqRzsRiQT83qpHfej5Jes
jSkzVoFPkIVU5HpYIVzZPJnnP+D5BTfUOJyNP7EVcSqHYnGHouq1pfTarAPE3UdrcKkDlqNNJsnS
ecW8H0oqKCtPtpB7rTr3LLwe0NaoJ6l5k4VZuKwQHhvPcmqR7ztG1h3V1IizqmQptxPP8Th4FAxW
OUi9C9XY4gwGjKfH8ZyWy6C1eQOoudmSCWnngfOFVJXRJaN3bJ6XsSouKuOUjOO8Tm8kTicssypY
W2xyeLso/TqrMHOCYc9Bys5weBBx7LGGSmhHpXtMu+aDisblszcs0zYYW+eoyFldIdBD81gJo7xl
Jhxfhwjx4Ap+w2xS4wNct0njhuyccCxAepVt430qAk/1G1k3QI5KIfzhFvcMTUmB+gRYne8lKzGA
z7tQmKSWrOZhOJahW8oNwhm0lwlSvDuJBLGhlBZadxhjxge3GQRil4K9NILNNrsDm1DtsffDfETU
UhrohASk3goN1q3LdHDOI5VxqgCi/UI5tX6Me5Di0OYs+wZ7NwVf8hRbTrM4SWLtKfFKy8g2oo+d
jak9Jy5jVG0b7UQZFtncjFYUwYoa0w8cP4pnX3tXwrnPN3k1oiK6Wltkm6ZfkhCfJNpCzg5Ythr3
nro0xXxCo7HHTDVOGcvWphnvaqAJq8Ztdo721TSLXZ/mXIyvoR/hptL+G3JsITZgyaGWYTSrUPt0
zKtlp9PunQgtwM4bh+ZJ2iXmnkC40YOQlvV7OeTxowfYVhzapg3vHSBu1YrgGvirgDTbTyWWYWjl
RC7KfaNdRYH2F0W1qgFYi2m46XB2UfUWo4wgsftI0VOUQcBXtFtJDi2X41jJxs/CX6CMaNzVntt+
gjfLJUJlLheHuXmXzPCem9SatvWIS4q5YTqCYw0+ckAW/MGgY57nJU/xDEACLLVrQkcgq6v9KtFO
LHE1ZXmzpQ1aLV4tTBHoe1AJ9OcOUMH1a8NsHp1zszGQIdrc5CC8bRu5XxIbe8HoO9S568l+wXVT
HZPK8+6VHQmumn9hY42NDFuqfTcZ1SUJmPoXmV3C2Q9wlkFW8QC7u9IgyFTkBkRn0K9V5SS3bOjJ
3CLhgh9YJusOzz+mqFEb3KS2ullWb0HqnSnHNvwR+6bxKdEGucayp7Mja0qILQ3lVyryw5dBm+pS
W3qbJi9hxrEvoVqI+Y5RKqlRXT15ztWfN2urXluCt1uxnDZn29d2P2lTeVyDBfWcLfy42dlgA1L2
bm6oKWwmrEEvbtJ1xbbWxkHn6iGcr37CEL5HAJld+wy7q+fQj7zxjVKdNgRdXYm9NijG2qrIFo6v
K3oznGS4MzAjP86m+5ROgdwnV6+j7TTYogrM+jeQvnFDIsCAAworD2deVH6atW2y6zFQ4ijk+yIM
Gl+lQSLYJ1vWOb8T26XFUW2L8Bd3j6dtmX7dikvLdMZbpG2b4dXByb4LN2fmd4jUyHBL3xDYvLaG
IGmZViMOvERVpwQPmofo1wdSaeOGjID1B4S2GiDXH8fI7G7LJJkfHFfEWLgGE1JnK+i4cBIyqHW1
j6EaWaylL28iWaLjKHnFLrHlCrnBEoIRZEQqQpZx7uDX0iHTAcLWLyNiiM++qquBSBpDnTCDjHqD
KS0CNCi+oEpcOmfVjM0Cjc31SlojvXuhmb8AoI0z+HKTsXg1dNpkIOWGGtaKTm2YrJsC9v+a7Unz
u5V4s/Ew2OBc9z2LPlKlchlXJmMg2MLPd0/IhVgJCCUr6kNa8zw30xhEAUurw/6rzGz/aZqEsylr
D0S6Q02D1i1HsFXEoWvvl26W3DTRnE5rpnbSeAp/emmgQD1i/vM+1SSi7str8FoKcegL/Tjj5MOW
KPaU1hHsG7p7BcNpYcmg39Lv47wS9wBkovwElkLdhb1XfVOF6cRrznBg5/2E3LiCROBVa/dkNU84
Fe3u7PqzhTD9f491/x3hnlCWb393HvmbAfxS9gBl3lvA//ypf5zr/N+wU6CGwqty9aOgwvnrZKec
30x6iegLfFdc1Xv/PNnZv3GSsUykdfhfiIxA0fTXyc7iFyqOmxSqLHBYtvqPxHv2u5OdELzguFuE
1Gbzv4tX4rkZe4D/zZFUKHibSWKIRzOqF9Jq42pX1onfwSEAb9EaXvAM66ohRLsITkYTB6eW9R/r
C3yX0nSLPdnFg15TYE777Nef/QoMoBdVEq+e2am1wH12JwpgSImGBU1RmL04sLvo+QBdYawHaOid
aNqQCj9smho1vghNYpq6nFAp5iH3qS/6X8GSfpSUSJ6A5scB2LLQQ1DV1H//nQk+YbPGQRVYClvN
6R6jidqzZ0HZ0HX6vvjc3w2Rf3Vk/fEsfb0eahJULHiUPIRZP17PMvCXhGlaHUejsTUv8bOWzmt4
1V+C2/+m7O16Z5RIhQcxjVway353ZwuyxIXVPcOjxNnPYvpmJymNvQ8Q42mwMmc/R0nwC4XOj3qZ
Py+KaoN6AUoo0GX6779/nKaFr5bd57F3mQ9XhrYxtnir5KZHDDev/uOHifSfw5QmBCK0e/cwQxof
cUG6yJGkDpneFE2+7CaXJs1dn6nnn1/rGrnzXRVEf3PK423F+I/89G9KVxofWZSnZnysoynDpxFx
lt/Uda5RtwIP0RxNdz3H+ctIde6wZGT0beOWCIqff46/P2EN+PLQalERgnT07mvNBMXRvGfHWMOB
ZaFt53bjhkHwrNwKm/DPL/ajdFJ/ndLkP5RXEfU5zvvKT8NB2UZamxwrsSwPpd+0UE15gys889Fx
bmM8F15Byv0vrvuvbtJzBcJi16UkZr4T1dFkGMkkqhKSROqBTTnf5mj3SBiKuE/+s2s5CAiw5Og6
Gl+vALb345BF2TGKISKLJOY8j4UXSdGqMpv5HM6j/eHnz/PdfHu9lgQOhobNM2lDvvvykrzjjMLe
7bjMyyiuTaNTFtuD2Pz8Ou/LYvqesLn6SoMTGa7Wj/fUu1nbUJGOAeHIIWE3w3li5cwFForBlk9R
TINsNYEHQIFBASlAwxVGNz//DO/Gjr5XjF9MdMLFwImI68fPwOEsjWvZ8RmA/HNAJhFDk7DDm4BI
oVMZ+hxnXXv+lRZVP8LvXlN9WWTt3DgtC9bQ99K2gdjhcgm8+Bj5gf073Nz85NrOfFsR3rdv7Kqg
LW+U5N4gZAi9NbSueTiObjF9xRdZg/HEwnhKA4K2QtPIT+j6+GNJjIefP513kkupP6fki1HUfRUy
fffd40kliG9UjMYBBJv7eZ7Ri62HOuOYFRCT5R4KgyPYCtmQ57ELH9Mbc7Bm2mzEwB/7tHTOqlPB
EVKIfasMt/V27hCVyaaMlDf8Qkr891Grdb0km1Fr5az4/qOaClwxoqX4mCtzTuHA+FPK2aXttj9/
Ju/eeh6JbzLHMLlBmNAAvR9HTGxYPBSjjY/lCPlPoU7AspqWUidhyaefX+v9dH69mEcWy5UPhnT3
3fOf/Va2SB2Yzssm3YR+MGxwFvVr+BQpRi+N2pvG+SyQjr/Cpw73HGm6XzxYYV5l2D8OV98GKILu
kE0BH+fdPWdNBW2+toKD14/NfPQyi8m0U5NdkV5VLQ+G7ZqfpYYmxnGveVdVlIT8c0o3nf6TPLfQ
Hk+q7+d7nBBgA9s6qRp6nF2P5oBsgZssanEOQ5h7XDI7+DYAcnjx52y5Qak74c6tG1fbwMgxyX15
HmgbV6s2H61H2afuE4EM5gEdi7hEBdTBjVnFxrPhjcvDHAZ2v8ooON3ljdm9ZcFsfl4MtnGtgaB0
paYi+IaoTlanIq8xwxWIdQ6AZJyWUmkEwcv2Gr1HKFPHXCFwQxWkAvGFfoD9YcRZXJOxRO7buoUx
9i0joWLc5CSxRdvWT6Ib+Cn5yUFgsRHNEH/uIybvsg3lNyrLvoUYk20jxzHTD9cjjdJ+Z0ausx8d
k81Q4U3ok73e2tJm8179emz8R/yKjDfe/jDdpaXi8kA/jAffapk7zbb3XhcoF5spVeGNp3+25aAL
OkjaEOzjETycF2fGM1G88w3rTPZS1/N4d328gQul1Soi86Gy6wiW2uJl0REemGufLDOPyGBQOUmp
kGqpNF9nq17M56Yj5Xnti8n4RCoQI7I0J/hkWSaWA8Iant2MrBGmnmlGqCZi5/e+MTNjbZH3fW+n
lqcNgvyekbTVG7cDDAJqI/7cmGosVkHTzOFeQXRbVojC5RNEGvuDXwwN0nyLZ5uDMP1MUoq1ExhG
3ygz0Q7npQEBGcT58kAKy4Q3LW1omg/1dIdecYg2niPiT5nbMTVBfXgRBFdkW1uPw3ws4Vn2GEjX
c4QqYbNMyH1J8CqXXTFkjCUv7xayBmfw7gFHrxm04gA1VRo0jpacfU4faU5pwg1QBU5IiQVrTt41
xJLqDRWsSa/FZ/RKDTZsAuzxhz7ixADwwnh2Me9qeJEz34RGlpxSP9uqhULd1DjTHQ6UmkwSqv3h
uJTbGpXcejbKBlBcFB9NvynONE+cNe7teONarXkj7GI59UjLDlhPguew87ZENcEfcov0ZuZq6yCQ
wNEXb5/G6JERBkxaHGu/+iCVVpWT703iQ2kD9fbGNKaFoiNhW+jJmp2aUCaT0pGla56q9UJWyx0G
oPmUCLWLIpzVeOPLE/06ui0GpBwCxBWyQ24rS/1mHaVpRmpPB0S0JZ2qk85rQ8/pBsbRXTN1PoFK
9rQZZhLoWHDsnazjD27g5tu5raxzhmDG7MmArbpi3BNEaa7pumu7Of10VZE7EavosY3mz6qy0EAh
90qM3N6gM6XLQM3pSDrgx1pTRFaDXWVIsX1Wtb6yPuW2c1psXyfMxbeRG0M1cdznYQjORN+FHzvQ
kVta7tMpynImYEfvkXJrvnVj274BVlM/iDhrT8YgU+Lw3Evq1bNfQaBMPPhIehIJ2z8wmVeHWZQJ
EqtgCAiuDe3kJEqnFKvACL1LLzM+UJk5tkm911o+yMWxSXTJCCruBkudOyHqOzZKDrlurm6cecAd
AXyGHyhZjk8zos6CUn7lh//F3nksR46k2fpd7h7XoMXibkILBjWZzNzASCYJLRxwh/Cnnw/RNT1V
3XN7bGY9Zr3osmKFRMDd/3POd7BR6flSBNrZxhUduJiBwt95lXXHqfSnI8PiiidlF33pEvMxxIX7
GIzzvHW0Uttl/SEY3bT0LmatqO57yVAw4JdGDQICmr2yC/oOKEw4JAVNQ3VR+/3aN4OMW1GNn9eN
WRGCJAoObc7RR3H90WAw17tIm8y6xoGRbtfa1V1vyteg1GJjIbQtLYhhvk5gnOUbCQU036FpEslu
+2JX54V3b6qp31E5mPyQNPmeHTVtZBaPp3xUQPcpOIh+OUBUqQ6nwTNbD9wnj0Ti0hN5YEBP9ki3
uB4qLsycvQNHhNJ4KOcu2FZz91aDS9qRGRh+KrcOv6U7kar3a8t+tisv+DGNdObuTW+pNVMjeING
sR+rJ3FotY5uJ0P4S8BwXjtN064NKYIDJ+gIVLNlU1BEEu2rtcNw2475DMPYuQSVa16iuBvxokZU
tXhRzRamDoAtldFDGQugxbETOxz+89RlTNFZz0ZmMH2QZXTiSwVa5UHGYBGGz4Cl2/2ctNk/BIDN
jpOoewIJ1BeF2Phikvc4oOPE24+BUe58IrlblAz3hQgJ7dWyd6BAWfkxzoW9YGizjVPROTTE1n7w
PC7sqL74jA/WcRXZ94kooY1jYLlZKsJWXasheHvC2pDAwTRi6nZX4vB9V5K3xI1GrIcekW+Nw7PD
Jhd74T4dahuk24g0lPRx8lqbk3OrzLC5M3XMtj9yGoxmUDvr7VxQ34c/Zij3mBmDn17hM8RpRHIm
1x02mzh2y+NsRPOX5Dh+I51RPUjXwHAPfhZJHT2bNZ0iPXyLzeDdcmJv9xhrAg4AVnMqrRmWJw64
y5hX5X3re/IO8/Z0cESfQneOQrpkdXccw9pYYTSgwlBM8SVXdbh3k6H6KGrUk23RRuKHC3Fk5/t5
8U2cI4vxdyPJQntilpSX3WvQt78qHnrbiQb5IPK0jYgQ6+HdRJIAVmb0xjGhP6ZgcTXlWqS1t3Fz
YHdWPOMpalDjPZVti8r+HI2o3WSqjaF8RA49bUkyX5Dvmo/AqoeTnnLUjog1kAGs3s8eXAeEN3lv
mUP/kXcF92zAnRXupKjDPLYe3EAU3os0VR30nzBwQndluhQafacGoDOZkc3ghy3xuznS+BZ+Wl8m
r7Vvs9FTL0YSDx9ul4U/ExV19Woh6pWbydQhg28PRkwAB72u6oPhu/MJvTVKtpU/wDknf28WldgY
4QAHMBeLcjkW1ppdFIYHew42Es/w2sHVB0aFkjNelZwObp2bF3fMSkAXI2sGUtZcrUsw2j67yyYF
fpqL6WDFC8oEM53aSNem6jCjQegpdHJ7XsPEgswSTSwjFtMhrkum8mvKYI3nDGbpLioavjcWhb1j
tvLU6kx9tpyNFnWk3NRGxaeAE+1XTAi1XCZK5iUNWrvGgdhNB1qc49fZs513w24NqKtqvIlDqFxe
TeuJ1fCwkztFL1adDSuKJbtfcetmbCeJfqDAv7AxjreS8jxQEOLRd14TNFvKBLm9UjPDRVW9mjip
VtTzPQYD4No8oF3YDELKV2ni62p4AMAyqtXE5mQTBHS8WTVdtSFnbNqJ3GYdTdlHUdop7XSck7GK
y4alMjnAfLF3yh+/JLS2PWd56mARDXYF6KN1Ufknu6+8tZUNFoEjtQuTKFmDYjA2QczlTIzUOs8e
XS/agpLDA6eNCvf2LIpVVc002MlsehI+Ze+2CpNLXg/fRovMIDRlO/5AZQteTXNLEfp0yrq5PEQm
4wF7GiDGtJ3at6k0PwoJNIMzPqsOGyEKbRsXTGcmdhjRYbLIKb8hF70v/ITdPBuuNYdqCvnoHBix
JdFFMfkHrwO0bFa0X/WURpYqJKHFVvB+sigukrgbd6Hsv2SHk7ml6mVv+dnCw4x+dbNR7UhN+BQc
MzvQCB+gHB+UY7xnvrtrQPKzT4luyV2dKkP8HCt9p6BZg0t4oVHgwi2XgRGZsLPf6e9cJK9WFD0G
dr1v2U2v67x8j8xs3OuCIWUgow+GYf2ajmK1iQzLe2nKjERfY39MkcXGipYOSm/tY+l3chPZ5i5X
LQ6EYIT34X+S6cTpXjHVXnkGJ4JkVOqHdvTnNGRHH0s52m9JJ9IczckPs+1xO3RdWJzw7xAAIoWQ
NZmzt/R2ENnbNEz9Qcn0xhMvZjgojEEkNdI+ewqcJD0EY1TAIh/Um2F3mF9HjFYDZ5gbHJPGAVfB
8jOfTayDWfAGGblGUBJ+CIgapnkmfMajI6bSNY7GdNo3AE62Jh6FBZiM5VEOntHt0oqAsu1Hv00f
9exktCUDHcyqfWju7cEenTPqd9/nkOCI4pR2tzyeLYr8HTCUPzK4wCt2TECVRMjvBfIvU02XFJeZ
l9bO6hNwRAX7oQMt34FxS3Q8yDY9/Y1UJkYMTf1+5MhZ0AvZKTv+GSZF/N3HuMJXPCsSg4cHomMr
wkGKopKGY1HCZa82DbcX5kyLpjE3Kv6pEg4IsSE4Y1AJCedQA7NnjXsNRTxfDNfjlJwFxlbOwjdv
c8PLhq1cKMqVCrgtjX2Owd9aTidWNg1fuaYxI/dn64aOU72jvBCwfQHAOqkMhtyJG1iPVu/JrU/D
2FLOizGOzIzvXWQ6LEfeSDYzZZVt/0PUA1sHovKUMlow2tnb89CGXxsgOjmgI89isQssch8mCvEv
7P32JuvY/q3ctL2nlWxdQDXC7I3cqVnyj3bRs5D2TnxyUo+hQM8hP1QBM4JFqbk+39C6xnbGOXIk
doBmU5QAsoh7vV3/JKKs89H0OfZfGzSI1OuDDUr+va8kZ7Cps5kSYI6+oy8csCiHTbQeXftPUcGH
mXUwK81Uit11UNyWEzLKRBGvKpgbl5jxTdrA0mhvRLxEYovFydfk+PzK639QOMYbyHIekfuIxpVH
Vt3LSuutUibfel2YvOZx6o6dV0/3xcR+VxspSPJC0XjSzrNcTxhoj27FLLz1OPaJIW2JF8652LNV
Wwz0qgy6zVDEY7HKNFMRhpfcDCiiQ1+Hatm4gyeORUxGnesftj0JqqR9Z/hHcrfImSiG+hx1WM7B
lkb0AbB2QPGk9rrZyWIc3ZuS0oxbD0MI/csahUx7DK/o1jtdrzsDZv5uyPkGHC3pl+lK/ZCSk+GY
NC0EcBKi8beBeLxUALn6oVTLZ1LS1oxFVD/wXU23DbGJk8+Qcu1arb7YhCD2zTKK6xVA/mCOQW2V
1Hw0TaZ3vssVIN0laBcNywOWuf+UkD/aRim29hac+kYu1uKpDsw34PZ6hwOhOwb18m8byadl+RMX
LE2K82XggbYYvCJvI0bDfEvpdso3pB+oeO657lOD7TUsdGj018GTBeLtW5M4Pw85fSyO5kHzyWje
GSXWDmW59vAi7cm6iawxPg1p3LzHKT03M163llQWP2HXUWiTo4xPcWs170XQYwoTk+HApR5KE9dA
GVuPHA54hzUWUQUNLaGJOsS7sCf4ZN9wbul+0LjEH1RmubQU8jGRvbYfx0JCFl5+sHZfpL8rXbUE
NGlFZSnvh1Mp5/goGblWKxUa/bueAT6ZTOSgCmBD7IiTcvP9UF5P+ayVcfSQ7SctviQWEfP2/dAR
9ZV8O1LG/NgnfoGxmilur+poLzva4hJc4BeHEfilrShq6EjHedjztXUuIW3f1Y4fn7xySbxITj7e
puZ2uDcdj+EHsmi48ZarYGwZzXmtx0jBc106J0LMfasxUlwlOOo/yO9SzOGHRoNHpI32QdN58abh
dIoDkPtj5PJJQSs1njUHgu8gbnnDkVyuwc6cufLA0J8wmS1hHgihB4NgzyYIA459oZ8OX9SuOh5B
JWt665ts+jUN4ULoZ0PeMUptk23KtoKVkQqXG6sf6tt0lOo5M8fwdzu48XfWTLiHPUK4cPZZmdxs
FLvZC2ZiNCDYjkMk4p+5v3R59B1stE3QMODekD1o/ihu+V//+n/hX8dCbSIQ/f/96xcQ4Mv/2jb7
s4X9j//uP6wOiGf4zRHRQW+gwvyH1cEC5rkwiGwm/v/uXuf//rtbHQQoWiabL5uZhg8/5L8DJEKR
+CcFyEPOg33i41d3/zZy/5MGnQXITqQviyMOIm6JCeu0YfcEf/iF86uRLBqSGiHmFJYkp2uJma0P
7tT6hhHR/KJjBTWvSXpK2ajGXEC21oIFLJbAL7nqYsOGiAxPS3kayJ88U/ocZ+RG6Dds7S1IL32J
AoaRvEommTOb4OJ2SOvhK8gh0axFxm22Sx1+xjnw0Udh0EfZ5UwHw5F0oQ54vS1VbXTGuPGJURM3
AOSp+oaXya+AO1v77kSsJLhEik2tSDASY80p7UxdepEPBOkS1T2R9VLYjLDI0j7EQC74PSRO4u/G
KKCh2BziJNtWKpnY+8Jg8X6mZgRgcRVRnZyeG+kUoQMeXLTjvYCrnDJmCsfkFhd0Gu6aYraSRwau
/o57aoVzNsPCRCNmP0hzw6rseEdM9/xlYqFHvU1d0bLOMyxdkTujrdmn0oYBKVo24/sxZCS4tgqM
3vTVVT6RHn8l6uSj4p57NwRzg4EE2gh3lRl8u5WI8A1isTRothzBqzEX2CtfbyT/tGrMofv0cjHc
BlT/whQ3E+cAo9+iS9luNmMcD29d+UB6otzDV2SOi4FvH0a7thsYig2lL84dza7CFSAiUojfnuSc
tEJOadbGHMUPgz9PLxSSFm/mYnEIUEDWjqcazu6F92XUU/5IVGlaiWgSG87nTGxrKztK8ho/c/yv
qzFNG+zzXX3MmI6d3Lg82JZV0lOTFw/DJGuOtowpuakKertGcM4NHvVoxotPWpLtcdR/eI0VP1ZF
GmwI79FlkDC8NUdZnZlU9tue6fI61VlJqzG7CwG7YE8uO/r0E9h0FHt3+T35Z/FO1t2zKHKdzdto
Dik4kEBpTnUKwRGjaW0CtWlpEhBCvzp2+ZwbLWhykrkJcdbic7H3vfohPyp3dFwIfjGpMyrKV74g
z9c541ccM57SU2FtI8wJFCemiXzvNANjTSDNSkd3VbTjeXBT764s+nLnDJpoBH6G5tAlbnFscAiQ
/Ausn7BfwlsrqKHZ2SO7gLwojyhS0ZqMX//cA369c0YP1qpTOSge83Rb4sw8VEAiHtqWMKAa2vxN
1Gn+k2+03E+Tcs6q0eUB/l17W2i3/GwT6cPiJfDKkdjR98jXA+XUggQgmXCK6doweJxzyTjHMGhf
MMhmXcK5cx4YuPr4rBcNopyoV8IAnmWn2k+cOxWq/oaui+wHxvZpwF45mpe2GDKOBIV4ptdmfKLb
DNYGU8ktzY3Rz8ad89du8OVZeg27tUkF+Qm/okaLqVJCDibSb6snvFHaTDZmHoU7zoPeN7xssccz
Mv+YchtVM2IuW7TVUXrxhZRivYkVLJMRkObWqpOjHbXMEMx5Dc6GWIGrfqt6JFZQ1OVhKaZb1bi2
QTf0A2mROtjB95iQbXzx0caeOptMewnnMTLzaxzoeUN9eFqE86HplPMQz+P8hrtMf3qxNTzwgcR3
zLo5FQezxRxsBKTRS8mAf8oPY+nme4ZzVPRVqileqJMq93zt/FoMNgRRULS/HcOXex1W2Hin2HS2
kz+5iB6dvAchW9vroZr9dW5j+EXbtb+1nRLZwB6ruJQppI4IgLZTMVzSuLonihvd2o2dvDErBltE
FGE3ObMxrMw5My9+VjAzZmd7a6A/PMCSwXZiQTu6oYOx3Ecl/WFC4Q21+KGeAEu4Gw3mosJOICkf
LqyE9AzV0EnoLwdYp74oIVdR4HCrqcsa4JOXn2zhWk/+XHn22pQGWpbw588054zDmw6Z4Ko+zw/4
e8RHATF9MnPGBciP21g09q8c7uixJBCwFxhXn60ux4QbyODWlvPEmExoXOKA81/6mhnJ5AXLtrc1
3ttGUTVlWeNjSSiYoq6mD+jMHOff6F35zGhceIe69sYTttRhH/fWcDvIDqGytOtdmAnxOjKqvp+W
USeSn9472ZQ+sLKR2V/moqGsg+85K2S58oH+ErFMfo/FlG/dTEcgPNvd2ITqPJPd2mCQk2ujWSax
0TKUDa2C+azZl1CFq9DC4s+kAVaqNhjApK4AQMyQl5rP5hheJ7/eMgSuXQsifDSIHyFlDf7WbZLq
w0mScF8vI2SA2uF5WMbKAPm7Y8qkme0xs0TqylhPSiLwtxySorucicalWObUKuybE+F6eYkliITc
Lbzbkca4lUG9yg/aamEbXIfe/XUA3i+z8DbpwxtMzPOXSTekWkUqY7mOlgE6oGeDaljP/yngHu+n
66S9uU7duWm3PtZ4hvFyGcsHRe3cZmZcc1uirQuVkrFLvozyg+tUX10n/BzhxLqCAr2emiB8LxYp
wMycd1f1Ddmq2nsKF8UAr6FzM8rI5TY42/ez0IxJ4hoOB1qDKB1rryXMGfjeG3gM9kWFMj8mNrWc
XVo3901iOy/BomFMi5ohROPtjavEQUXRlswTdRhFxiCgwa0AUAFNxEvcT5l2CCWECKCJj0P0ZHnM
+Aic2EjwaCveVWapOOHeF1fxxYav8FAuigxCdUNfhHMTXuUaf1FuhGlxhPWnUwRpaWtlhvhKFW0V
K2NG9SEvFRwAV7XrftGE6nju71tdtvdLmcwhp1+H+BYl7iSujfV4lZZiqwt+sBewnyfqfeaVAiL3
HVaG+lktylRctG8IcJhu8uiBgFWf8/5MejPYp/QH+ypw5TJPT+OievlXASxw6fFi0Rb6M2u7Sqz6
RS2zkc088t/nuQgTLk18D9WirsWLzsaJsTqrq/g2hl2Qb5yrKAcqT906iRJI9R1qTVfdDVcZL14U
Pda7mt5MVL5S0qBpZFZwsCnCvLtOibyrMLiYgdZGjlwo0A0V5i68tQVaYmCRiTt6ZUKjDHL3/XjV
HRG/0SADs2H7OvTzFuDv+Oh3ROZGDUfeN+f6jib5kd+Jw3SF4UHwm41vunXdwqaBidtKGNhsprHH
IIrKRR8dCL69mEVTvrg2e0CXWb9LO4QQd20ho7MufHYriRcfIUwRG+GIihBbNKxgq3DpO1RDpzfT
ItrmcklsMQLPFFvMqDnQ343C6/yh9xZyhlUF0wcE0IAkjLTdcWROBdBD5G7X7YhFi87aEBWn4i0R
CMv1qLcJG/837YfnHPU5WWRohR5dZ57Fu3RPVRFYvyjws1fMxcu1iP2ILVnlv1mLuD0bAQObMXU2
C/kU5UK/4/3/YIj4EC7iOKMVf6miS5l3Z+a6WUR00zHcdYGuPi0CO1MtSB158sLXAilkkeGjnkSY
U7K5McqMkqOMXAiqvbXI99Mi5OMZLjfFIu63i8wPvylaldXccirHBNAEbn1KFmNArcIdnKz5xCTj
Ll3MA87VRxAulgJs2t3OCrAZ6MVwEC/WA72YEBrcCMFiS9CLQWE27GnPxKpdE0bbR4uNYVoMDe1i
bai5/N6NPthi6o2fK8ZXh9aI55O3mCLoQso2w2KU0ItlwoB8C9cBsWTupV63V1eFSziX2VJyWy+e
C/BZ851n8uboNthmWlacE1qQ+34LP/lPp9b/xHu9eKn+6rUiWu1A13Ox1IWcD//qL0tjdy7pA86O
eQUgaWVAUzh1SGfEUhark2vW4rNlLwVAWZnFf2HJ/Gdzm2/jgrRx0uHMtP6RB6qzuvNn3WZHa2q6
T5139Q0BlvQuLKLi8V+/z3/263GeQW+2ltNvGPyjpz0TWe5TmshTtbC5ydAwTV7Vc9J8/evnsTjS
/+MH6riYLTn0Yw7Ea/rXD7RoZkAlRZAc0UfnXRp2C0Rssrdlncl70RVFdDPAq4Qs5VbvQLg4UY86
ISEXp8vhOoaWsf3XL+mfv+KAvmPXCmjOvhoJ//qKsCdQ3c0p4wjXXF/Mqpv3Tj5ygnZLugU2ZpJ2
nxTL8T3To3u6Pvf/zo/+i/kRLt+Fqfsv5kfvWc2lBQUhk/Px9//7P3/8F39MjnzY1o7vuTCs8Zcy
v+R6/iMkE1gUJaI/ADKAQcyl/Pf5kRv8X5drG4GHapbQ4Wf193mSS3zGA+1vEkOIMJQSn/kfA64h
DAQBhgseBy8z9AN/+bH9aZo0c7U5cl4SKPEW3KI3X6Cw/+nT+E/uS7yLv/yMQjIaTDDhaC/JCZI4
f30KLMiLuBjpwxA7q0KHbG1q+kL5SP/+mf8PnmV5FX96I9RKTBOoL7ph61+98auZvqT33wu38Fn9
9Y38ww02yBoX6wdPofRDYD7M2Uboj3/9LgA2/+N8D7wLcQ9MwjZXhmX9I3G3Lw26Ewdgf55Rd58N
8YFxy0DZ3qKL6oMXUx5JCx/T91Ih8fSm2k29M22psLD2nOTGPXu07tVOtQNpSLO/62TwYHvV4G3Q
MsebqPMz1OXO3DhyGnYWbepPZCiXGVil8md2cxN5wyA/9/6APbPBbBK2LF9hT22kNRxU3q05T3LQ
RhDxN4URpBcIRjPFg6pZ+VnXIEgr5CSzDM4mtAr8xdSNrFJvTi+mMHzm/1BZtcnugskcLW1JpSZ6
+WS5AZmgblRU6ReqhssNJbo2nFbx6VMCi1e9YltuiGHTB7rau3Z/wyZNvkz17D6MsbIALwXltoFs
hExGJ0WpLHfXF1BPg6m1LiEOkW3uuBMl1dPw6AQsxi6Cwk2g83nb6NBmgjP31iWmMfTQYC5ZJ41K
H+J8GD8jSSce0xuFVyCe6EQaIEsYmf4aaz9+S1uSQBv6svUL5nbP2Yza+uq6ySjXXu/Kb0O4U7qG
dChfIzsLU2I80n0YBpMHWj5gUkCXBpuHXOHrpSVz9nxi5bG8oRvIkWTJ6Q+NqS+A+9rTLEdvYkCC
NTdu88T9kj2p1nGW6neupxdX218RdUhMlOjwcJWRvUmOp0dzxjjIwUdYe7hrX4uiGq3SUehDLiBF
5JjDJ2RnLV+VyeNVE68jn4LiVEVe/wpgO1gDhgrOVahSFJ0x3jpeB1yDRCu9HzYHq9oZNlHXdjtS
+eYeHILGVMQ4bR3Fc7wNJxh5a12GyQlwon1AjOcJbO2vhcjlHmZacci9fHgqGq2eJB0WeBWinguD
EjvOT+SDTZBvJ2IR9MdxqN4CBXTvwoiPE+KtFW8qvIAbm3vnrRyjPD/m2HwpGxcUjkyU78Vr1aGm
gVNIMHdn5lNeQ0lf0U7o3YGFyvdpkph7y+3ijxjyNg1NthHf2mOER5FJZKCWrLzisBq7d8x37c2c
MJCh0so9zW0noEaitVmVHo5+1Pr3seEYe6LdDuObKrmB2vcaVwJ9jew9AWZvMHHvYmA5io5RglIT
JSRFlsYfEgc7HJARcJhjKIB22Im/XQiL39ij5Lqnpu/cITd8pJFpbTlLuVSDhqG5NXqIZHETLZ9H
TOnLBgr77xKvb77uh6ncQt01D1ZvzYeK/t0boE3uM9qz3sZzyPQPJq21DxnC7j3AEm+hHQ+gHLz0
wayEeRhoI/E3rpqQhYNswOiHS+7TKmhcEpWqbpUzje+dwyioVkl0B+zBeUZEZoIMEIMRn7C882gn
870zIAAkbRfe51lXv8NJHh+6ecE35qm8nZgS3VgTcmwvIu9ctKj4lvCGNf0d/lMLhmAjCRcdUGhp
oEf44QmEtdy8SjuWDx2QrXpFV2cRrBiVeBvyIw3MmNH8djNfVqu0bNIn0Q35b0/7/cEauAkVRgVY
LybKPVEmvGsBme5lA9Vx07cc/1lVCNObrmDO4cM8SBuRPmsUw2SVDCTl+dGkzFCiANgG5qkTrzZ5
tmnRPs3FLM54TyG8eXEm1rlfm9QeVnl0ZPfu7cic+zjKk+jo9REaO1r0tjUXdk1aUMFe+w7XBC4z
bBKRKbfm3HXHv7kSUhHOOyLcxjaIF3qnbZbReqAyHBRMo6eVjcp+X5ed+BiFlNzGhuKhbFwMkznj
UCjS4leWRXrbgIM+0E6IeGMiudikls5XzX1ssjIEWoq62heN9QHiBMN6ifb7zVGufJ17OiQJnWGY
WCR6u/Y96sfQ1kkdVZiZvGBxUZCI7UPmTUPIXnrLNXxt9GWebiWLs3d5So5hyFO4eIa1mm1EI6dc
jFmF7H8Ek+w3aKf8qds5xpYp8ny52kHsPrEfcRUinbpp8zpkVbWXkar3ODpiTlmWCR9pqTES2ODM
aRGLG/WOQiGPFAqEBRiN3NuEcWEegDEwhJ274TbCtIjbIaWGqLOi7OIXMDCAziXRCrf1dGiYfdmr
EDPLEXgDNTpYl6oThWloyUHjS7V4LPVBQifEDTTRUh9lHLssxuJvV6d/5i7Onmsc2GtDeuhHn527
bhVPS2dNfJp0yFCrwxBBet54bjOfSKAx8dWHDp3tTYCNRpVO+vvqKCgWt0PV+d45pogMkbsnBisS
5sMiNsI9u9Hu6LRG8TpGgHLqWuBjEb6x9eipxUOLMyW5+o+Wxa6PcNAa0FDvRx+3kGMhvTcRdt4U
T9K9080u7F8Ir3Rm6BNEhuKkuaLXhADpf+Jg+ZWzhh85IiNVFL5+5UJK7v3USO5krqKnOscG7LuE
j7MOpSzsHP9NsiGVK0Zd8U051sn8N+eAHRvTPTX2+kEb5vA11LHxUgVtjAMI7WYTGv4f31Mhp/h7
Nnmxk+uMO9NdoLZLQCWhIugekgjOVDB2W8Obsp+16sOHCEw9CGvl/XDU7P4YOsP9kXvtfMtK5e9S
kRqbOcuMDZM7PGhx3FxgvnePsGDrrQ0QeEvN9nR7/dSlR7Kj6cPwzl4aZeua8TuTtLPX4cEXDXPL
WsF6abgQd5PXmOcAD+6WhhN5rGbpbFs6j7EbmS4/4iCaTwofxh0c9eSI/sGw+Hot69AiJWa4qDOc
UM4aCuZt0NfxFhtsQiEoYJgVvoHizhR5dUS1898i5L+9jIlm0vzKYghGgq9fE3gverRiS2CgSkbA
kmuCbim3QGuxtRCZKdCTuCnMR7uN67ug03qTNR59oiQm5leT4Ze3oogq32qanTBtcfLlwJlTgx3k
dzS9AslwME+5qsKDBgLz3gpGfGldO92JoGfpDlJQagGDOULhugqKjc0BNVuF6Kdb1qbhGHXY3Fex
22OglmUNZT+om2dFknGnuOGwB8JQfIYYJ+8EtjNGGP7A5A8D0Dxa7Ykh1rhzbAs0uihq47k3TTRt
ADbsmF0KJssBF5mZ9Pw0pdfmAKWWbG84CByj7YCLxarL1wW+vq1anE1OlFkf1zCNWxGQcMfR/KCx
FwPOlDE+Ntwlc0bqYJuRLsYlTV6MQUFw8kd33oZy7ujrs7HaOPNA0KqKfGAaciAJtqp7Rz+YPnZa
cCcl3qOYf3h2DZEgoOAMulHSoFiOP73PHQAo1IiL+NDTYL3PKBs4QjLxUSyhdPKO7oJ0YtgVeemt
hf7br1VWPdlT0W3JPtRb3abGHolNdsA/Z/vXXM9hztognqgJY2ZSZMYZx/W9aueAGRk+1jE3vkJB
34Hl1m+M+RkY5nN8w9tgJms23Dm9pO92YdiN2wYbzz6O8R3X7EvOhMc64oXCDLbsEFOMzh7A2HS+
t/GyrIverz6D2vjEM3Y32b2zs6exWvZt4ghohvGtzp7HJtXrLjQSBBrKoqUxrPFkIDORA2GSFr4Z
NdQEmRONWGW9oDZgXHpJHQyrZijRAr2Wavug5f0CNXLZVdm+yx0bi3kbX1pAxusCkPLWz0qsAI0z
qL3WeforUYN3KCYIyKtZTcgBoW6eWte3YUompiCMZafnNPfb+xq58c1IinrFql6BmWkxcw8BCUOL
SfOmDNviqIZZn+wsKvb0bauDkcKt2zSJcO/dsNP3eeJ3Ty3delsSJAH+8amrNr5G15mCblFn03Rf
0gq/G0TBkdwssxMQO4ChlhQfUaers0UFJb7A0oug/TaJM2IxVlNRnPv6g+09WrJfhxcrUtJcd7bX
PAwi7wxKPdUIthXiOYUR0T430n4nQ4btdlWZZKywPgC86fgWN4B8Plz0qHE9UJ9551oyf6g92ewU
SI2ffsf+ajVZqX07h5EEnJoGJyoE6h805Zgx3gblvJrLCulbVYtlMkwPU12rc5qFLjPUXv4A0+Yd
JinGU+klw3k05uJTujlRlRTm96pRMr4fgrb6XfUUlQ6+5b5jxm1gNIHYO1mF7d50EjumD28Cs9yA
RIYz1FXb2ZDui1MH1ZZ8CPIqNenpbWPMX8UQhG92E9SEQnS4TpJS7wj75escXRXiHnaCdZdWOP6V
MY0bf+64k+VlfsjboVyBJ0caLlltTzOnCmLIjl6NFtDSHhkIJtEzc22K5qVYJdzlVwxuKMuJ8D0X
Vvujc3JnU/j4AkkdBAI2GjvjfRP51XNTVM2N1KV97DoSAOznK/I1oJ6KNlTGwelHozpwXPKNr1mW
JI5G+iIt5Yev0hA1pG1M8ZxixpVtZPELbjp5w6JY3rNVzN8ny2leclGIt1a1U7BvDQ+1LYshdoOr
W7qq6Ze3OUzJ+sF1rLFeXz1uRefbsMq7MT8NtvpKxhAPOOOdm4nZ8dlhZ/tZt1RPzDQAb3yjuNXN
AOiud4xyL4msrXEVNzfF0FJcCPtI3pICSW5zNkM4gsq8ByTvCQJjeBH6jjZMfv+/KViC2sWaFq0U
ECfc9lKfaNhW94XJkMEFTvE6db3DwhVYiPtV/NBTWfPhGO0vN+/HX6TqnrQiD7gL8O1toO1b+1xo
7uyt4aCdq/IpjAK4l+QLu0cPGwlqtk8MLFXmTv8be2e2JKeSZdFf6R/gGrgzvhITETnPUr5gklJi
nme+vhe6t6ukyKgMUz+XWXU9VJuEAhzn+Dl7r933HfrCUAchVui7MDStS5GYiPSSurP2ISkYHkn1
wVckjA2ae7VwQXXDbQxG65GjDt8THK6vfkaGexk4L/qoDxdqqYkdf4sAulC1D3qkv1mpXd/0RTtB
RfH7bZ9gnuK+TfGV48zDrq8t7hhJlzu4lYzJFYebQkjLi9WH+mPUF0AYu4gXtnaYX+XUVFNoOltD
MXatDMUtZ5BnNuTkZixn81BhUXTboTU3ZZr7X4oF4JwirPQU8mGuTdIxGAwonGJETXXLuBqycT/k
9zmwRSpc5S7LshZdz5Td+ZFi3loVWgwzNsW1FvbyhxaQfVrEQ7mpuyg4+HnY3eTGGF6mRmI86Awa
cpywM6nLn2Nm036YAC9mu930pYRm144qaUydSZYsrvSiTYrdBP7soWXHdbsRvprj9OquTrvHoCNn
frRUk7iWYtqBJn8Nndzy4iDki0UheGAjVbxMOv0lpZx1GHRMP01QJdS/Rf6ja+M+YqRYfpWYxz83
dtvhIglQP30t1DhWL7Sy8y8A6MdruiXwrNHGPXZCGaeV4sC0vY7SOhCrIq+q0ZV1URrbKh9njmZh
7VznU50+5hkjtMyYnF0YLTQIWliP2Gi/jyOzLXWmVKkrWaNxGb5ZBqcGIxXZiqKKQ1KFI2VGF7DP
Ikdb8pc9BWPTgfff+MRQ7jnDkbXSfYKfqQrTNe2Ob42IcAKok49Nhu/rNAxeN5pfLI4gRE1cGrV6
Rw2FWAS9xErpbO2b7qTDhV4YcmNWkkZKQoZy4GvkKij+j9CUBpobRdw1o/OjGnXlmVlk8yQIaArX
RlNU6Obq0V83tma5Sm4UO9UZO8idVb4224CxJqb2M6CL911QAFDMdhzddjRbHHNgTDiNeY9MxBt0
+ne9QjMuKgvWZLXjPJ6dIRW8a1Hby9WIoFRtAMWoOX9vHlujMVInWbU3FQEif3z2MPaB1qdBma4/
7vCeuhQiUqIZDAHH9ZiIoDZmSftR44eFdvA4xjqfjLjXrtSWNOiPL3WMKLH5VYRgQsACAMMVj/rV
WoL2CRVE7eV13l0mKfFNZo0GxmfxulUwZjvSYKc/bZJzUaFJTdKHA2h8fFEj8jWhFFHjkcVkuAIv
o2vWtOw4k+pnft8xBmb5fbzQjDAscFP6u/kcm/9clkrtZVMoSeIhnYDNzY73iaCjmdL+uC0njQ5i
OodXXTqOZ66/rIpfB64/ry8l85tl3CqOMT5ToJehmgSNh7yCBjyYd6SBw9PHD/F45LdcRAoW5sJF
UhkL/L40R43PReuI2mtbWrfWEFJFBJb0r1Ohzt48QXnvOxKci5oi+eNLn1o/UoC6Up2/Q1B/v7Rj
6KOGRqZemiQTSgCDPOF4aQRbippWLl4tA/1v628+vuypV1/qKrU5TxaNJaOvXyc5snHMwoq4rFXF
6UHL+ieiyGYvMFm1jsX6/fhyp15IQHOwWZic29pxoGJQI8HBT8blIPA/VqLacfgHVkpG/Zld5h2U
5eezdECHcQJno1GPoCzOPP/zLM25G741P9fm5HdvY8vaVIhUgbeBX8q0Z/VL6C/NpIFW/Mc/99Si
lY5tWqYuYZi9e2ks2c7oOAmAsAL9DmEv3fyALfbjq5y6qTzCZXylMvg81iLoME06PWPr+bkLEGzH
KMJBuKfpaJk+vtSpH6QvybE6ynxGjMs/5ZfBXzIuSjIgyN4wVHCNh+LVtIszybznrnG0k0ZGK0w+
1Gh6RXs1m/VOt7NzxKTl4R/vJqw/ANosRcN6tzic2B5q0dZeSe16FXSqOIiCdJC5H6JPocIOg8VN
vQlqxiwwQNU9AKhzO9r7V48MYIMRCu+fQ+tiuQ+/3EudKAu55It6AalIZB215mrQkuoyVWKcY6WT
r//02XE9i8xf6ihYfsfvXsWxyp6AxngZ2Z8XujndAde2zpQS79eiZIaOZ4PWrsBofbSDkpzVznWS
Vh556IDPyyJaoQ27tGJmGR//nBNX4kfYBoI4DS6OdbRMnAbvwzTZhcfWhohKaS7kZD2Wdfz88XVO
PCYNfZaq8azYuZa47F8fk1lmiXRqq/DmSN3U6RfFTldxki+Gvb9FH/+Rsvg+gcAm7uCXSx1pYOhR
mQv5A9RM79C4z/XAzQarBa/m9CB9+nx+mgzqMaIf/Hpd6YTEqjWeJtRCuE5n0W5ipr870dBGy2pJ
AzzTMQwadlweWjkCKhjC+concu5er3KJ2ZhpEeeqdpOKNm4PVp+O10PR0cGe4L6taLMhRDej+cwP
1X8P+UUIsXzBmeupvACE6y6Sj1/vaZrOCraTjnvahO2Lk+Xqtdbb95NpRl+yuUMGnabMT1OcbLAS
txYKTGbW5n4R+0UGk1mtKhPM6E+Zz8GoNUMwEdl9OdhXRBnOxFYm1aZJBvqNkbTAE8USH+9Q4PHr
hXVQYqVbjXqhe8y2h3XbwnjiOvGaFp51mehoGeIEiO/Ifr12gmE1W8G41tlgHO6WAKHszI361fKx
u/3xWiOvRkPBwTeLkv9orflZX1F9TNyXWGkue82Re5766AVxDWRh9OXgfXzB9wWPlEtyu4FbCgLs
ccED06LvhzIrPMduocZHRbapgrq9NGXZ7nw7aC9DWq+P0P+DM8GxJ15fqjl1SRtB6vHuzFEHU6+E
nYk2OZqmT705aK8V855HQIfx9z/+kQg82I3odfB/x6Ujc1HOm1OXe1lfMxUBCFLTru0QGxO3uScA
J7JXDQP2iUAsmvYfX/zE76SukgTG45mkgj5a6lYSwNYs8pywRJLQqiF/DBZWIOF/9R+XAfqySWkA
4DheEVH++0tFD6gJAI/hALLtl2nKh7Wwx463SMo/XqaUGwimEEZx+njHGyxJ4eiCvkvRFXTDejZp
vMr4ZhgMc0vj6e1Pb6CuEplMfaMjCzSOP1v4uMpcTyt+FnG7nlJOecEMkZlOk8rknKzz/WbPxSht
KA0MBtrHn68KbUhodhm/TNEfQ6m8oKR+i0f5iKH0TA2yvMu/lyBcimOpyU9jzz8OVScFNZpyBSEG
WKuNpFfqFEaKBayfSV6ABpOKc9Xo6SvCj0bGtrx0x58XHfUsQLvEq7T+QFbYl2LSHmWdVLjFzZSs
FXEm0Pz92kc0qvL0lqqDKx6tSANaL/Q2K/GUrjtMae8h9L6JTPXMZd4XjMtlOBoSGE/1cdxQIMlu
jCL+aq9XxAIUBHxfjnwRP16H77dKrqKpFBugQM13kEcIK2NO5mTi1ZKOFp0ePMndDys37+KqZaBu
zys5nYvXFu+/lFyVjcMyDAOy5zEv089mCBIhzQTHgIM4pGTRrfIyAVPgMKWfCSF2sRKBqQC4RNoz
0TJE9zaqtWvHKtinzJG3A2XRPBnVPU4VfFxlSXGwlAU4f4wLZHHmkyOAhEKUMs7s8ScfDOBYVhzp
pPrxg0GSEC5Om9SjO51v4smJD8pIn/PjB3NylaGrpKXkCFSDRyVnpld8RoIi9fLWgrBf9J6aEOxm
teeqlhMvrOGY1LbsQyZn2N/3V8NKZV5W2NnEWEqELH64H0113H78a07tQCYlgA213aTZsdzTX04F
c6yKMeiUBPEQRJTe4jMFQAomQ5N+hffw51U0Z0ZkonwyFsb28QkVdqJJKgiv6JT4b8u9qyPzLqv9
l49/1amXZwnWspDkcjA4XsZjk+TaXPDypJFhY6jRGLH5xhvDlmJbB4b9bUghNNMtbM58qk7teQhJ
UXHz8X1/6KF1qoZS7xMvINymzRUIHMG2jJ8JkHxguz5ztVMLnmOPYLFzsnzXJAOmiYQUS45XBmWy
y0zDuhsEVK+Pb+Y73i/8bJWbaAk+RxKZ89G+6nRi7Axa7p7dDepzFKrFVkFx7Pqx7FNmc9bwFGt2
seqKtr+ppjy5NlJL7kIbTecMBInBclyutQpGIXwP9BhdF5873Won77zFCZs3Exb+ceFT+41qDFnG
12bUGRO01RetdYoVqrJmH1n2SzfSnbDKkCFGLqPnZOibve8UrziaIVcs9K4h0/d0kRws3kqJF4bf
8fGNPPGuMdOmBLUsiT3m+IOYWvwbopFye8jnt3LW2q1aIqb08XQX05ePr3Xidmg/NcbG0qil6v79
vRbQS1Udmp43+9qbSsNhnRnql2ZKc89y8hjIj9meqTBOvHSaxsSOioYv1rsSu6/TaayDgp8XG5/C
KIDmimqHOQb5jRK611NVD9UaNUbv/flvhfeO85PKRpPHO6WuOMgNsT16nNWuYUTVdKXTO7rxAWS0
4JmIyeBM7XvqSVKy0QaAJOGwlR3dXZNpY6NXhaeoAaGxGt72PJft3QA008tMDtIf/8IT3xx+IDUU
5hj6tT/f0F926cyvdfyF3NqxD5hc6DWJuFVRrSWK2P/PpRzoibZJwQju/fefVlo69r6cI5rmFPkt
oV3QvqzWvIg6TTuzfZ1ao1iaWJ7AIpZ+8O+X6pHE5TOdAa/JukeosN8No3pMG55fFFR3Nn7ZPz4c
sYFhuhCA7BmfHL+A2sisTTRz7s1iRuNnDfd1V69L+gBnLnRiY9Z0mg1S0nnGxrE8z1+eVznjhFYx
/HppYLzgRt/Zc/V4ZklI/o6jgv63axzvykqcxLrONRD0ay5G6vIA4ti4F50JhDgdGu4igcDGUJfr
JXv8qRhqcpIMZrUdEUA0/zrUkHnEpFcfUcBJTdsM2K28SLb1Ydb18E44AblAE4Qfv1TzXdYgzuJ0
O62Qwfr70LAZUqgjsCttoWGTiqTdz06G2CrX8IkWWNV2al/5zk9g/Q3BP1SHxQIXJFfuJhytcKfV
zbRPDSSavQyzq16pew9b2SMhw82KO5xsM3pFtRsiFPQQJ2ZuMczlBhaAgVg4GeCeyAhKdtxtP769
p9bmTy8W6wTP2/H+CTq3aieTtYlM+Es1tl+IQL/RpbKVWQGUjbS7j6936g2n5qbYo33PQOjoXTDC
Ka9kMOXwXcKl53Q9iGQ/tPmZ4vX9WG1JzBGSxh89AtM5ugwe/FDWo5N7iMjvgObUaAbtb1XyxBD6
CkHKqjPEa4DB7+NfJ09fly4t7jYO18cFmVOCUS8Hg55IMc2fwlHFJVTryh1GFzXdoJnhjFMZGU7y
pK/WKeGmDLdzNvJK9HsDlb+BFW4v1U7Zaq2er3yEoSy4cse8kwm2E381NALtBpKqVyCNg7XTaia9
F2teB5r/IBI4kPZsVC7kLD2BSgXeKebfAzq0/I7nQ7vFw0kY2rgQGwyN/53g7FXYtPHGgn35XOHE
PvMoTj1xc/H7OYzheCDLLftlj4jUxsjypM89APQT0yUXuMYu0dr+zMo6tRf9cp3jwqgv+ywtwKZ7
trEkb9FvWBENu/n4AZ/6IJpYU5krMG8j1eb3H6NWoiwqsN8eQyd7NeFL5TD+UiQkOIbNdMZ0dvJi
9Cs5szi4244PEWbNZpSnvCtKaBJGC3gTWvQWBSha6jY6c/tObQQmbX++Flj23hW/6TRJM0ZF5dVx
fScay1xB2n0p0vp7G6FZCM0zd1I7tS6WmTcHWCQE1vGcZm7KlPtLnRaPKTTaWWgHe66HvaAXvy6k
Enp6WUEMLB15D20h9KYAU0NADvGVHdjJ1in06cnCEoQ9ww9wdX/8pE/+89gQaSPRv2V8/fuTHka/
UZKQMmeoyu/SCZ5D0T+kEh3J/+M6ls1JkePvYpn7/TpNr0xhiR7P4yRa0s1pv+STMqyLrj7zIT1V
ti7RSLRYlv+yjt5DOTg4ONBeei2ekRB3uD3kd3VhECyo3aRF9ZilzplGxakF/MsljwvWGGAPGj01
85Rh3BH7+d3RU8Tt5qEu+jNnDnlq/XIiXWKQLCbCx69/O9g6uB0rY5sR02sblj/IlDChRWn2ivZt
sFr4koRKq/kmqhavgaItyswa0R9o7BedpsqLX8GP6ASOBVxt+IzCtn4IZof4qBzIQAYpaTtag/1s
G+yaEL8aBFNKA28nWVqbhfihDgI7CzzNsVRf46K7RopTbkiL/B7Z/eBmk4w2XTaJhxLRNR97YZxZ
TafugrM4dWlxsG6PB7BpWjZNjj/Bm8t5P7ez5raq/gJ88IKe6UsbTcOZC556xIszC6GMRbP1+LaX
sRbALOE1iSooSH3Z1eX2J91SBsCm3GbRpH/8wvzUThwVhChmBD+Q14Vj5lHDKFCmlClpmnlmNjur
cOjgAoRav8rlZFyERZo+w9OHY6mjnPxpF8Bvnj5n3QzcHEnfThmIZjhzG07cd4qNxQJNuCDHiaOD
kmNONhxdmXpEj+ibsJ7MqzykbJzionmJCR/z0EV+PXMjTjQxUSXQ9Vl2bevd2TcYjbn0e97oZvaR
sspA3yJIldvGr5sdmV3SZaWgnDSI0SBhezUxk8F5oZ+LspIn9srFF44cg8y1BTXw+x6mIo0wszbK
8C3HYHh/+hoiCToVbXVuXHBnrH0bo0bGYgXlPqWJrCkZc1R4tP3tIAd1O00+uFJ9yScEmPWJsjjf
hQNLCsdUskXUZ+yQ5H+fEGOzZfcb3YzDDVphfV0reeuFZgV+KeystR1ciCKRD4nMxxteW0xoEy/C
S2h3ziFVrc8qKKMzB/NTv58JGB50a5nQHzeOaLfFadNKfn+ajA/E3KBFNcfoJdKUcPvxQz91KYTX
aA1wo/PZOCpAGDqRZ7d8lgixCddlZS9uvrFMDk6YBi8fX+vnczt+05bu7wLk4DN4fPzPFTPthizi
cNADc3aJMZ8we826tvPLoiejJ9UutEL1b9tRDNdCKMGdaBW4tzItdyVonL9Lyf/iG87gGwRSRN6p
f6EE3uWcXn8f/ufq+xh9K35lOPzzx/5hOOAi+IteGDU4rUNKDZWt/B+Gg6Y68BgkIXvwP9kYlhnn
/0FALf4QE2WMQRA7LGSY/4I4SO0vRl4UwdT01jJH/CMoqLGs3F8Wm7qUuAyBGNEzCECXd7StV+jq
EXXl8WUtmF1/QUew6NR1q9U3Kpi43HHlgJ5/4txeNJmyLwTBpTU+civ3iiFCcqY001sNmYm4XrU0
sKpP/Xwx5qb1vapTax2hJ6vninlGYOLlQVI5TPoDAJzZxiXWd0KUzVuKeTh11SmAdLFJFmuNc6NG
CviBvuh6Dd+b2RIz8yDzGiOzOUDT/JzKIY1QQOsKBNM6LMgkP0S2gkPatvCs9IiqsZEHs5EgLTf7
vCrth1BYczHg52JXERst09H3uESTZLgPKc61jQ15NFVfCKxv526Xl72N3LpR0XRcRFqUdJtZrb6F
Ck4mqyqnW0OkubWapyHmj9LYnV95/6zo78DA/76A515AMlqpl//zC3hV5BTm9K7/TVDhfVn+zL/e
PsKE+Vqzc1OVaWTJ/fvt00xyhpeoYAIX6GULXvV/3j6d91JFd8CIx0ZojUT3X2+frv8lTZ23lSY0
ogQ+vX+CUMEKc/T6EUfJaYf/SAaxtP+PPizlXCTC96fwxipLR1ulhHogUgqFsTIqM5k8i48qPsYk
COPIjWR5FQhyzFISsN8aH7MZ9NlMlCubbGJCleaKCAuwhea3uRbOJsuxTbl6Vk6XRZXU6UtEP/Sy
aGb1LZbB6LgaBiBcBqgwpnWmkH21w65RPCHSssQeG33fH0YZ1cNVDeFqw+AWkNkkIFInk5lclWCW
Vlrnk4Q8KZd84MvIrYl+WmlxPuNdmepXXm8s5iIktqkf8Y9PnHq+I2/tkP8uhZNjAzzaID0ywpVu
htEVJ5cBp3JneQrN031fZHHpgtgcsaIpOxF3Yl0I52XIRyZACh76VRYsmZXTNMcvo9GUK9lhEumm
8TJ0tAgB8gzdTVsPCakL665IyRZycUMbOK1yUEtA4mqiLRSfIC/qNp27rM6ddhuJyDjgym5uG/KS
zItBs4xv3JHpgiiB2K8fGerM+7bWIWhcWHUwJhvqTcLLBnMsd7VdhulG8Hm+KthgIz2lRpkYb+Rb
E05nr60GPQxb6TGwAQowrpqk7DvrYsa+UjvzSmsYRgDwDZMuDnuXMhJKOg7fRHN6WAIMJExkdOzn
drJH9WZZ5bpkvPa5Z3R93zQgEVLOBeMbXpcy/uHEWvODQg9i5LXI6QtpDxZhS1uzjayicUvLtz6V
Q9otzFCMMANEtYOZdyU3qk4IvJ9SmCyR7uQSxWByp2kF6R8RflicOcMNQx/YoFEUsyzHhASXMuHU
h773YMdJsYGMQR4BsYw7QnFutKgc71uz06O1r6SkNpCNlWP9bIODbbeWTg3D3V4JvKoelF1Y8CnH
iz3nx3pL+lXzpRBl+k2gZ5fYOhvTcGuyAd3WJvTCDSh2JXoBRzs0sh1cXQYpPLgo1kjr6V7DWO/b
1cwH7nYZ6Rj4VsuAbqSuXgSxnm2zkQzoXuIatbjcFWjkktgRbbzLi1ajKk7AG5FQb7lZZQ+di1Mg
uYDvVw2L0Kpf24mZ7/tBNa6j1o+FO7apfmna8XzIQRS6jMKBVnbhF/6NMYTqTNt2aXBthg0+yk43
LxHwN7QuE/81rEOH9vbc70qYM5sEW/Kh06zyKW7ma1Auxt2ysm+ARKtrS5W4Uivtao6tyQ2jsgX7
gM1oMXEDP5Cl+qNgWHdTGEnwKSij+aKudPrafZJ6TWqSyRWZwS6O+2TnR+SW+RVfYzHQxS/N2nkI
dIUTN3Gyl3ZiPc9CBb4fV6j4fSLm5t6A1FYpGNya4cWoClx7MY7CyzGS4jOfX6Tp3TQXsM1SVd5z
sOzw3zXyh2LZIQ5f7sY2mXG2d236jaaUsyI8vbHXSjdVjpv0pv5QygH6jbD64ptuT8GjEeuYvIqk
Nr62GQq03Gka/o5S2cM0FisJtcCtup5ob9UsDslYZWjT4njj9/G4lXlge6PB/GIoyXFwO3OMt60R
ADCwuja60Jywe4TRmaxS7s9jM1Z3LOviHrrPpTOEyspIfMcDWlTCt5CVdbBrJXJcuiv2G8bZ8NZJ
7QhUVZG/WZHqYHue8COWGUIFkkV01Z1UjXSR+L7Nans/yX5cJ6zuB00pygyK5iTAr0p/NbTzk63C
LJhGI7Bcy6qi6zjt2dk7Vb5inqalEXYK4cVo4tdkexifDZLn1pLci3tSA6KVbtXDSxLSKDFkXFyJ
tERb1lvjN2XM+00vZPsjSGjHJ0YFyYMcVKKghPwk8jm7mbXIuekxMt9O+LW2Whq0t6KuywvGEuri
Vp6TVQPCjjATUkU3eLzULzYNiLWOwvQ+hq/TriYgkKsw7hQXA3DwA9KN6uU90WmSY6aCxq520CyS
Oxe2U2+6dhAO65w0mD06dsW17N68EtUcwLpRJJRMTTwFFURmezDCQwEo6LbCSLhuK7Xnzjrh9B1z
cfvA2KiKV0TGhusG+1KFI3ixao6V6WoafMoZWEy30kX1PcsiuQE3SHFriOKK2X28UmRVX855Mdyl
ePk5rTpXVc+I2bUm2Dp7iV31KlQ1kgJFFb+mTS8eY3qHV1ZpTw8qOXL4MMzQudedkdAhG9pxMfqR
DsxPX8zQkXpD7k3yksG9fQnsvL7Nu9R/LhM/uuhG7IEhtPcnvOATwRBFvIMrMoHXwRYMm7IJ1zq/
FqhtK9R2n6czhIDA6p50hlgkJOlNvlaA6q5oUZHRqYbqbQVBXm4s2y8OOVaQdpUlhPYa8ZQRnVlr
YoNdVXIf2+GTPlqGa/ShCQQsI3Exrvz5oEWa+Q11mqqsCj+PiOgLh5UZq87LNBuNp+ozH3o7VyEO
NUETbQFDm5cWSQmPvtXXgasYtUn17ZPxh9l+vOxIE942JRPFv4eh/y2OzxTHEgUph7X/XBw/4HUP
/2f1pSaO6/ca+Z8/+k+NbNl/obwhOoCe3pJOQe/jnwOqLf9C62Jgw8GQ8Pf/5//Op8Zf1L+LeFBS
FAnD+neFLAVltU1zjPJ4mddwdP0TyODPmeEvB9RFLIgeUl8EXYA7Edn/3uUC84LlNI4WcYKlDeTz
JHJY5TlgmpAj3RbOsN6t8iC2ycWWM1F2UR5dU4UV6z4NbXtdy057jP1Ivpgks94Wpsgf+sb0X+mo
jSCRgSB4pDYbXllLslwYGBgXkdIXa4DTBbltY4Jrv1XGuHFDDuwgmFMlvE60QgETR7bHoZurtNpU
TrQkl00wRVZJZ4a0p/s4/4H2ICpdSC36NlEa/SbUYjKaAK4C9x574sUqRR5qf8ozl0eQg1TGjh3u
e3C4JG/QzxRK7ZerVvhyT/yzPAyzLfck59FQH9Oq/6xm/KPWVea337kKMK5azzlIoA6AwWOXVQSc
z0ynjUMc8370c5O8DrMtkk2kDIYX0fOyCF1Ssx8RDxxGoDHemjDOgw1YEP9tNo2KqaY2NC/lDKVs
5fMve9FLcqnyQU3unUQdb/0xCm+Gzs8fywZQd9uwdV2wpQVkR3YCI7ofWig70yyFpMYOWlAN8Q29
GxP+XZUJaMglE83PXFVG/ugyE7DIpJjLVy2w7Vs/JfQc9EutamsfsUy+xpFcbC2Q5K4xW/uxzMqb
RKucWwOobngZw8z0Gu7fti8qYDNmVO3mMBwuw84R2zHsgdGzVRYPmlbZd4rOaokTyhFiHgwvAy/F
xAEY98JR2UcTTwc+A2aCzipuEkDMysOsZ9PGtGLtoDfDQKB40unrCG000a5K1vKbKU5lHkHQmrPq
c90V4qVUJ12unLkyzJURGM0bjVh7A4ii5es3TM7dWBIUCDTWeRB1FNyNch6DjTPWtPWMXr4Kf2wa
l5VniHUbKsMXe05s0Ciac1mW2PFgJavBAWJ1Hnm+VbXzvoOJNe0iv1MuISP1w2oQoC2kOto5/GX4
3i0Ki8QgK3cou3ugcEZyGcrRuS1tRZOwpEzzKdcmqBuNopJMLVNdUV2KqYLJtUkVIAnOmIhbAP6E
lX9yFW4Epj0jKuzPVY87RWmdoVqFpSl9no8y9K7uyK4aNjRYyT+hOy86zy9qpT20Ztmp+7SqpuiF
dpDTHujDGqieWD6fLD9QHqaBY5pIfEJrs/4i6oF8hVV2TTxDcJl2GOC/xYYS98IVKCh05UDqCiHf
lkjVJ4w7EbCwKeRk14KsQ0yyVclZcVuppnvKjOE5akW0VpywuGriELNN2d7HnRauUesLE6QlgmCy
YMLh2TTpuXu83spjHkh/V9Q1DSRA6SAPVVsjEDUW1Rr+V7BVWlhjb5TrIvUmNeKczWG4W08YNi8U
yrs91Zyxnpz8Hn7kZRs3/h4zd7Ny7GI8LJKTjTVG6UZvQ7BcxbjjI67AXWKnSX1i7P15N9qgB6dI
EGNTEm/Ase+hhcCwtoJhB6/eeNZqXCBx13XuPHXFzWCr9zQihAtFnMfWOCGxfAQd9KkPLbs0g62f
N6smNvILNS+b7yhurtWZjEGqvcFDu5A+5GZv38R90SDUYfarUwbd0gGQW/hMqTtEhPPo5nwdAZnb
pToRBhhu0u2kJZpLvllDlg2MqqiGhADAf/5cgEvkeGndzGV91Q4JgbUiJKpLFvWu8kFyx6aiXsE3
GW7MBqpc1BRfHXbbXR5p9iYCDrkt6jaGbm80jBtFxTgQj17a98py8CMHNJ3gkVjBawHjCK1GGKHf
mPK1II/BTQFZvgxxNXhqFrRPcVcjmTQHZcdx+0dXm+luCsF7tvWgPfaa8F9lYijkmfohNGdOjLGr
MBDdd2Yx4HvIiHPLq6jcOg7HArdkZL4ru0Q/2Jx0V8TYWXddCT2HnMViDWc72rW431gV5mxdE2VB
uA18wyje2FXU3jtAip4dNCuwMtGtEBgVEjFkV1/Juy8Sdx6j5FNppdlW61AH+pGwt9BxnF1BZfi5
HHz1BSwWNrqeeqtAEHqd26K4mCrMrpnM7DsIRvlVY47KTWMHz1ZQLSG0TtVtQdKb17XwMb+TJJRo
B2OMg0snAfzoEp9QrdI26ohhFRIQUoWbDsQVGByjJdC1Rz55LX1YPHMWLhSSMo/IVSP0zSrBgSp1
kK5rMpjI3emU57ZUmxdWXF4RIzyUF6qs70maLu7GuVWvJa7E9WLjMruUZaADagP+tIIdpHtCECrQ
kzCxr30r/i4bPfvekVm0NkOZzau+9QcaA7o5HfKFYbyKp8pYm0akPZHL29+HAKHeRrrPGyKT7cvK
F6+K0/2Iojz4xNyPOn7K1VWjG0+5bihLujruPJn0bq+xz81T5T/RNdiNMn71ze6bLSpjR1uhdWeS
lFcymj5N/eSg/SnE2rLqL8TPJ24v1X3C8R5CoCi/BxTJbhIrBa4mGXvAcvJiJeZJ38ymr92mjVlv
kmZI7nLNvM6DNr/M5rrbMNKj3BdBH7WrIawhqDRgQ6+DCSc9Pew3ukWPBLpQSlFfRGB83QENtWdp
MSndNIAqF5x+e+DYtxQzlb1q9ZrMGL5ymzD3oy8iSR4VYRZrOVTqK83yyCsi2/pea/U9bfgfYEgR
VsGjdBTrc55q6roy2ojYDtU6OJM/X5YqXSRLVp+LgOCN2ekOQ5747J1luaEDnzAn7Ol6jVO2l325
NyZVuLGpPUXDlFymrHk3j0xSUGuAfyJuw1Wpxru6R6JRtOODPgOe0uYwB8pmrLownt9a6s9VK7vi
wbfHHrX4zL32MzmtUfD0G8OEhTrlTbblcJq5tWJ/8wPxSasC/7NaGfIGFyESA9u44yTEujK+ZSLT
9tHckV9AN+WCRkFx0VXiu5UNELa0t8ZOqnBNiwHbZt4Mng1u1m108GFRhRypJ/tvR8Vi3QOUC9Zh
OsRblerxRuSWf1tzGqt56DQddwjdr8OpIf/BKlmimh2sJ5hs61qLtWtZxk9jUpr3PtPV3QKa7Vzy
eYv7LiRPK244JHP0NcygcHU+6ZdK1ZjIMOfnNo52S7FZaflNYbV45wfnAvXUDyMKvEqQzxQq6o0/
NIRhRm4atv/L3pkst42k7fpW/jh7VGAeFmcDDiIlipKowZY3CFXZxpgYEkAigas/D+Su7rL9H1fU
vhfd0W5bIgkCmfm9Y7+RfRAXrfgkK5Joll4/TWQntdZwNxg1wX+sp/xigkiHRG8YoGknUyP5PGvk
lhdWzOG06XprzI7rnWrCnk++6OpN5suY8mzIJKMUCwhCXX6Tufx38PubwQ9lmv9LVuT85XdJtur3
tMi3H/rXyBd5vzEDrgqwCAIChoPf929SEsZkzRCAYKS3/a/B8iuRSSADClJKCXHFQ1f+q6gQ1vAf
zHgo635gQZCxME3iMgGuXFU0P7AglAgbZBIRYcjyHansluJptChkebldMdcnFeTuTFlXrpKMjhuD
zImS2NMnL5T+sV+G5LESYbLENW//lufHv7Nl7590Qa8iRdpGu7Epj2c0dKSxr5d8/Oj2QpxlSEzI
VnEW2EdDmJ9tHTpAYpI8xVYt9q5Fr7Uht8s5kzPubUj16PamCsV9WZr1/YCe5RLVvl3E+ZyWL5Iw
pWvXkCFJj9KvP5rdlBCInRl23IVNdGEYFRdSGuiFK5cjgUj6KrCC9N7vvOViWpW8UOyS7DmZ+3dL
MuidMTks1S10gJ6cco2y0zuCxij/yOmqexrzQr8FgSCcoG/I4nIX8lY74Nt7CNfsQyfKkRbwBmuM
kyp7H2UBsL/XZRdP+0RpmS4pe4ZZ65NMJ+Ddrn+mooSYFpiHAOQYKmFjOu3yVA888qalfy/JGyRk
V5WgP4bKT11eF9QPMwt+or4X7LfjO3yuykKcw0llHICz5VoS9mzHGWTPtlLUtxd1GYYkYRv5PZG9
hO5U6d1UFsU+KHS5XTKPxGk/ig7m1IAjZ4QP1YaVnzNL+CghxDQ/AomN+1JT9D3Qs3QXSk1gEG0e
t6SMTSeQsPmAYM15g8htrovIGh6RrZGGLCjw2dV2O6xR5nZ4FGBRt4vVmayVgbGtk6p+MAbTeRxm
d3jFYVN9nW3c4rYa8/VEX9+J3jPONIfvU88cPnKt2nlDm0YE1haKj47MicQnMnJbs0tTvlguV7AB
BtJ3qT93U9/fWUPbnAo96E3kKFTHBTcONWD0Fv7hOBw/N520OtI9F6fmxFhl5c4FVn6oe0X+uh91
w27GQkldb6P2IQR6jCroTdkqvKnpPLsi5aQ9u9JKN2NNhLFhLyMa41TvtWUQ80MSVnFqUd5jG2jD
A9hp9aUAOLk3SefgnkqXu5JCqjYuvMT4I2yckMbplBEz7ia/0jHU/HjD9hywfpHSmUMoxiAmxbYw
Ku9jbgnzAw3r+uQDCuwytx9v86D1KJ5sO/UgjXR57RinPHp8Wn3Tsh89RbSH3YWUZMKXpVdKBfU9
uuXhQlOdvSs92iXiUaHy456sg9hrunGJs0FzlusRxcT9VBtTnIc+6GxRJEdUE5IjBahsHHYW4wnQ
L2MXDVTihWWkBdCm97BOO3OniJsFAWnNW1JDqCEaVYt9q8uZybO5uxOpSO9k5tpbv/OdT1VeRWXM
s60/9GAZVDqF4/zo+6WTbtq6wrlaWNkBYkEABikO8sIIpmSjDAK99zUdkndF4lhozsncFWeD0quX
wAK8AplpAHfcrktYSXLyIBfRfOZYZa7khNC3zhJwtqY9k+g+ZBWkq6m+j3YFrqEErpgcBye3Chxm
Rd2BbehuISU6bPUDc6/1QfZJPW7S1pZtt698JKH6FkgvZKwkgYnmBHsPJJ2KNdl39sN0p82xNx+T
HuTAf04DwRhMOuCoDk0neNqvl9bujWUzhIXQ7dZVdjk9ykKn4R8uLfQQeVlQmZP3LFQxIQwLW88o
97ilh+LzDL9tlVdkkkjJxgWq+d9zwN+dAxwc978CgM9f1Nvn708B337kT3GExVbP+RjPEicK3D5/
kSatitI/1RAAumbgBAEE3XvbDIeFPwuKPf4KCSI3JPqJ9yPBPzgHkGX3wznAX8VOPuYph0YZmwy/
77HebHC1Qkfr3AZJH7zMNB9Ak1mGBOirTI7HouvQ+DbXtEh1VtxYndqZC8L8CWHq1UhSzIkpZ7Q/
kslaUghfyeym01C6G7vtWDZG2JUXR7nq41AKuR1STOhZSw7aJlIh22FLbMyWQq9aXY3TbF1Gp29e
a5Wou0VGnH5DskEhfhcZLCSly2mfC3z6gSwEBRElQaABXQNXfsRbjNuMDY2w2AaKzpgdfe/Oc4A5
VZM8fAB6XkhcLAvz92Kkni+u5rL83NGTd5enpDzG0yT0HUHitEQyqvDZRStWDxRjf3BsZunCqVsj
SgOeVf7W6b3Wvh5DShK6zCOMOyVrkVYRMWuajnmDDSHLgJMxD7JwHuyQPMTILdLLUpR4ait6x4qg
GrZTJmB1kr5RVwV2rgO1JDXlA26zpIecfeue0w1jueFKPbS3Tmk/Dy3Q09JSH2w2Q3egCiEfr0Ri
p05wRX/YGncjc3MxiZcUkqm6pF7g7FDCggUH7s84ur3VjLCkhGoSO+mTflSDTYN0Viy2beX2zkWV
hFlLRDSgVIQEKqLUO+VGa5x5LiMq01JJWwdtu2k8rl7AdOMZWZFAkM8GDQ6NRWuGh1AUuUc3qmA4
9ZxfwL46c00nMvvJSm5smVUJIUS9Wm+cAOeZLjx6bDUBdnEp/KlS18Mwji3ZPrMoBkfGsu8VCG9c
TvbUWx9TlCz28sriOtfy8zB1g6DgAS1blTz8d8F7b8D62wXP8q1fL3jT/7w2svxOD+a8/9CfXJf1
G6sUaS/h6oxCO/0fsiuIfguooSObGxn7qvpimftzBWSZY2Mk/MPHAs78w/zy78nntzUh03sPAP02
L/2DFfAnmbG3Um3YtRiHCNr7UWNvKb9Tppk2RxXSBs7Dknp3DjDP+V3b/5dLc/+NQfsf0lPvseYM
/f/9P+ta+ldeLeS12G5xpaza8Z/cqoqHYOlCqz4GzmSdFzVb52J0opeZK3Ci1zra/fr1Vi3+D69H
eCExUKvWDv/vDzyeNIhuakOT1xNWiSTEbGHbCr1Y54EehmM9JFSnOmDaT2R02U+/fvGfjAIrjYlQ
Hs+ET6jGj5LqzjB73fQUiy9yGD6jgUeIWlkqPM3Woi8EGkcvCVmWf/OR/5dL7HG1HArc1nvtR5PR
gL9PTmFA47eAaiTsfPisapHThJlLfZ+atKb9+mP+9IIwrqvYmFeMOBz8uH8WpqE5osnokBlJcxOw
JLJpDggBQ8f45CTKf/316/0ciwA5i7oS+TLZHngwfhjcqZRi/0001V6NxhGGN7i375YFYQa0lluL
zTzm1jmsCLEJ5tK6dMqrX+q2DSYAopIY6TTog8sw2/QjSOWNKqaRvKfGJ9IfZzv8m7uArrsfb8KA
E4zNs+/ybfKw//B+CVsO00IM48ELkB8+GViBkps+rZjs02ZtM+9Sa7q2mmyu0phQT+uJZ3C+GFEl
DzCZvn+doxOmiqP13lKnl35M1hD3Up+ArosltM5woSK7VqZdiR2t9NZZ2AiTN11JZcaWI0oKayBz
G8+yvYR75iPrbMjAkLuRqtmb1pj1xRqY5JM8Sqp4kTi5fg+V085bVNQ0DAA/2sWNdFaellXCp6dI
ldGhMJXxoaiyKLl00pbccknROZSz9rMBSGgvmWXhp8MewYSPqklTHRwp94EGtOlEgnpFVTkm2Fjh
GwSSXRcCiVSEUUf1+t6Y2PujspPhRqMQex0Lu32FkXWO5K0M3UYrWAfyONS92ffUqUbdwvJFL/c6
q0jvLZSmvjSyAgoQKmlfHaa4i9EZBKQNY7jNl9x780g/rY/1HOlXQFsk3WhvUSfSjKovoyv5pNT9
oHzC8gH+XOfJi12UpdyOqILeqpHrGC6K6yZd62mM+NKWsIteaCnz3nzD15c8ZXLqnMlz9nOTD+Em
0kbWxr1K9OXbvZoVqcPE7OQTo2upUaUXzVqQ6fFhbeo4+qt+UtWyMWAQs2tSC3NxLDujE0OMbyoc
dwOtvh8yNUUvYct6ukXhRhK0mF3uE1X77lvTh+0rZVo8/EgtT9Eso5e2EgXoTZ1zZwD5Ghs31c2N
BEthSmsbfQ+T205b5dtcUp7u9lVzlhI0M5VLt1ccPIEQMqqFwMORGkzt+lknYruRVTXoX9fr75JR
jTA2xCNF18g2Cmlw2HR1ZJ7f/82QJPVGULLGurFkB4PP+pAFg9pOaRTtx67nBkamGm79oUQtQZRP
ktxYoBLtRvXTuC07HUZUCyIOc9Bi4qMGdYPiPA+d37c0yojS1o9IiE2EQQmyKLWvkEPGiWOsgs0q
t8zjZA0BVSepMOrsuu+H3LiazbGYth3Os+TStjV5YhnB5yRCZZQ8nOwlml+xoE+f1UyzHwUk/ZLf
T1T0Thwc1Zxd9TUH+d6m2Jher7KBrVOImcwyR5wEf0BY+1PrJNlO55DBCZ0L+4hK9S5DST05ncuR
snDOXthQBK6mQ0IILYWDjX7yBRh81lJC49vGfHa90t/04AgfexgWYhdnPx5mbd0hBxsuU9ZxiB9o
Yf40uCWC6czpJ2eTRrm+UYFBilhIKXtMhEqDAaJZzqEc089dz7Lpizy4rvPMP+NIhmgfF3c+gVYI
vnBt9A2a0hQJZLsMn6M866Ztb4xpvuXmjq5dEESUEq7qUXkHQfLi1P1Qby3DfR4yslNy2b3VVlAg
LAQfphTNYcnG1c9NJ03FLTWXqBQyiz/ErMv6wjbHvWwT1p8ffCNhl15kfkV7cfvqEYXzQpD2WKBG
D8WqJVP6sugsedEZZ4vWtdrXuS91BcM5vekG/KOAmbkRjV0+UbdV4NVbeLDeNSqJCTWaB45zDNu1
xSCKknrLNto8+bChEKT1tudjpHsLHtMjD39Bk4at2fokpGFgv8zcMTw6AoXCtLHaHt0n9BWKZqRM
vy+p8nxiKcrrKmqT02S06T31Sxkq6ugpoODhpRrk2yz0uvrn1ksvaJ8uRq6TjgrWea+1csolWvvT
aCTjtKmyybxtoyl4xEpQYnZR09EDzVYrg2ZteC4DJq9Ghvuotus7PZJ1tF/onhYZzZiN7kGplED9
6AJhkpCPoEjFwknqcx0Y7u+V5fDvW3Ys+exlkZ38HoVTLmNg3qTZLyFVa7CB6E+QgpTGiXlo5NIJ
6PwFXevHmYS8Q+7W1KBnjrkt+Ehgzi0C19lO+tdGh5xF2sELT85EC3xpKb7WDv56l1e9y2LhVqkE
JidEY3aK8EyvAduCaAqxNSq//2xWRcTEjdIvprqLm6ajjPDSpzSYpNpYb6UxrRm0sgZGy45YSzvf
Zk0vIn6Psnk3/pBFp37iq9lUVcQ6SI8o7ykIcczmLRMqETvIwGPtpNHJr9pcbFO7ZL2XCq3Ju5ZH
0SuE7xKU4hS1eCOKkMgjMEybRcuhuvuesg+eJQ/5wlUws4+jGMivnGRx35YZ3+TmfQkMsrUML6Cg
h1t/MqsMfL8O63hsJ/c0jaN5FVQe6jI5GP3nmt4qau8dSAZ21s57Y3bW933usU4LQonkdu5Q1VIc
gW3xOgfC8K++vS2r9mR1BVHISSIxDLavQLLad5WUB0WD0P2gOPsK1LzoryrKyu3JRv6JjFq4gHd+
atNjIqPmdbK7NruzPcW7zkXLZ53UwkvWMp8D8nDbqme38GHlBSwf6VqoM0KTzr5Nql3/eix7ZNx5
582PidF4r35msbDO0ihOUyt1jktrLHq2DCt9mrBMzayblX9yF/KuWBehEqrGMK/bMTO+DrJDizdO
ERndPMXWNjeC6IWSJm6LsJLs5B1xGU+ORBwRp1LX5V4GLpUiqc7XKwrDSFuSB66/GamuYMOULFWP
yfqNFgjg35ZRcMdVPV+jYaF0iwd7MSmhxe1h5LsqBPN5gW2F7eI6cbR89J3cGB8VTRAUheZTlmbh
pSqJ9mOrgk9xwBFSpEb7mRqr1HouQk7L6ZWeBi/GaaovtLSADptuAtdZiXw7THiqJ3+2r4QRcQYJ
7MyktkhmZ0cQlpgb2bzjP2BTOIeuq2Jpb/n6uwtVWtmxVJnxURtRfk0h4CpbyNh68C0fUgLs41kH
xh67p8fn6PxtTeICyUHRjTv3yaYDq6EOL986Mh33lplaW7lY0NggvcdGQdakQ2VdapclBu8GQTaF
knlslZxIBl+UX43cxQqgmuQQLY3I4wFh1pYncNqwKnytZffVqOa7SLvTkfuag8HYmXcRwow7T8xq
q2AR/H4WBwLauh1n4+RR++O8L9hEt0WXTTvtunfIfNxbjYLhgW+bfbnW1TU7Hw25UC5xYDhYEoS/
S6PqFjkMDBKX6s6c2/S5NfzxVTa2c26UAMYmmpwDpO5osaroB1H3jrAunPxo0UN7/hWA3bt2wO/I
+BF2VJDyUgeTm9BLUyxf8Evxhbgjj/De85wp2wrCX9Z0VUO1G4MduKeji8JH1iOTFYL9itVwABqD
3jeOvjN37W1fVtykImO1yX3JHbmo1U+fQMb093M5FTk8nAq3vx6j1qnju9GYfAgGDg9gwQKC+HHs
X5RdROx47aEF1+fQj1XKjuV68P316/w0/eCWJiUeLIOxn/itH+BVSuKGsWiG9lDVa3/kGATWU9dL
lFvUNdC97K6jy/ty+OvX/Wn053VhlLHLMZn+nALJSF5hQ9DtgRpj/20wBCKkntba/RRkrF+NqOeL
j3aHlQJO4e9CIcFtfry62P+YinnAeRM/ppvNfQF6YvkEx3kJA8gSSvsJ1rC5KYKe1R4aj/82W8lY
sp68aT5gcX+/AP+lKP4WscOb/5d75X91UB/eRIsyV375HrZ7/8k/YTvzNx+IiuRLkv+8f2sVAvs3
j7gpoh9IAQDGWgmM/0B22K3hwXBqonTwVuPln5Cd/RtGZ/45/mpQPdt0/ol44adnd1WQAYGgqeJd
/BQ56jJapl0IYFyuHkYH+VZs++nLXy7K/bel4K9YHR/x+1t4fREAQXKw+Zw/5WoNjTLaKCLYYizR
cOmgX7ZZQMU6E/HwNxDST08LL7UawgOs4ESL/BjA0whIU+bgBbl9TnVmlWNys6nIsVaPUpXmAxpp
aVzphd02Cufmb17+p8tJ4i2J+iQ6rAGI2BG4En+JrbKrJfQmHyFnUU9PVLd/COlR/vXFXH/F96st
L+FhCAYiA7r6cbWV0phHM7G6g2dNT9pzXjAMki6KsRiBcPfl1y9GaPPPLwfYhMGemKH3vKHvP5GT
dq6vsakdXIbK67QUVrtpIkOgwoMvrpT77CZTJ2I37QYTvxan67ijxlHGoqSYZ4u4Aw+SncLDZwV+
z3EKIrFBYB2Bu1QV4A6UcFHHdme1qzEsiiW6l6NdCOd3u5iuoIyHr7UbsuDLwbTpX47YDudoFNuS
Vsxz1o1Yx3BVbEdz1i/ouiR7XzqlpGquLV4uoZOMXsRccLJs4khI5yFJG+/OG+ry4qO6jpUrmWDT
IT2PqraY4aNk24QjsWqmt0IUy3KE874dC0MRcCe+ukF1aXL3D7ywD4MEL5ooRbluTf0pVRyvIlH4
tO/yOwUN1hzZlu6q7DxaFmuLQ18xfcEg2R2DIrsjXNHARIoh1bXFuEM04p+1Ri0TGX5yDQv1EhhW
cl1kCCZxRLVxrtQXrFzRk677fDtbRYGstkufBt+tNmOI0iVSKKgbTmp6ShQ1GVWyK0yd3WKcRXKY
xGbCcHLjpaZf7nCrDfPKnqcRdXfFqPd5E0RPXcARIYOI2NhhHpzQMFIVV7cWnttaS+k/u0x3H7JS
ybu6sfg9odb2E4HCmHtlPh6AdhH5SElDONrS7AbZpeREaXo7Gw3lXkwRt4joivuu4WReTJQ/MjzY
e5VX5ovblKC+ClOxkeX2+DrmZockxJytk0H1wxNIwbKrc+qGE1+4W4rke2qscys6LlhNTqh35UO7
4E/jGH4C9HBeSY0fntzRIfzWyKxbSzs+rSvcC93i5/txqPVVLZzXDFcmzvB8TPdF4OiD2+fRg+mn
xZXhIO+mErm5H6t5a/fjfMtO2wLjtZW5J10CvajvIYXJ/RZ4Unv5lYzc8SZPIN+SJfPv86DfJ4nD
MJMMAaX1VvqpGMvsyI99ILT02hXJygxPD+1ckhYM4mKowuAEWquboUdJlmcc/9AtTg9GQr+j7eQE
TZkt0nyBxthr++5mJlIFCCb1mjsxs29wRzPUx/Qcmg9O0s1vvdGYm4qH5kSBrgEW5NtXOCayrY8v
o0bTzWRTJl2w7cyOV0uRsfO8GJRINrZO9gnI0LU2wuQ1LAcyBsOUOKwkmW40DtVNQMfqxqdJ9Qpc
LeHZF2RYuCbIYDIiXvJKvIr0gF4vdrbWaTrhPin86IXU1gJpU85xOcjenMT5EFnLvEuHwbwQBmwe
bNwjtMOeKHpJH8vGdEF5uNIONSgMh0BbSSnXDI1hm0xU9cIIZRu66m+NvmvJgk+qbd0tn/M07MOY
yrI5DpNUHRMjxctrmA96HveDpmKQFpIibqJ2ulpKfi1xY92ztIxAsDxNBpE5kg5Yu3HeeoVCt8EW
sgOa6drUeQLTiza1VULP1IHq70ejdd5Yt8NjLibnyrQy1FCrJChjSK9ij8Sxc1KVg03DZTs/N1ZY
nViQliO0AUy27TFTkE8KJGsw9CbNpmoTe9ub2Qnf5VXGBgAKjbc8TlOGyUpY9bkX4bFS9nMpMjNG
/F5v0lBeuzQKbxfCAbZJaYS39IMT5hgVm6Xrd8Fou2+j6bYw+I66a1EURrHHlLllSfDv8hklVORb
1dEXNLA5IQoeskWnjw1iPnzaklc2o2JGV+vzANGNqFejvlF9sKbOxEO5uA/OUvhbp8LNZYER9zGN
Cg4wRDbs/Jr7y9K+/gzFb9yV5LhzmetNKYPixcsIwpyjvAHLpARzY7nahcNn9WDERCaxBO6pAuTu
gJcXhaotNA7kw/ubrgv+gP9E/qgYQ7Zd4hXHsAiDp6rX1lXt5WInbXfeBGrOD2ReEqDiRxmVJ01z
0zAiHrzB8+78nGB0+tvTT6G3E2mOEWTOuPwq088WK9fWhqVDHDhXT06YWhvPtNoKs1BpP7qdv/NJ
2f5AyYn7SSs/O/vSXz70tbNtypz6uqKV8jxa7bAvBaGswxwUB7esZFzh20CI3Hyty97GxS7LvZ8m
/ZH9cToq+rDpk9XEmd8MFkFwlH1V/fjtXPHfQ/7fHPIpGPE5xv3/jagvuUwxXX6nRPrXD/15vsdO
6hKRxOGeNiX7vfXgPx5U9MbYP9fSiBCGneHyX2d8J/qN1CKsqyYHOd8mTunfZ3zH/43fBslMJGxI
W47v/5MzPjf5j4c4Xh4FFL+Sd7Gqnb4/xGFIZ6GdU+sQhogIocmIIZVm5G2Weu5O+eTsdJ18mmtC
UGNkONmzObZo702nucmzdDw7jb82oSpn7wWJlexkQHFARrTmDVLh6omytpojthseu2R4SqCkSDkd
uzcEuKXMt5IL/MycXr/YKzXYiollUOEM/ewlNc/eClfQYuy91WYHjI5PxntzWp9/tJYyvAx+Y3wp
daCf2ZGE/hIFTE0FTKY7nbMm2ElBem2qixuzKNvwylc4OSfHJU4jTo3RPY+DTYKKnTXUkdDzhs8F
hdQOdiSNAx60uBd55+K1c/TZkhqLT5mFn6qyCu2bflAhl6Wx7YOlp/RUtNa4GUsflatpO0Qdh/Ts
7BHh0vLZl7+7Yqlv0gkIhvBnd+tJt/woi77eeVbibg0cspuK2qgXam7ni2g8K0U/BIzDbNLeJ9FC
U8i7O8vUyngd+irfjr3Wz5mJgb7Mi4qEk0V1wUvb4yDcBNifyCGQmFFjXSRwwEmUQoSy9g72HWVb
8GsGJucn2YWs9a2L4pYtuH11UxeXA4HxTyzm61UuSbqEnIqsp4jmVLJ27cl6YlYC665aj18/ECoF
1EmQyLnHgTdugqFvgcJQj4pd6OEui8MsAsU1ZMcpYqJN7IYePdDe9/9ZUYS0bJKW1RCMvebfoYXj
ZzxnLjlf1hqCMlogBb1BJC+FGwKieCP46aBczv0AwMCyqfYgJskTwi49JNELAd0giBJ4kISZlTUl
jP4dgUdKPHEcwWA4UNkFV+u9tXiN+yt3wPwD+tgvN1E98/oUFwGYpBZgLrmPfCBaTfg9nXSLm6EE
j76mHpM3MFkddtYgLbi67wRwxSqfkA6gSrH1ZhJRtqEOKpICAvzZ50RVU7Lvh8RMj0OrgIfTphg+
4z2FuMIjh/EQz1LOFWeDu6qKAqCuMdgTVYxfkL9ARcav1/764cNlKCghsqly3chJ8/8sXeAcXQ6/
R60zvpZlJbF8ako2rtHyIRJcp/dhrnzgZ17RD0hJ2ivDd45TRYBN/A2kKqY0eZlkCZPsuOR0bN3J
VsuVlDTOm/Pch9+IXN8EWOpsC6S787Q8pHnhuQ9pMUa70umy5pg7uex3GMngQDqbnPU4dSo+1iyw
0mRJ5X9wh2I2Xt7fJSnSY3qoZpdcdaZn3qzX+txlBqF050hWCOWqsof37/2J77mkgm15xFjZkJde
rV+pba7Xh74usz8Pc9TcRH6PL1A2/DmaVw46jFJoDWKPcxJ7DG6ICO0v7bE0geOE7eTBFaY173Mo
hq/LsnI/hW+s95Rlg7amnhFSDjyqCf2JJTR8elvqjQ7KgW66yF5IzfSnizlBzCgStl8d7jQ4jWbE
YltltWCjdqP2NIRUe7deiLPQht2Nexv2fhSYbjczhqWzbwbJzTuPxJfpZ9sV67kU2TxAJUg48sEd
+wRTAbyz4i5GzhiKPYY4TA0q9R7GfOj/KAild2L4g+gFwFk/hr4hNoGNQS+25UREbcoFOPmmS8Fe
LcrGiZfGwyE7TLSQbb2o7ilnyFMFVgLedJjI6/ujQ0hJtEjdhM6OuR5o1e4xkqckDB3xhHN955UX
lUHACkImhuIFxXQ3WZ67w5FhpztjcCbGvoR5X0i3PTqk6Vw1VUhVEtr0FEdgW1+IyfJXvygKhTgo
M/s5apZgb0xy/uIGwrlO4LgOhQqtz5UXLC9hOupgD/NdnDrp51+cTk9Po+fNx5Yyht1cVMmmyY1n
WRiSxGW359BfDjhkoxCO12LEt7VRIcuBSq8iXe/NEA98TbQTySspTnSi+PobkJsAMIAgIjcWS+K8
zmXR3wwThvQNcIx1HCnTvBU45bfeNK1SAOJM/E2eLMGJApiz9KX4AnKT4YIMMf1hTOywcA46PFeT
cbEEpVU7AF6HCINQ9dapIoKoe1hch8AEM7oaYHz2i6LktO/K9nbCUxmXxpjc14roEc6KmAsNzO5W
XX900omheIj6BePBmDunFp7Rfk4gC1+mrJKP1eTeZ57qLmT4oFbDB3FJLCt4rIMhi5GbDOFdByZ4
yIOq3ZlQCh9Te9KQveHTwtz4YUSZe9VoDyezN9XNOuC0VXtQUq8PPnbqFhRnbO37np672Bdtxvmc
4JbT1CzVZk4Agx76rGl2GkXdrlrDxfoCJ0mcKVKWd9VEPNY2S7LpU9JqUXHKHz2shmIcxWHuKs79
huVWO+V0zSbU5vBk47x5zSkz79kKHfNuLNwRK4nRHpWPOGAzYWeFv2pvSAIbz4Ntfppk2N22/TKT
lTbp1t8EdYJ4lulwqxCDPc4R2WezLqyH0vKHr8rV8tMcoaN604NZqQcYlCS9GQgMOqYVHaPMgB/t
eUkessxKtqWPMZSjoD6pwYL+xbWhAl9ej71j3IF9MB/aVBbEcyC+VAMJMt1qjk682X4o8kG9hrmf
bFMS0u+jNvKg1ieyksoajXhsYqk8k1FV3ppJZ9fbbDSNB7dsvG3gjpBWogrArHx93fai/pSPAybM
pn1OUPdel6Z8GdgSd1nBfdoX5qtlp8cCdcnJICL94zSlDlkd5SxJau8tyhqyDAWZm945KEVuR5rg
6TEa4jKwBwZmzPFx0LQaEhl1O58wBBTKyJikusweBzY/4+xD/l+ZRFcIVA4Hu7I+JIUbrIG9UH12
427qaSi3sJnV1moV94GN2zTTPoZsJ0qoIGBuign2cK195Dr0l9t26zyEqevfh5EcHhvpkrQpcbLy
ebJhUy56byDvuUVK68XtmD77QEQ3Nbb1LYKDdpPWs4clTohH4q/InSo4fuzt2sq32q4KnLGmNuJx
IBsknvssuxdaOvvSMecnU0p1M/eO+YGqDRYoDKq3rEAK9XgPkDuI6MEZTILN6jHjj7bb3mD56y6Z
JyrKPzDU7sYGyQtpSI11PbrFSASXb25l4h+JNAhPTZnOz2ZfJWgxxPiSjdnHIhHJhnTTkAMFWNCz
wtWN7k1TddD1zjWVt/qgzdSO3SgL9/4IKR4Pspj8WAgTd10YjL6EC848ngQxlJtWg1q6+cjuiKAO
VUMgKjy4bvjSoruJVavlIz71gHzkLil2bIfYgAvgRGDbEnyEyV5L65IlK3Mvi8zdLnPa3zQuGSCx
mc3jjZZus59sWxOcwHpKqIXOwk3AevO56Eb/K7baaUegkrccsohwtJYMsEOEB2FXrUcrrN5MvGru
AG4sAb6xAqa50f0/9s6jS25jTaK/CDzwZlso396wDTc4ZJOESQAJn0D++rkomXnizDPav42kI7LZ
zSpUmi8ibjS7op7yOBzD8UY1lr1NlhIY19ROW2xf9hXRvOlW40FzPrO/iZuhLh1wC1U0V/fFkDtg
CD0ixrhf/McyMhyNkT7qNtNQcCyolftNWLaZ7iO/Jo41mZwFhW+Ju5RNNqVs95q7d78jIRzNRJTD
5KHnGLDCxxpW3sVJ34JqquVWO8wyEjd6T0dLPupEQXis0mzfEli8pmLGu23rrO24sLcGxEZvPDuy
HK5mq10OYZ3P95Y39M+Zqs6taq+aUM/bNrIJbfWy/8DdbR6moe3OFvDkQ5eGLxzU1D7ou+0UdO5D
QeM3M6RJCLEv5gpCIEE6Ze1zKtapTHU7UGCyrGWBxOxrIiBm820GNM8gLrIhHWK1wJdXj7wgeEiu
xdgZ1ccCFQeo4KLvjAxb1A7Qnjd+C4fmuRmXWgQQLEc3We0DLG6nZPaxgDjBo7TK18Yp5+yqLtsg
uXZq8+ugouZmJjlBsI1n4SRUnvA+FwtTYlFkwSOZVg9AbcV/dWrTiTq5l4wv9/hOyLeXMSaUVzxQ
EpRiF6bBfUr25Z7d7zRU7KD/rnL3VzFltRlTxkZhw0ohR2P968U4jRScmZRzbdB1LrY5bqJentlU
NAb996iz8sM/TA7+PyXsVykMXDEtVZ7tOoGJ8/LXJhtivAtWb9q46qqLrgHoNO89C/NXYQxVhrdh
/MhKWpNu0ykcnRPDdidZYgxj1P8UXoHmbPDBhphYu91ddfHnGr5uzp1tYUlavdKTACRCmrZOOLZV
q8spNZ2ICz2sYFxeBoJ1O0O6yQmDvEO2975Kb1LDE0FJr9/rwQKWFNerEv6FsSrFzoAJuLClCfyl
3Em5iwhWjOcKvf9dlUv/nUem/ol3tX6i74IT/XDxW/q22QB3cueZqSUmkXXtNLlgWUbyoI1+7Pdr
LVl/uMj1C7+xu3Nlg9Goyyx/hgsRyvfLXbjyW+vftD6s045/VNCoV/R8l0kNqhZYyl/d9IITcuL3
pjx6y3pf9vDk4U60Sq5r//rd/tU4cPlGOMs5BriUbP/6dIUdN7gWN86xzEre4iasqt1Qt7w/F/9W
n69SPZZMLiGaXfb97373tVMAZzteCeTXX7VIvNgWRSezpJulsZ99pXAqt/nC+XF1kc0G39UfAi4B
BrT23y0D/7Q+3UKg/uVFhtKBcBghPJI2/vXvruAZJTLp5LG3Gv70SaWjexPg/n6ui55rs2v5/OUn
d5EoERcLQ1ePXPzqNCiPKYaO58ur8d/x5r8Zb3JzXmMP/3y8uVLgzz+6/sfyVwPD5cv+GHA6n4gb
+EjrLuGe37AKvw84Aw8TA2PNwEZv5wLKgveHhwHS+5qIXOMVa6njmlb4I3gZfuKRWD01q7PFMjG1
/I3YEZfh//OwEY/xQot8jB24/6cNlokNCt7odcdoMjgH1J1D1hz7uLjKcC5fzWbXTk9wy5Kz5KA6
niYyRw9ZY0zVQRQWTCfOfRRLZAL4aJCMDjOUjktjM6dEIBM3f6DsBQulqJ1NGgHp1LOhblNhZc7W
WpLkebZr7w1V42tpoafyRz1T7OY9DULqB/Isz7KheaukKhiepl8mjD0sOAjMjfTNSEqUui/A0o+9
zx19aAbzLWIixxDDyO3Hulbi3HeghGUVknJo+ELlg/ikWmW+rYgF4Yq2uN1pSmSq3oh+9jbjEGKF
zsygF+7OKZ0ILzJzEs1XZ7KGnVYUq2uXRtvLC4UPH8wgRSO8/3ls4Mw2mXhNZNFFp8MD026aQotq
PGkq9eLAGfnC3lO9vbUJhxdc/qIqep0K3aZxjW+ec9Kgb/xmgv3GWO9YmbM+DqoHh23Qnasthqab
ujCWfY/Vm3o6SfsHW1fnrT19IGdVj3+jK0IkfrtJjfdxdLwnjs8EEhkzWdc4eiPzoDyrfFlEGYTb
iaPYW1etHgExm/xpJfymuxA77U9NHUg8O21yhl6UfTfQgm6ZyzAmXn++fv2peLJXzhj/PNlYXnHl
wS5muhrUQJu6sT6M4zLFMmw08jgvch8uw67WE3UwwZDb7G8WRDUuFILGPR98a3ZMSmaKR78fuFhk
XiAw7OpVTS1IsW5qQ4qzdknJdQxqN0MxoQTlqf3WGASd91azhOaBRwW7zFDxLIT0dBRj32/57nmM
FcPLd6TwvCcYy+ULwbTyKWu65Q1HbX/NsS56LvQU7jPH7nzIiq1zrr0xvUpaN3tlZMXICKP6FY4c
jtp+ITA/D5gToDVOcaEBPnjapkbFMyN3I7x2UBs/AvMHZFa/61pxiHX76FAy3P2pfEc1YIWqSmIn
xjGPu7nIKdkqzCG7FaXkz4rGEsolY1Flc6S7mB+nTgbFbkhF/5hU0XKTayViB4VsCzkruakIDszx
lKrwgDPf2ndl5ryUmBsOVQiFjUN7FpXbmeaYkEY4s38apPvmDeV4XXGyJKC7FOulYaU5j9rQnIjK
mypN9MA5yvf3eaiT2A2gzo8mZGoQrySG8jHsCH6V8p75QPXQG45PVfdS3Xu5y0UupUcCPFu6qwjp
HXXgDzs7cvU5c1dnsrBJRKjScz7DNMcDUy3hvEk6nw/qTODaxaYXY5/PeahUIvb1MJFEkIOLWp8U
Oh5VbxzaxulvRugpd1BcxBVkCO8eD7y9mxiY8BuDnlRKWpXQmkJMvNd0AubjVs1m8DZpI79huJN+
LF1RUDUgT93CW6+bSGxremfoAiQSxuiucPw6Nvmar7oFHbY1CuzMx1RW7VMbmU2xU5OV7cZscsiY
iFp/niFcQYdos1siXN1Zm418MXxvOeD2p4DCWaAlb7q0MY1dvWgCzlM5uEgtdb9zxtqD38VCYW1G
xj0kgPzlSlEB85DNun+N+Pszxk4IKjPFk0G/9XXK+CQpMuw9PqgMoTAabCqEW/7+WPNjnQXSYorT
dDHaQvbsB0zwMBERCCAyVlxx0RNLjIUYdaawUawcv4EPFU3zITPTOlZL9VVqs91hMrdPEqvDrVxG
41mIksV/tDO9j9RcOHyLcmhiHeruvguhyQc1hhgwnvrB9kFvQKoak/fLysKYMfnJ/ZNAhuQTypzc
Mn/7FDU+ixbxUD6hil4p3zBZVidbTqwaCztMxwT0MKcsz4gotsvHQdmPlrd+Ixje87a2mZeBAqRd
XpkKXnKmjKi+ZbdfbvtOyGUrJd1U/Vjrmy4E+vrf49J/FNJew73/6rh0J8qvmaz+ogbbv33R74el
yP3EHY9CBY5eeCu9iHPP74cl69Km4/vYpW3T5lLAL/2hBq+VOdyqEAEvHtE/TkoO1lEP6djnm6xf
9/fqcrxfjuWIzPB07Shae0659f5aOdZNIqxn32rPLlS3reOW+4EFBlvbED54WY2g40XQFzYDYwWq
bDp/ND6joBVU3FyyL1wbcFfFVRXlyQEMotM9g7svr3AD5cX94NeUZnR58O5pvz5nVloyQC/sbbRm
RVpqFqozXiLMDSICgA5hGEm1NaBUZI28wQTW6EO1WIdUsQOnOrObfTWpLnqfSKGER2pCGAQO7eK/
TWoew/sFtDNutxWbuy6oO8cHXxNzDQ3zr9NgZG9jV/YVkRnmbvuGqgL/evDMbABvWlZABtkB8mze
VCoPHXVbZgwIgj0uE93c8nFGmMrmvgtYD5bCTY44sZhg7yqQ8fgfa8+FH7eB1x4xaSUqWSW3oa2J
VdEvzOvZwtWqRhCyiReZCuTeBH/YyhLL/FDIDUrvRJZ7ymTo23vYJetCEtioxk4bC+ecGhUM6CWS
DjKmi0pLMVxLCRuII1fDQJ7SuolZeu0MlBDePamL7zpBuPMgS1Xp4nEqwqSI9RJd5mCLOeluOZgZ
J1NhjjNpqNhoZmQbhftxU/RZfcoMYzqkkDieBMEGVs/eJN1FYO/BKlG5/ahZvtLHgW2wHBnxiwXA
rGRyA1JMXDN8ReaBZHmSchgPop7aYdPWkpz6VI6ncJrjYMww/1WM0FC80jvOhnU8ZeW8pRFcbN3B
c5DiUi6MOkoeukpV0DWNodmIBHSqJgVxVxb+ZyGr9AFXan+vsil4oBpgegf7MW/TCKdk12TzA8+D
3C+TzF847SX3pS0X2gQaw45JQk2A0Oxkq6w8uI0ikbxkzewc58w37owZRWeDUSHaM2tzrhMsCAej
gES5tagSWV6aNiRig6b5ufWt+glirbA2VZLRA+0RV57jvOqCOabEV5/qDlfHJhr6ajfS1X1Ss+4O
qqRxnVSscxVpehg2VuOpZzeyQKiEDZHn7Si68qelXJ8hXaChT6WyrnfClnqzcPe673KQ0Z3yngt8
en0xMpF1nTm4tsijpAC5CF1x8hinuzFN7Str5vZPooE8KxKswz7cdw9Z6dcvXT/XhykJmm+KzK/V
dlNM5DU8806jpzUgZ5a+CW/0Us4PzEqyc4068pxyyHsbHV1V60ZpfxSyM68MXSObta0TnFU5R3u3
aH5g7k2OlsdWCzKUnRzM6RPU0vHN9IvydUEDf3XUkK8tQaF4banpouGGT5hvDN3BDMD7R4Ea9nlD
c42kUIWbT3koOme5q6kGPKu5xylXo881OM8i487i1LnRHr1bG4CB+X2dFDNeRSbdscTHyFOMcpl5
IRHOnKTQlrHMspNqbGKVcE7kdRnoqaBQNjXMGCKc4p4Y1VvaLewXlwgQLMnuc667p6Ixgu+oYsLe
4LQFa+YpLDfweXTxDKfGvaoIPl+TKGo2PkjkbZCnp8jtgxsA0GSe5Ng/aao+sIaY8sMfAWU1Sst7
B/PHt1bJrt1YkGPQrAHKpkXqfk4zF151ywlho6p2wc4XpTeubY3vgwf1jTaNOGEgF2thWbgYZk5Q
eZN+7Z0s/1EqnBr91F7bY6Kgbap5m00jPRlZkh8dg0JfTMJqubZnQAuu8BXDu8E2+MS5wD3xPBj7
TjJ6BCofygfEUGZFzWBFu0tcfepzxmZlkpsTnaSqmI92RixeKhfvgEiVg3KdhN+EqlCRx3zEDBLS
/bPDobs8ukaCGDLV3ldu7auKz3F5swwW69xoQhtKrZoU6Bhm+CCVC+ZsNWag5Pa3QRqNyyYdHYXY
42Gd63N8tFU4wSxeLFCili1vEWu4hShPxoM5U+Ad1o8WAbhTaiR4hYDKxWmBu84jTncYWne+hnbN
1SpsQIHJzvspDfd73rT2tYWhEwmiBWNGvnPXojDzIadKg16X8CZyhLim7sIvNoX+yFZAbbtmtph6
fpZm9wTQzIxDixLNGpGHS4af7XOCA6hlOnporU7uDN+ma8TlInpM4fKXYkr37pgn267uLHrcPPdQ
wOvb83n/KHQdPrY28besLeVzShZ2Y2Vdc1aFwNtI4qq88SS6sNfXqGO1mR6p0KV80a/84QBERT7w
5Fak9CJ1ny+y+97O0NGZc1glxx4EIopA3TM/IS5nOmZi6TXEKkvhVfdVYnj70l7kyYIPGJu9OW+X
3syvoSIHlNrW8jCM87h1kZbf6VshPRpKFLRAfBl661vRMknWbI/XE/lvoHa9yu7dkNxA3UuxnavM
pop07n9aABp3o7WMT4VJDSl+egJWKcXN5MxDgoRG8pRPVr8aKIaDipyWnyLv7nA0O9au0FCjN1jp
Q4xImXFS41WXu1ns1epbZ7rlF3wDIKK5V3yvCIHuFk2Kn2XvSxaWPzqR9ycS/UFsBgInscd/JV4Q
bRZAJUfSJObJxIK1nXLL3hP+ta7p7Sk+oiL0WDsz48DogMKYPikfiqF0zpzf8z1IrvYEzqHZjShl
R8eV/T6YOXkZSnoHYWfA4CtJRK+cm3Y7WIaxNSkejUFwTTsn6OuPwVN5zM/+jDHdiscl848KVTzO
vRvtQjOoiSkS/6IbQFreR2s2D+NI8LeGbhlTAAbi3TQoKzPeLCCkmyzD8o4HiRNGSa2PMOVt0HQP
gUkEuadoQEH0Nqla2ZpZ/Rjiaj0DzE/3QM3CDVdEe+PnNeoC/ERIxQDX3fLGqQwD3vesDqU/Rkd3
KVI0suqBC+T9wl1szxAD0xIGp5giByZpo4WCL8oDtiW5HTTESTeV4cbLRly6E6pdagTOnTHM9oa1
PXgGS5EfdYERmu75H21CDyyURGpgq5GAQd54bGQiYz9wxgeFDvKRV0tLFprHT/bG0YfJ9uAbFCZF
A11b0AAsUhLNeJpRYMjppMYmzXV4roblocy9L24SfP7vXeo/uktxk/mXd6n7H3W99qt9/cVda//2
hX8Mn10Cb0gocK0oFF3ttX/ep0Lzk2ex9DNMtkmXMX7+8z7l2p/4Xz6xtj+uYf87fQaVRbWLH1ih
BTNmvYX9jekzzv1fps9hsI7FAzrfXXJfyC38+j+EvsrK6XVFRQZUnlosW2ThnHN6udbVJbOMdpFd
4BChtAnOmxr8NsJU1XUnVjTL3OuWAEmM6GdERHyG0ttmSDnGhqHRuO2ij4Zd9E6tsxMuRuYWXX+2
4NOTzllbxHsANQsCvV/aHIUchMJdoBc8ruzxnKJQ7/Vh3RE58C3deVknORZyEZ8OrT8ntsGgxy2D
bNddxj/ce9unVKxDIfMyILIus6LL2IjGGEZI8jJOYrkRxJPnZDtmNRYinf9gBJ1+qHUSNa8zKW+R
xcitj0lVdhlaMe9mgIVShE9mXOdacp1wgTMqr6Z16pXLbLiZ1kmYtc7EEpOlZSPXSVm4zswKzJcT
+xqTtHmdqSFerY0sSP8bQBgMVtbpW9jxMpPZYCTHMMc815gid/U6sbPX2Z0d8cq76zxPUT1+P6wz
vmGd9pnr3K9YJ4DZZRjIua4+c39ugDEwKxQqC/Y2QsYQd2F1UwdWau6AIXJw7Ah3Ud/A2BEdZLge
GUT2Xjo8WaQZmJx3CYNKGxMiDoF1fll3o/Myl8LeE7oIDxWqAINOnSQ3pJ6IczkmF0DJQMfzpv4R
umpY7KjsIDW+5sf7NUnuEikPpvuVbLjtldseKJS7d0dCDHEvSaJzRBrf19vA565y5ruJOow4Ir5u
9OEQe5dEe0a2nZrr8hytefeoKeoHjxPrDYmIV8g7/paYjdgyglv29ZqZX0bS877hVUdFoN6UFhYc
kMePyZq2H9fcfbIm8FNfIqY44a5yqZXBsyS3ySW1H60B/iJKvD1QWPEzUurDSiJjLy+5f1rWrUce
coglKxagXwEBuowwIeLHo2DOdrd+7T1InrYYJt4VKadsU62wASBAb7qiCFGvEIJsxRF4K5hA9SAK
0pEInDWCOylXgIEbBOmpWaEGHn6Om2UFHQRh3wL/BX7QWbD3ywsQYWp5bi6UhNnH1tQsROZGoDHb
4sJTaPzR2zFtmx8XBW5hSnMX9IJPpQ4ghjAp53xPHFOBaPAs7QJsKH7DN6jfYA6LAWfpybaFp568
fkWbb7xWZNaLRZdjgTmwyK/8zgwehhBv3OvsalAII/YlZ19HK8yJOqCF7z/lt4RX7deIu6S5KYEk
TXGXOBk5QoqdvDcCVnVxUmvZ8aZkMqAY35varQ+dxNj0NOW5q1Cn8pHjXZoacIKwP03FuxDY3Wqq
n0QNIzTzek5ljR/p7dTbMyvbmKfpe2XlaRkXmZXz/hiy4vFUkjnxzAQ4zcBzzSuhQi0BzOyiDsMd
HIhBpMdlCN137FFq+AhEZAkf8g7ywIQdcZDnfKiBgm3qRAwO//ITcSrgWDCKykx4Sc+1GH2A4C0y
e2wPHVd424Ao/t+d+j/ZqcmYW5gX/rlI/HQpY9t+FXL4y+Tz9y/8Y/Lpf8JWYfke4XSSLZfi4T8n
n+4nk60WL3mEuMKQ8393au8Tvj7ibA4ZcXwxKMi/Dz/Zw128MgDfsehc2t3+1kbt/LJRg8xj2zdN
9mhODDhtVxn5HzZqDCgkB5LWuHJda3rAHQKQye28U1VqsQuasd+awCwendKfDvQL6p1FEcoptEKE
LSHV80KX2pXTU6lttUN4FFx9vU1SFHVMDpYMJLTznRjSx7RxiHVh4Evcroxdt35Ro7hXNh0rQqVc
Tjj4byyfxT/pXRo4qzX/5grSkq1b2k9YRDJAgjbN3HCub1019c/IevReBagrCzPN76YxbpbQ+VzI
4qfTMGtEtX5YomV4LMiUHlrlufXGKcbqMS/0eJZNSEA0YNK7mSHrHzhls6KV0PMXtORTlc7Vrij0
QGQwifZDj6Wd8lvto+eZJsZmnMt4y5ZkO80zOfpgbh3qvkxY9drszJ3ZuFQfea13bXbhEWnwsTGJ
ozuodzeU/l7VyVxti5k5VBoOoNEzcphtGyb7AYpmzAMjd2FtwYWi1XNDsi9mZtPFvFnVlYY6tg88
IzhXBYMgLCUoNW7Q7GdsW/VxrokRcC4gnkFA4qn1aONRS/ZClZz9WVWef5rdYHqvLQnFv28jbleO
TG6RS2Hcl5IgI6cuUsHm1VQnjn5CEBe0pOdKhsaHKGeLZVCWo6HZu/qCqqya+unY9KRLQRidloBq
6KR8BFUY3kZphA6mQgaBFOkhQB4qznlHONFUJVQ1XPXccoO7uaqHR/yrJs0uuVFlAxGP3pkAeeTe
dSA69CMLTvLOEJpmuWGKMOwx6BO3xpI7jbE1qhnZiMwQ1V3EqsmkGBkapFwhLTSjTX0Qxc0017o+
B0k9+N27tBPvsdPUsAgKdDDK03vQUR5VqIcEkvShbmUYYAAONKC4PZgVk6SFq5tu7XFaVpi6upDV
DbxrYNbh8JdVFNspJ0B7b/5OZBe+XAHtKq8XcO3thd2Opcp6RTifH9SF7b5cOO/2hfkuVvx7DgEj
iQ3E7WiXLwDiswsr3r5w44cVIY/Ay5Csjlq6w9JWbyXz9sea6zZN2YHXQvsXTfaS/EamLxbbiqsV
WK8n5UPpu3DsR2Iq9cYa6poDMKB7uSLvmaNCv1crCL+7MPG5+c+vIl8tsKB4nC9tBj6/XEH6bQZS
31/h+sMEZh/WFMR9fgDzRpv9mhEFyD+vaP58hfT7YFpfonkl9wftSvHnQsyZl1sM9oIV85+twP+w
CWD/Q3VmeJ+ulQB4OMh+mBbO1OHSGVBc+gOsS27YpFRgXOsF2rVoIGhdqmEn7y4qpvQ5udQRXJoJ
2rWk4L8b4n+0IbKxsQ/98w3x+cf8tf9Hw5Tz21f8sRM6nzBI2GxbEfHP37xPf+6E/iffWUHCq3Nm
vc/+uRMS+wQvxC+Ra1xhwxEb1O9boe19otCGeCmNuCvyGFbM37izWuyvf720WiunxAZUYmO/Qna0
o7/uheaA2gN/AXJla3evk4Fjvy+XjxCL/K22DCb3BsXScyXFY6DCm75vpjd/KtqnRhpPrdn153HB
9bKyY7i9jMZpSRw/OUyyyO7HujW+gmcCH+BLsz26YRIwmffstL+n/3txHlw3F3bF8L60gpO2utC+
xU9hys992dok8Vn8pIMJBj77DcqIGRSxCa2cRm6Ew6EibplgRtprmplpImtU17Wfy7AeOEEGOJyt
cxbNPs01iHPDLshMt99npWs3QAPSvIQQS5rENDezvQAxzqtCW+dALgz7cboDAtbSkkz1XIKsh9AO
qHDnguXBNRBLHhTPyWIYnFutQEztFqin/IqDNPye+gU5Otwzc4/HIJPm5MdhT5c2PgA8mDRflm5/
ELO0r3Bu6j4eyZ9fJQXhOkqzA+y3E6iNaadlsYTbUBbHKsUVOtc5JI2ydgYoBXO4U9Ba3peJu0Po
pBn1OflTWpY4b+exuCEvIo+FrV4KiSBXIL5urCpKj5w7iH+2GNVf8zmnH3WZ8hN4wRvpdlcZuthr
n1Z1jBICtWxGZq2nCDtH6n8Mc4JPe1TvuqCl0G6jWMzOKZ3FyzwN9WaJrOIchu63NAdj4iRifNLh
2G9qeP0HzNUvhkOOiUSLOgAZRV216wP69OOk8xemFj9p/x2udC/hpoj0VmdtgAY6vMuqP1eTrI9i
yBtkFGc768re9FxHrhpOF/uu1fdZivFI2OIFAwpZWarJdkQGfzCj9HER6eReRQiQjKqNTTSSZOkd
cjsY/A/u5NLoCD3AZraxnSbUyRTtIeaolV0nY9ndhIOydwH+4RPycg73RHsb2GxZrPs2/IaaMR2q
ycu/hVmL0kRv7q5pPYOT3+Ki5KY/EieRd55Bq/eQz091tZQHzjo5c9kmP9YCaRCwib9x5OLhCPNw
gHEcPbEuZPuus6N9WnmkejIjOky++iE9UZ0wi3OlZu3YMBoiQElv7TfJRDkGSl3t0pTRd2RWPb4Q
Ej4cnpbY0wY5E3MqYV30xCbt+dnyanPTleLFKJOTxs+1qfoG0s1gvHoLgxRHzMU5a70oNho3/7ma
Kr+AXOBMMrDVKpe49NT6K6nQFNfVJMYrHwgmkF/CVtgJtPFTYgJAcQPl5m1kEJrptismCtigkhpg
F8zxkZpfiKOlK9gtTbuq1zKK/LYJbX9PK2O4S4IkoGsThONzT6IFDcci5kaWxz7XI2UJKAUD340H
C20x4To5li0ZzGSa7qk7sOJp4rFIo6m0NpBplu9tw6K6SwN3OY9DXh/tQS0K4YdHC8rM4ptz3PLT
gvXo1fDTaltIDSlOpb0/j2P2k/074rOmoELTVtc26pYqkf6993haOFUSq95bU2VeZXVUHXASNMgz
Bokom1NHKxTk8MI/BGThvhYzJjhpUmzpUWC58itWclvr7JD/wGqmkJLsUL/NFql3usjn27IwgKKI
V1vnJqBhIaEYUjdrtO5tYdpiiw2qwCuWf0/6sNvmdpO/VF2BAuVTUHRjcwplSjhqZ8tUxbqHPfkZ
JVEwCccvft24pTxbEeaPwJmuSRE2j64TGU8CvfKrDQiUSw+QJl1FeGHHNONjjOhr7xJZz/ulXMwb
PwGgNSQD1aTDMNyWBP6oJsrrPXDN5dCtn1pUXf8BP6WzT8gP77DDZzBApnu8FjlHvp7YqZlBvFhH
822ow81C7OhBOcs7GXLv6E5V9NHZ/UMwu4z4e+FMRycc3vyLAGBy3rad6eSWVogDg3LYzQBc42fC
aGlXGINxxewqgyCJ5FCbVALAo843SxquyoXFehAutzlq0J02zOlmySMcscsIBrdGe5h7kI5TYF+4
2Okhi9x5Yyob8HZRjJvG6g6gyTvW4OEmGlm1tLMsG6w3PImwi0+DcL2NrzC1gmR/HENtbwTp9Z1c
9Rr+btGxneeDsbTRqTMn8qvMWjeBH5HGWbUf04A7Oa56UNMLxlQXkSgK7f4Znw3Aq5BBM5fFaNsP
7Yk5K74Yo/k5t8FnqMtypyOELrNvckxvZMQMlytWVs/ZnnzlfDZE+301ltGJOGISIFCk1VqNagf1
nc3JBEWYN7Y2l2KvVt1LrwqYsWphbUOyB48N1tGUMSvxeDquREFMmIDxHQfnL3rV1OpVXcvE8MWW
Qlx5DZkyC/AExGy1INMW1jXPADzyVZxTQvwc/TLaz43+kjarn/Ii4xWLl9wk0koo/C1Y+kWUfqsa
S8UmjOP7RNhJnK1KIMG2ic2d+bdvpu+IYD8J0P1wh7zclx4Hhml2X6tuzMAM9fCRQ/4o3eF5aVAq
f3ajaxP2KvCfsIgSu0OWhFNTPES2bE7mRbAUAy8DOuZYJeaWxVSyaufTK/A4NozBeSLhh5El5cBf
zCHrup+X3+xVJK1WuXR0K39fTMESI2bV+77Q1bVt2Wo3LNqNJ2f51mfJgjPQDzYKhMJGZULsTOyZ
L/C49b2gxIcXVCMKbLJgnLExioYffxpE8c7HXgw0D9fhcxt4fC0hxqduTE4UnqnYKKP0YexLde8N
SfEeFP6T5/uKfFh669qyPzqwPpx4zopmhzeeF5oCcvczVdoqnj2/Q5APd65OfHuFj5FlJQ+HA2EV
w3N/guuTSvu7V881PdC8zxu7seTdZOnhaDKSPQazF35RojffR0T4okmGO206BuV9eFqPRTM4YFr9
CVJwMdesrA0DEy9byFpPzDoSz+OJMKvHNoy8R7WgOMesmgZHDLuxY8/ty59954Tu+kElHalJG0jS
tp1/aBrL4yNT+wPZlz6iRg7zgb9dUuepyZcVXmFew0Is3qjqM79RqHYuVUYQtYBEErep8x04tEdX
dG5/4BvBgcUkl2shyav51FxMGrnIkDdmb5k/zNXO0VyMHavFI1nNHkycy0NU+/eY4K4SekwDWLS2
nI+WoQseZ38KvidpAJXe7gOAtV7+6jWde2ONubfF+VTuPK76cSMbDY6E/OZODo587By3y+kwhXUw
CzvE5ZpI/EgDEdit7sKhYjzTY5FZzTKp1RX7ZDXRWKudpuHnOgwMcg6kyJLq0AZl/spqJl7Z4sa3
EiPxkyiG5GgWQX4yPcWJN2n9c1tPpOdzo0/EZqFF6CW182K5moyl2kQ6686RsWITMlOJXcPl+UwU
Y4qzarbEZnbrZotPDQexie9o0PPwaoZ6/E7EbzqGvWSYD/vizk2z7rN0PFAsQQ8oY+sw3BfVyh3h
dKVfyADD7Ob60CscSKywMfckoH86ahwf+apZpl1e8Hm4YrxIwooxPBOLJNT+WypW89YUzuys4ehG
fBCpfgIUDfVy5wrXv/VhYb9PgUJxk8H4VALEsba44YwbpmP5e1J59b5LQkhzlZ7LE1YuQOSgY8KN
6wLVAh6DT81M5uRh4rce54rltauiJ1VxNqYbevxWr443IwuKvT/o9Kq7eOIu9rihmqpnK/sf9s6k
S27kSrN/pU7voWMwzIve+DzE6AxGkNzgBBkk5skwGn59XzhTJZLKYlb2WhtJKWbQw+Fwg9l737uX
PhLuAbkH8ZDdpEuiDqhbvKmiJl/XxpwzLaJqZzcuSTwA60ptnJkqWDpQJBpSk9h7OZMyl2l5wNcQ
PTA9HeqL76Wqup+imOJCEE2icTNGhSH+J28M6wcAPlZ9L2XdvrHdTLBJM/LdjPa7Ci5cBkGj1xSF
VEvjJoYMNqLvm8/5ZMMTaVNzS0KyVBurjVlHJ5/EUkU28tDF8OxgBhb9Zh6j2jvQH6vNz3Rpw40w
0jC6SYZFHMktrNKt9KNx48oevHFGoYbVB5gi0/RGfehpolympuMsYDbGfnZAZAydNhiZVfVRcU9u
+s5KbhhfTNah7L1vharsL6JkaoJhVZzq+6mon9osCJOPJmyBdWEHIypsqBN+C/YDBaPvf6U0FR1c
XIoG5aHYWDeJ8p7ploht4rI6b2lWZjvQHfOrYGN9HtGmrHLOx5VXi33FX3uaZdM91gy4fYgnu7iM
o+mc5joZ17Kw640Tm7RCzLiwtlFGxIzeFbuDJmv3UzaYDB2l1Z1tN8WGOLH9vmUXue2midmc0kwZ
wjWXzTlBtUmqbtvn3tFA57ypOLhfKBYGO5UJ+eqARzuA2qxXkPAauj0kNTy6qfskgiShqoWOnxQu
H28bj58Zix72hMnurSkO3kRJcobfhGqgkOtaSn1ozLxhK9VHN0zm+iDRA3vcct80O4bHnW0D2YwB
FnR2KzJ38XYMi3gb5DzGw8nIPlHErqHoecXBSEKLkAtPknJ0Sx+SOqpm4DaaUIpl7arQJvoTeMZ9
Z836Uo9w2CbmNKYM4bsTlZZiB27kW9hr8de6du3bMEwSFtomOoQVw09Zy8LfM+ysma1czwoOkaLi
zkNn1I9xJ4K7YYoyBsoT95C5CehJ6BQr0VZ0moT54PsFUJYWqxIQC+JyXpkSptPIVWuz8e8yo1Hr
qRDZ1sxDe5XSj/xIvpSS9rjIRIokLj4adfuR0GMG0cLf285kClShw5tgIuvg44w76gLDqMnBMyF0
0qHVLWmbaTqaK7rZLuMO+SuDdfF24NNayXL6gF7qHEfQL+fmrUzzD21KeyGXdFK3UCoxgEyWtSXx
IFc5dp1TmsDJyki4Mn4uXAAY5APWC4gvh3PHMy+yp+aGbFrJ3dJ6e1NkHnMSdnKTR1H2QP1BiE1v
E6PeDrUY7tqO/XYqBrlplvLP5Lf1kRn2nHExEDFR6ouvY8kRLWVg6VDYHdMnRgPMoqPenNXqSxdP
3ckrknQlUEmcqGtt4ljXlDpdyPjSyE6SAfrHOYujXZQ0nzmvsRXTZaI39pwWx7KvB4yDQ6tfiDy0
K+o9txaC1me2Uk/QAZq1pzrvHLvWuG6mmY1jFR/DcV5c8L2hNuXQfwrM5nY0NYTCVD6XBkteOtiY
UFzMP5hz/Jd4or1sMS64IdM4rAlGOk9zBUbCmTN5LnV8kxglY9FeewAN8U655jdGH9n/aXZHZVSX
7+JKfrRiwIjWUNpvLQnEjYiUtamN4nnyfOtbXRe0C6LSd8mUku5cGxOegdXsFhcGx+jxVFGKW6f2
w0+D6DPkEMMA0jHQ46Uhwwm1BgQDZScEzTuntTWNmgKnu51PBMaYELogTXNQPFtOhXGQDC+z/Cru
DL4JxdYVmTrhal+NcxJNHHXCDR9V7d1mqVPfD65NkcCkaYv3IUvMlSsJDG8HPzfbLa7n+k4Sbzny
P/gjVIffZCQvdlqxePgJyqBaZCft8HA1rfFLmNU9YFsjQ7zq9gTNPSwHTj6d5sTL+Kqbz4pH0jrH
GkwcY6kF1iXe9aD3mAJ3Fy0LJJqQDsBeOuyEo1ayJLiTwlWTVv3BG5pPkT+fJm74NVR7ccwi4zYM
WvY6OYEEApGn2mR0Abm0t/UyNz/VDuU/UmrMr7PVJ/U3yXVoNxiih0f0J2+iSLjjQ+1sYQA9Nvbi
Oi60dyxt4rwevuc9ZxcKiHNh3NOse6Fd05670EAPCXVoHeUW+E1RR9ukKkxg8BzOlNO3uN8iQeUC
4JDInLd6DIPHnnGfQxoS3Ysr/SmLTCpnnbZ29HegQHbW5xBo2rvRdxYwCtngNQH+8avTesM71j5i
dq6j1h5TTyfVUIwSdBfN0LBvc+Ub1FkYk9wqkWWHwC1v7S5v1+Fs2f1GJmPQAyozC2+Vijg7Ldhh
E3nCLkt0/Yqrsvro0INd2Mnz/IU2JFpQ5l+N18ot1L0ncuOQ8sBTpM+96QCxQdGS4ohEMCuNN9i3
Tgp3zdYqtP7MPouvVlQXr0lq+vcVLLnbuYv7L0bifosUIRTETkZ7aihDP84TLUIn8UY4OokY3/uT
0z9IUDLznZr8CvGTV1R7qqAFcePOqpegM7OQJKk87NXJtKllUqp1QriJWDjtU1uExp2ZKIdYEA+D
A2LNJx0579khOO8aCM+7qNHdge+B3rqqZRQt8J9HH5ZuHZfyXSTyet3G1r1vtuFrMZWYV4rQJ2Ii
ZbLJF/fDeZRsam4Y221XTTfEZ/YQ3bSLXFWtVZq4/ckuWX9WLl3MFBTuiGN6DPJ4NVILY09TEEgp
OdywvRthgdEertSzqu3mTO/TJzQNa1kQd6bGp+s0XGvWBdxhZDfuxsQRTwN/gbvxsUa/9BkzgHyN
Q4pGFKjjFYib9tbq6/7GW5Lla1GPxGGbMiGUWtdqwwMrWHX4a9gxkVRheLEjSaLAiq0LVpmPReZ6
nwi84BzN+rQ71H4MD9mYGjatPvg5yIkAbWjnT++cvgbsXYqsdpFR4MappQFxDBXcmxOTUd+UUUgr
j5qavuhswBpr8UXbzs2SPPZaDt6T5BHNFrSoN4NVfyOfU25pETwyPZhCr3MRsWQuLKG6B/cNLuRx
igb5ki796Q38TPJAyjEf2qYyCcA0g39pHcXzlLWsesgZDHkxSMWdrLihLlPMgX+rtNG94CITdwLl
+l7WTI5zeG2txxZy/CUwQo4vihDS2TBi+VlDiT91rT+QzLEohiID4VtalSyrq8LxCbxiK2fYBXY3
X8rR5omFXxcKjKWCKL2jwo+aCu2QlZ9TU8Ie6tzR4ZMu4D11Kkox5bYPeH5tZqV1zdgkZagnMXvR
CU5Sxsx0rL/ldWF+DM2Wjdrsdj7CXFPdxUGA7y5Kk+aldx2QOwZP3aiyeZhxS2047CSwu9p0XxvY
cZDTFGcVTt5xGEW3reFG39TAwlp29qa4qeZqfN+l8MhYZdGIxMZor11lhywnnfFYZ0195+jRPxSM
bW3bYa73Y8uMFAxP7hJDjd2tT9TxA9Vbg4fYWD8J9nc3qmpGINrs/ilnelRpjPiiY8J6fhANFO3h
O0dwqm77LvhiDKa5ZXFi0CN2OrzCs3kbDHw1rFTG26SxjlVs+g8MqKEw085wcg1vZv4Ymi8QQZOb
JvDW1JsV0JugvyWrnd2gG/jMzC8I8VATk/f1a6SLeC1tGJKhn1JWNMOCWpnSz4wowdRTjLjWcra2
Bjf6PsaLx8go86BZi7ZvXWWllitcBZvYmsyNawoask7FXlbM6mOSww/mqDAftJpcRE9m2z8AfaQO
bAbwrUpHDvllcsiL6ZiHTeqALqSeNWQ3hkcywaF9Q42VRISu4p2Z+bg0caah2eX/FxCHrEnfj11J
HXjInoNWAnpjsSYFtU1sC796Or0GJaMSQUTDYyRbhjQNgTI89monzcw+jDbimii9zH7NUQH+7Dro
GeOKovmekRBmv9PmpW6b9IFs5CE05IGNVbcfZnv4ZEy0QSRJcQwsYidmdshTYyR7wnnxavL71yJI
m8exbx77SuZ6JSoIQStwfmoT58Y9mB1NblPGxwYU3Y09GG+24fW3lSyRDbP+rxLaYBR6AvtDNzrL
NDPstLqejipvXv7Ttv5fta1tctC/a1u/717jn7rW33/gj64106H/EI4AjCMYOpVXYsc/u9bmkt8S
koi9AHAtbFrT/+R8IFhn3NUkX/Lf7WrLY5pVCGsJWTkejW7n77SrrwnqH4g9AIsZpBUW+pSlU03G
+OdmdYVji32Ur28D2oozhYyx1npXuKgqi8K2jtnEmBk1WIDEtGXaN1PrZD8lwIZ1U6qDYrTqLFl1
SflCTyoSc7rEWjsPrLKtsEj4TEnoZzynRc9Zpyhc2JdkdPSEPrxHrh7Y79kpBQWViUKyikfjsCCA
89C4Dwp6FCfCNFQa15IZG59AlqfRIIyAnqbhGHmkUMNjyNhHinXTh0RSD1zkd0ZZeVTm7Jjp7ygd
1XzmWtrsSDI2ZYKX5TFf0yOMChk1q8gGZHhRhQ12ccyTu7AoYsp4LGQwdl3ykQUT8XNXWQfeVLUB
tGp8HuMiefJTmw1CXcTp41Q5d91ElXJ2kmgXV2H/GpgMZ6i2gCuQsDddu4Kp86CCMuZhGJ09WZ7S
aEgcj+dSRvtnO45iaM6STTIKdOKd010cZYjQJ+QVepMR69HvIA/1ONNFlKVLp6V2pLeXyRT3TGqI
Cs86LrDQZKy/oIGeTRdmURJ1W08tz9yMR66UxXD8z4rwv1oRHCGJfvzPQZbnrxgPy+6nReH7z/yx
KHjmP2x0lXzrhPl9yOK/xy88i0l32xNE6L/HM38Yv7g6x6UkHbGMuf+S6vQkwRifp49vknH2/s7a
sAxX/LA0sCAxARJ4/Ia8yJKa+XlpIAvdz0nlO6DNqbAVceyv0qixVj9ckz/htv1K8vJd0+I9svJZ
AYuQWP78h+Ro2A+NtLCqHPq0RBEDrpWS1hRWnxaYx0PhetYxnxtm3GEy/BXHa/m8fnyL9vLijK36
BIqoMXGxf35xFM05Thg/AIsVVKQhVYtPdzJ5XUdkF7ac1WvE2hRQb6bjCvA0+ToZxN0497jWJlcm
w8N4KffAzPO11RgN/sQqvm/9dDn15CFJF63qbcsm4bZvvfBSgAnf/P4C/umb8Fi8TabdHW6kX66g
UHbNUPxM23NmFZnsat4VBgxrjoT6fUP6fB2aGexhA3Pf2hQTdLkAt7JTRZrfLwmmB7eU00NF3ZbS
EHTnIKDxPvhZfpyCIaPJO0KlA4a60yXI7JVRlH8J7/uTz4FSZwA1wYfTIH9RwLe2BQnIG4MDzZlx
oxgboXaj9N4jhPv7q7U8z364qa+fOA9hi7zXIg34ldJAbaBdWp3BYbAiQXAegnXn+s1JdVbzKJyo
WP/+9X75El1fD1idD2ICDGTwqzVLmriGGdPl9aJEPbKitCtA3cHN71+F7cCv78oWRNHYEFg+u4tf
rl+gWC4gIfsHJceEgHX6rbaC5JC1/tPvX2iJ0P36So4kGQqkiXXh3xaFNCJ5N3IPHuRMpW72WuQr
AfeM1nxwurCWwmzMBBGsguxClMq/qXOXHnBqhpcYosq5cJzmUWFnYnh2wGaEN1dQsmL+/RChYzmB
2NT7hHvz/RBBh0CcBmabk9o4A9qKeJGpXvwiPpOLrXTbl9Gdk8Pv3yQ2iF/fJRE1fIhMIi1StcD5
Jc4eyjDv41lNh5HhV4rAqEK8RRpC8Rpe+iIScTGKwMdBLbJIRrh50wOw1X43kJLYUbRVd/XVS8Ls
xaZxS8aY8BfeOYG2P3mLyISG/laZo3xnQlGHzwlAfq04jj1JkQW7eMbbQ2EEQ0FUSuoAyFLgbJjE
Uj+xnGUHt0OoEvXSYXwWyQpPl5jdScgJOHKTA5P7eFkXLQs7IHPfWpX/xAxzekwNKoml2RCNJhPz
JTYdCACMfh0x5wz3dY5iZjUsGhjGgHK2FMwJ14PkMGvXaNd7l758ZwKSyMB+PHd4ZfJFMEOpz7h3
gFi8aSgZNCQQ0UQMm+yd0OYsn7qMIM8UOfA0IK9xMA4/MRFQvHhRnH2rzbgieygCjDeBihl8H6tl
41jG0wfPL7ONt2hy0Pnlx1SjzoGv5N67i06n8xPgUVaRjPcU8ZvPFPadV4GBx5hQ8cQ4eYxFzkMS
0mAONiFe7akTO1B+azAtoB+C4zQY5V0V1vCmIZjj/VHUiw2vJFGW3izXc1PlKXnoRRhEkA61Djor
J4b7ZCMIOOJsK27sENWQcbUOmYWY77AnMGuvl3ix4PlC8QtVkawCH8q5bb0CLG4f0Pu0BFnYiq4b
r7WeMnsHp4U7YkCB1DeW9YrAgNJiLI2NRRuwWC1nvfeUpoDfZwwEIwIBFbfolUY8S3FsPcoQzRlr
23DscmIN2gBEvlKxfLMUnznl9vpRq/w2CZERGovQaYjynpotkqe46HqkJRSLJFR/Edn0ZYIpekfa
7jaM3E/xoouKF3FUaKKQSpX7Qj+HIFNZUr9t07WxCKc6J/QxaisSKCC3gbggpqqGGUWVsKJVnzYG
+WuCnt6isoKIjYO7uE5SV9PZWJRXNFzKtV40WMYixKoXNVYsM8ToV1+WEs3AzUXAbcNjKNslke/i
1hoT8okRwi3VtsbZmavqplt0XIoMwWtKneWxT1qPoPvV3CVkWt/PdAtZplqTyQ1t2kfiO/nBXMRf
XsXXxTUQfpHnb6jk91sJxoN4SAxqt4vD9STS8osa7Ai6tNm/uV6rP1iDGk9IGQaUvgGOpKi2b5gN
r/dNl1GaDcVw7Emi3huaHh6iM+ISYLS81jyWSeDNzcZs3AJaNLb3yZin9/Ygyp21nPdFxnw7YTI0
TZqUZWChNDFB1N4k9MKoHFJ5dCr+MS37rN5wKmuurYSNW/V6b7g+5dVWZAjBBv1t6NRY3QnArJuQ
rhQCW01eEdE6ZUcwWgl2lb05h/5Kih5w/UBKk3esTp7LYMmodAZ9TGjGRkT7QgjKvpd8Ue80Ejnk
yWFHYlkQr/pqpmrcBLmgkJOm6ktM3xxIXeI9Y9orb0rHM58Mwf6Cdmp8D9eP3cnAlq+q4PW4EQMQ
mzCfmobZPDBoEy69Sw7G/AO+52yTiXlEIs2+0HBq9FGZaR2Z1MyolQf9c4XX5dhQS3ybjVgc8hSl
cKp4k7jEoCbmVXiaiUIftLbqOyuew5PXLqb6kQHkNUwxzMVVWW8DNfDOoRfdk/kcN05vyW3TzRIs
JCz32avpoNEM52dkkLcvEQ2Fda+w0o9ZDzxxGBA/h4ZrIpBl7gOVAA2iLTNGzj2EXhqqJRb7GlE1
gRA3XwdeH57YqzjrOoTbzj5SnQbURSvTonbJHnh4TgbFul7J5pQy8Q2+xrElPcei2UPxccDoV8ZF
8wLx1b2+mrEq8Gvr2Pk0hs4iU8C5fBEeAr2QeOtFCdksUErzA2nncwsPc09HqNq3qaQiyH7ROjuT
AN7BomAyVgugrqEbQRr3WGSMCA55Gu8qK4y3Vdk/0TsB/tN1yYpsk7Mlkv2gwjIYVjQjh72qBx3v
ufxe9kXZfhPfcCBuoCFq+mxk+eCNdAXCbmXJZWCWTEjNyqqx9AFosuM7Up1TMf/nwAp6MOn0X/Bq
kWgtp6v/+cD68rXt/utPnVzff/Kfx1bvHx6EJTcgO7GUshbx1h+1LB+DrsPohc0YoPmHkveftSzB
bAblTc/3OPD6rsdZ7I8JDEpanFlRMHMCWGYz3ODvHFtd/992w9YCIIDSCjOA8hYI3J+OlJG2cdKk
UXxsC68/V34J/6okj3O2NGmj3F7sS/R7zUtrAvCA9L4SJPc3jFSNhyxGdQ9Jp/d2CnDqu8Dn3wlw
7T0nfpeTVaVCbwEKX8R2yACYu8YLMC2KgBZbidr1aR8udHx7pJSM9AvyauYQhA9YP51FONDAgaEW
w5CD0oRco8KP3ptlGyCAd1S4Dtz0A3Pcz+bVZGCHrX4/M7ZEfj5HrTMYYtMt7oNoxILQXYUI+EqJ
PIZLVwkhIWPYuknQO8GM5CDlDXumSh6TsE7bTTyl40FZTXU7j7ok3WeJl3nxMqSEG5/Yxlg7rdr4
QQat2xBCW9454qB2Kws3YaIM14PrOdgbYniP76KYHCFqL2b5W/6Ylqp5DszkfYVOY5lGHG59W3N4
RDRgNIysR0M1MIqe2N27DBfOAwFUfLG2hZaiolli7iBGLqEz35jRzYfByvcGeyup6NHbaXJyT1xC
q0XJYVdoTqXheXhiLDp4WX0wAdV5iy3D7ON7mttDt5EatsvGYx+2tp2RbE0ezTZ7AzUQTybBuPLd
uVuFRXcIxrJ7b7c8r1Z1MptbY5CKMI22aGW14IfBHfU3sy8PXSo+Jov9o+e9bHnoPYelFqdgVO+B
ttnrgMHNT0An9MmMURtAK405HyDdNDuHie0ourQ29LnN4FX5rZ8WzV1+1ZIEUHW9FaxOlz1965JM
xSxJsG34GKpQPuqmSrdO5DJTOtdfu6v8BCiouw2bJHqYMZCcpoAzROpaa8vHm8KJC+6NiQalL6HC
m1b3IaICuHYYijvGV/nKeBWxTFcpi4qi9pMYm/4bYT/zEeWMc14qPe8y1043GEx77Att4647oMfd
aqwLddsvGpjJ7u8MmpZsksRXuyw42oxVuyau16BWtKEFJ/hkKHia7aZQ2v+IAK9/mo0e6vEQ5lsX
iyjw0auaRlw1NaHLDCE853H8hJqsEht4RQkFFKNpOSSkCkAHn/LW8bpim5TtIB6HxYqTLX6cukHV
t57ARj8OtXwYHfPj3AYfAQ2vFKD+rfLok9LXT5CK2mzo1J5EjNwjAHFf2Ls+RWH9VZBbgVi8qHt4
XomDkw+Df890UU2mCkh0GrvyELHmXPgbsNyR07trm+TMKXI8TmZZcPJl0mQiI9SO8ra9aoT8cFIR
e4T6Y5EsmiG1GIeUaHeoUcOHYbERqQYvkb4aigZcRT3SIr3Yi7KryEjOEvpCHzJvhMNDp2eYAtAC
kxbA6Wpilv+2daxw61nkduIiNLdNvcCFPWIUZu36L1iYtbPq5nMpPOMQQaDcZ1hf2RlIY+eEGs2b
0OOutFPGM6BofJgcS2+KtBnPfuLtbMaFV3VI6Zl2LXMqmUqdR4gmBFNdUjbgOoq1P7BRT2Ein9KM
dlrV9/V+QPS7Hswiuh0HZ+QKpPP8BLXfOTr44m4nJuWexwgJT37u2eluirxF+JlElb+dDKvYpfXZ
1dMHUC/uplKtPE5zOG8d/q1z7ojq1sythn2HbUwMODO+KtisOZZ3BOGIzsVTzaNF6/iJQhDmWhcS
W+yQCYW7MOt9CEOfOnyeZUxfMT5tTx7uZtukvKUGHIU+VDs41BPzVYHagdW5TjXd5XOkv1EaIGMw
eB4E6giYCgMlPXrB9gsTGc0G3S6R5thFSV2xlT7SI83XFcD+myTvP/FggX/c5cOhnJtxobxVxkwA
YRw5iRdJ90WWPG22nu21N7iL4SVG5rvIo+BiGUzCJOzj1qr0033uGWDVZ3WAJkhkkAcsQJaKHmpp
DAepSnEUmj1qGCBDdkd72rKpFGe3Y5vNE9vftTWtxN4zg/NUeglJyPwSugwTeW3k7cc6IMXK7NC3
nlj3Ev4mDV7UrL3gy/MNZa7m2ARmMVMRZoZCTNaDQpVuVIz9MRtl69u4jpK7REwA6/KaBNWcBRuH
+eQTJbdwR6vzTKC32RJnb99QYTElVtTjNmXa7qazOC/OvR0f1Rx89oOuOEYORLUA5kyfjZ/pS/Vb
YWq61j2PGyBwR1+10YHmjbUhaXI3UGuiOGHdWYUkldoPziPRgmKngNxFOr30ojUexzh9mLiup3By
JN/G/I7Y+Lyb4KfyaEwgw1Gfat2dMyOIsRmRKFfO0AOqYX/63s6Yzhh7ruulgdzhnua00/0t2Lao
2kqenAp81kRCtROWhtxhXzEepDVnsY3DoJ7fEZgKjA/jFf6RQPqflxDE4qC78kGgX+a5vfU601yC
o/iZM8De0ENmtjItQLm7IcMCSY0HTx2zz8jehIkjTTPr4qwYMm/uJUD1eFOnan6xGMh4KSoxnTx6
/ee+Kdt9o42xWw+FN7lLTGk4cdIaWfrzkmuA7gT9tYDSULBi+pnhvmqi2Rv2c+mJCn1vId/zSN3N
fXIqlsk4YL1bzwvGnSZ7/MagqQGEDAxRq/1mx+C+SWWAhMSqKFles8biAmUaeSL06IjR0JBBxHSJ
0dRZy6ajsEgdKTrnUCNoZ484ACFtuxbnk4pi91nVPeHYTiqajCupe86PPLnEDvCLCle+jv103Xqk
Q+cM06RuzZJom98OPQE8JEt5nBmU8hpQoCIkKLiiPxrcm47hduuqm5tkB5092FZ+MNOAt3oy81Ej
GEuDzLIB95I++rFqLmlAeWEVuDpZVyhemLkJp52iAXyYzXjCMZVNg1gJrTzsLEp3L3kQBJuQAPZN
kfrFEkCd9IfZSuwdUxF7i5EhyLZzx6EIp5LFzych6CHmsqKEig1TEi35sMmAW6GZh112QOTYC1f6
R9hL4gX845IIgeIDo4cxph0TkyVZ3KwTa4Lb3QcW73lrcZHOVWB+JiDD5IHniGLFJ4pKKM+WjF6A
pHU7dn2qGU115LoD5FSvbTcu7sumRVLmZjGDW058C2G1BgVZdDdj7zlHN/ZrRnEs33lsc9Vn29Yp
872Nfmwb8KGdGF1FN5WXtn6bQj/+FLDnfg8CwTuHdlxi+9ODd9MCEnE3YWRGwW0hHGsttfehAwP2
ojm8UiBwbNgDnKrl5IijQhoHzQJ8xUertodxjcEK/w5TdzxLZHCbU2f7KvG0r6nzm6+sp8kpGQ3w
hI0N6HjIWo0Zu/DCndEkMRVFwSxZxImUTkdnXcCNWVvHHaHdaS/bZnYS7CGS91uHYOl59obxjqPq
eGnJHjL3PCK3csg7VnATXnUDmGElq8remQmDm6varNW2kUMHh4pROSvsGhCVsbuTg/DeJB2YG+Sz
853fzPW7eqRhvWY9Txn6NJlMK0X+ITJFHnGwT4MTxuHwhGBQnEQdNmQfneYsmsh9tOZuXI8UYo5y
wbEb8xLA9+x6q4FrsfeHTOg4IUVEZIUZS3NR7kYXzl+aG+VxEuzF6yAfnyo8ljtDqG1XNxDEIuJa
aYoiLF1kYSwSw4YvIF8Wj0xzC1z61lo63PEiGkO/7W711T6WLSIyxo35rl/lZISEtsChGzZQqMvi
q8UMNCxCswa12dBV4xtgithf14v6bJCLBW1chGjXQ+1/fDV/ef6/AvR+c/5P2i8V5afyp5a1e/2p
P87+vvsPFjDpcPAnz3eFJfzz7B/IfzB57DJhTkXgClv/V46FzIpvSQBG/Imko0yX7I+z/wIiApwu
GLKzKU9QOvhbZ/+f+jY2SibHc6iM2ojHCVT/mmahcRVnzKW6Z841hFMKOrmOSUxl1pCR150i1v9D
geThe+Pwv4h9P1RJ2bX/9//83E78/oIUQzB2wFymm7y0/37oXme861rWhXO2HOlvmL5O9oC36Kjm
Prc5T56/EGz9XNr44/Vs/D48KiwIF782+lKXIw2inrNXxe5rGvACVpqaT62Dm/n3b+3nTt/1pfio
+awdOuQo1X55a4rpqajPTPucFaPzCpyBLkw3I5xy8TrfdaSInz0UP3c0lqbL71/6T97ld9YVnVrc
uL8WcMaGlUMYyj63Ejtu6demXHEMJbsJm/2vOrTmz+D+6xvlDmS8jU28D1nrlzc6VTl1oimxAWK7
vBDUVhqSYyoQmA2dx4O2tNI6PgEHAr+sVTy0H2DB5YS2AQStBRv2v9XNXX4hamG+SyMPMied/eWT
+eGmSkHZ9zlypLM/cqgGMkiTWhgZ//H/91pEzAB8cgtz4/xyQwH3FYRktX222tG8622jfeNsPV36
VP5V2mK5jv9qvX9/W0tixXE80EXCWcIYP7ytpKuVQWPCPg9h/I0oPNpmWRh/0W//91sHmpkrCa7w
36xSv3yYoPZsr5O5fZ5JnZ5Tf1hmHV1OIObMxOLq9/ep+XOf+PtbssjhSNJzXMJf0wR+aJk4Ykzr
nMoE/DOIKOzsocGQ39U17TeZ82q7mi8pMQvCux14jyG0vhe0/7dGuO+/BoUywGt8VW16/T9f2ZCp
5zB0M/s8AQE7WVlJ5a4JA3rvRssd2gTMbmaZJN2q554pzOuX12G7sWcFUYffX5Q/+wSgtgakTfmk
mQ3++ZfJ8sCdCgapzy1NygtRxnF1VdXbtQq2f/+l8CVCZCUIaf2b8nGqfVUpr7HOicPlDYLFOQjk
naXeX+Tlv3+xn5d6lm/SDiQ5ELVJXu7fbt8aRkjeNLVxIg2Nq9FA1/GxtPL64zz608NAb9b/i3t5
AQX+8I1ZXpI8hycsau18riSVfr6UdTYTKwHNeRIcxfcMD8B7b1VLrG80pkvSklRkPz9PDxx4mOSK
+EoVU4df3SgJSuBBbg7zktK8riAdE4QtN4BMQHvExmxS0SU68PuL5Fwfsf/6lhM5w2VGJs2hlG/R
cbgifX/4lhNbTO2JA9ypzUVB1plWX5W4xi4y26xnTrPQqN9ytNUVZIa01u4WSYv7SOOdISt84/yO
EN35IENwr28zyaa3SWbcuoSS+F7JxmDlZcjVZKTdHDkTcFSwX5vYny65i4RepPyYImkGHYSfQ+Ug
ac3JtPnYUXY9Iz+2TirlAq6QHOgHmEWG2kKVooE9xwa5gSBszIOJ7INitRfTzCyCmHG3XDF3CR0/
sdx9Xja8hs+VRuCgH5pmIR5BvqFTTLXSvIPWwR1S22b9UbPTBhQcMnNzGnGIn9suKtRGK7OMT5xO
uzcYD81Hr6ZBcYL/qS+glelvys4YVjP2xuSTqQM+Mm+2XA5sI9DeZxj13Htd5r5mWN1oDlCTftVm
0L61VyWkOwzOa6Ez+aWeQ3kYGq+5KBc4LR52hv2SCMYe6y8zkGMAnIECgElXlsbA2Z58n0RDZqyt
yeaKhkn4rKGE70PLYp65ZX7CqKT5RD+U6xNgcL+gKZ+fJVGetzqw+Zyu2WFzUu1bVkRyScrgTp3b
EIKwr1Xw3Neaf4tBEesYhCV/S5Fqk3wt182mMsPEzfKUY8jPxyvj5hYdmlili7iSSR3tedzZduxC
XC+ogXsnxr/VwUg9zAZNEdygp5ouOJwwnQJ+NtwNh1Dzrkmgo4C8Fc6rx8wTqb00rSl/VL4GMCFC
zz3Vy3ppDF4DPMMeSL/ISfLLkBFaDACoLd7cCvgAd3CksZXNvnkXGwUzitrB8AM+0afr6mmb5w1d
/yVfUFrcy0PKSE+LbRwha0fqjsLm/+PuTJrbRpIo/FccvpOBfTl0RwwpybJsSV7k9cKAJYqACAIg
FhLAr5+vAFBNUJR6HOUDYhB9aspFVqEqK/Nlvpflh0QVDfVy0Hgh98K9PMnhN+jTRCdRXduAjFM1
WJneJl6bnuUXLvJMUYrisVmp6eeFXmvnNTRw+0RbWMbPaLOJbhzYWJdQeMITkPJYnTyMUG4h9FTS
iyCMqZUO0W1Eh6wsKWquYZAq2cy6CcM62E4UizqbiY3c4pVDrSRsLB/a2GrpumjhZ0DqpLNowV1X
N0sqEOnD7ScJ7dAhIUXsSQiYBO0f8ySD3PQwK1ZoKqX5vWPUdDzS7OLKtUyox7SDp/i6WGKZpjX6
0qdEqXCB8lGVfKecJ83OMrOybimMRiWAEsv3caakizP6sNoIWBUJHchJz6OCVsRXLmkK6M915v9c
6COEGuIc9Jxg+s06qmbv1Cq312+cbGv9SIKVKFtE/4TK8vhCN+jfQ2sOo/5JY+UlsbBWTzMgzfTE
gTeI+vI2+vlAdiqH9Eofcnq+22+EMwqCU67py5imqxG9Knwq1nBezlYOvdwxTDMwVWX2qQC9ehtB
93n7kPrZWWUW1Ry+3BbFt2CEiGi8+h4sN8Y0rCJophGikQ9r1KOADzz0RzkfQT06mWmQbIpNqp6t
COMfoCVeiWIjzD/CV4hypXBkAZlDaJHTpUh5mJMUbHcRizefbN/j6VKdp6v0KaIxHpVK8LuX5NXc
GS0kSIpCCcymcMb9kzquSN2s4uILLDF4dZsoOyvIV00jX7kNUYz47oYBHfxctTzLRrDOi5Df4c7y
1UdupRoxN8z7e8tYbyfJQuGN2jQpfA/3Lvqg5EXygd4vbOqRhUfmVbNcvRpRfZNBDidiOI2pgXh4
Z5UzgWTpZb4GscMaLlIFgxTXrnpTKTVbVsk37tfULpCVcApAn1PRV4ouWrSK2kyAbsJ6qpn0uZqp
RvmBypHR1K7owpuTenFIlpjoU8DKJ12bhmI0tUwQigtyTBDWGMdMcBdGJXFUhlbNClWNWr3ZJAZH
v/BNBPZKg/4rprpMfiQJ21ZgHiJ9HEbhDy1eL/DnfPpSqdRnxKL0MUtWP8EJneS+SjYGkl52Duhh
59lp9GBs5ytnSy9Pczkyv9GZBYEi383OqdcCI47KRUDGTH3wf2Wb3HtITMAnA1no6azCfHyHj1eM
Pgd1AhHB0XxgbqiSUwuG3am/3a5RsLPqs8qJki80soGl6trG9gs55dUna5HcayHqVxQDXi9zLT/H
rtoh9StpcWoUiXa3yP3FXR0E28+LwubNceJpybJZLpB1X9gwMTd+IJRlw8y+sMwgi0/KLby6aUbX
ayC0AhTsPHdL5Z2xjqvLdQZ4ZtVlMJqkK8SjJhZvgZ4Z4AlfRxECqqelmqNIkKbGdU1jpes1gg+f
VoGzntIVhzTKBn0CgFj9V+xam3e5lQDLmTMtQHHO0YMpOXqooEW9dSfUTmIuUECHyu0YF9V282sG
Ze/zNl8sP6pFoVymQPk/l1sLfXvaXZL5e4ggO64rfYEuYhVcUiemX4zcrYsI0GaReVpAg6AVcvqn
UWCi4WQpo9nEoNlUSs1NFZyNcGZh36maRtsZOlqAYSMgeGOhx3G+iRC6TQKfPkVVUX/MaWAzcTeL
7Y8izNfkLLLMCC7KoCzNqRMrKMg5MzSyrqxS2SZvXL/IkIKKRu8f7Dr+Am8DPZbRskDFDaRXWUKQ
cbZXW274e3Wzzi6LJNm8KbkI39H2eYWAg+tTmYSqk05BWwh/3IAIMk3wLEZw/+3Nx4W2AVWOHmYU
2WSYvB/LMqdbYhWa78tAw4xSBeDm03WyibYnGsJOMxKxsXaZ2xUSfZW7Vp1TJ7QNDKKKcJ5Gq8Yz
d7SGkZ8sjLeGsaZKKbTq86ywg08Z8iJfCrXKvjphZZxuSrhFcOxoI0sVPhRj3xcJtQeb8satDZN6
VvuwyNFiIGVCmfpstEGTwmCpPmxq4hREYO10asaz4FpT7PKLkm5Hl2aQkykK9LV+5oz01J5ESWSe
IahkosSkBW72pmDv3s9Cv/yWoCZ2uzVn9t3WyunUoqA3n02zUDWp0IxDO53MHEp6awH/n6R+XcGT
z5N700f2JXtYIcpcB1l+odOdKKZYDTFkvwzW1cSw03S65Ha+HoVblFcUa5ajCoPPvqgrNLIUuMgI
dBZG7rxbFgh4IQe6+e5bVYxa0qJ+uFaQ5FMmMzK51xFEx5xKlXL00R/pvDWawKtIkCR0/yq+llRg
oZjR+Ov/N1hoN5ETL/dOmxqnj8U8rT7NM05MtpNpFZ82AN0N0mmiEOp3/+jlgV7tV1fdxkWUi1+A
6GYPJ9UEQNbDVpuf1PyUl0YIPX5xcTf/67XuomyLPwnbhqiYR3/9Koyp7W4/HrlQCFVHt0Ro3Tzt
F+4t0XOL8PL82tV8+W96M/DuVpSfs93T4Dbfx4rJcgGu/S+LcDDE3iIYY/AvCBqwWZqHmLi3CODF
OlQXCE7tIgE/8IUDWgRcKyF/L7UKhjJWoUOJvjvtLMHK9lfBpnGPjX4/6Gj7DG8rKAJKlFoEyxir
hgEJThNoNw+T3F8E0L2xhjyGKDYc2ibQj9CFn7EHzx8Fd6xrqIEAwR/dBKqqil2gaRRjDm3+oMnt
wWxBzEcL/dQcPj99Y6xRSEJTqs7ccah6r19M3zJMwkfgcp7W9AzIEhBoSR8Cwxyzl5gm3Y6b52AV
LHdMootaW3uwlwLUTml7CBHeNizuRqM9CodXoxCFp8kz5O7288EdCMfRpa9G7n8U6i1ttxWwevsH
wjbHhuVYdMjmBhXP4K5GVVUEAVLqVtCcsSmYyZp+MH1qzw2H1LLm6I97ZFiegckRlpw9pfJ0FyAf
oLrtJNlU+3uAOj+6mkNbpO1QuwmGdjPo5KmkrwZaNsATcNnu7SQPnESqFKAlaIZltDeD8KSHtRXo
u9SaKIn70RnjKJsmCb/jW0Exx6RjRMAwuNnjtUkeBEMdU+qhmhQWHp29rY1tqNCNPsrA3j05cEfW
ChIrYgJcZMzaAyAMy74d4AQwd+o33G55BhggdKdS4gTwjnGNRPnNo8U/WAQcMF3XENcZpjEkVpS+
EHVjTEaaApY9Y7e/CjShGauUXyG7OTgP2VV12ShRxwyimUT+/yA8tCk6E+Vo1Ae0L394R4ByImmn
0MHroe0fOi1H7aDrjJE3wBLsnMbWFR9SlMT11b4aKUtgGVh7w+3wkgO3yEFOh5oUyps61GhwV6KG
P9P+KIlV4MKnDSRxUrsVRES8bwlcmyhJeMdU4g/THqo6wbykZ9B4wMRJlM30pw9oOCbhLNylNkoc
nDnEl3kiKfW7qJGBmpxNda5msp323z4eEdWconG33r784YWHNPmWPQNMH3uPqP8u/jkIDWAEQ1Gm
QokKrqG5xZpKWCu5+7kOYT8DjhvHkWOqtA0KsJEz6G7FwSEluMdPaOq/fQjAz9kBFCB2/vHBLnBc
oGVHLEKHqrVx+YBuRc2gGllyLxj6mCJxICEdDaPm6VsEVVPGQihO7aCpIU1fgzErO31CRIAQgaC3
9+FBEoV8GiJ5uE6km5pneAZBAdGSXAXhH7MMuH/9l29bYxvZQdSqO+B4cC4RooBCmEsKLQQvE5MH
Cjq0ACYBMj4z3lJ7NAYXHWi6IrqUSk0fC4A8BvmxHUpy6BMIFAVEGRjh8YgMCyiDluHI+gS6Mkam
g/QAC3HMDroqOWcU4zR0IJtneHsBLU/ZVYBpBTBMDGR3+PhBdIAaqaVQgEBBZbPrBnQbcH9p0kdB
Ay51cYCfKSzgJuAyJOFM8LTbJMM6ChrgvmxwhHvssAMQQ+6OwlOzyPYAVxToongG5x5qZDZknWRD
5AcQKEK3rzV7B0fBpfIAPVqSVe03DekoMH3emdytAGKokzPG9LcvmbO1HyliKsfcPqyQEMQd2iEg
Rpacvw5uDNeUApp2+k/Ac3JoJpJXMKna7TG4Q6C3LdGldoGO+jTYKKTc45gZ7rEOdg6w2KHn7bYb
0FkQPCzpIAGUmBwSLNPjlQVCuJ/qi4bhN7izgIWSTqXylqFeU19yPFJWVYvDQAMvGy6ueAYHmpFD
kY+UcQ50F9o4uaLmOfSTzTH2QMGT7oKlwVkE2qyqsniBDj6qC/Lebi8c3As2qInDVkD7r12lIa6C
YPxK2UXDJleAVCEZpe56eHo7EjTiG/wTTQzrjoQvKkjscqsATMr84Xd2duEAPgBBI6ymEMcdarUN
GRXp5CJ1uAg7mDiLx0uyqTlCigEYcbB7AVEDTTpyVIiPqTnqnOXmDtj3F8m0IjvviBRke2IG5yng
LgnuvtSJ0EFTFdAywrCjd4QjVokEI2W57SoMzzqKagnJVaDuBkEpDn6XPhCFPL29AKKEDoIiCnOb
p918A/IadWya7CoIWFGluSKplscd31sFZyyOC0I43V4YHLR8TAz4d7MsQMtU3wjCyvEIghNBfxWo
csj+7ryqgd2UtOSU9ZqEv9D0ikDYuHkOvKY2yyKw7C4l9xse9P9wbB5ZUFM/CO8a/lMwz44xoJ77
gx3z5+nnHevn7d1frwW9qfeHQmyq/e5/6FF/94r5G1LO3oc7kk7zPd0/7yb49Kt737Wb1e5/ngfz
1EM7vmo+qLqfeeWtYFH9J/R+eSuvR0tqqFT//JK/Xvd+555F/JeBs+XBuKK8X3rcNKjjqD9ww56Q
H3jpRZmX7X6ieI0tQ0t25KkXBvdxGgW9X92WN0uPHYdx6t3F+7+6rZaVHzmK5rd5cFvkvcGbYlTZ
wU/mobf10vn+yG3Nv/TIHdHuVXz/ahqHxepXf9nbGjrZb6HfQhrc9d5nV60vO/KbeZwu+j8ZkyhK
vmRHPmfFg2A3TrO92/oh2YHf3nl+bwOqbWWK9LhhGERx0D+RbbmD9NDRXeAdWJG2zlh65Hjb3xYt
n0d22HdPbVNbDik9MAMUt8uqty/aVLLs0O9jesU8WeY2Qyk79qUXRD3r0bHH5MeFwe9Fd/vLAbQt
knzyQ2eZd4sswTzPe3saITKRrpQeP7j1g4XXp1m3STD5obkLaDvc29ldakl+7CwL+C9JeraJ6i6R
ufgTo8d0yd6N1DhnbeGY9NB0qzywIR3ELjvy1fxX6h14T6TbRYmP/NAbr39vAfsIWFx+4O2rc2+V
ZH7Qv9a7wow/Mf7FPM3mPUvVscf/xOCX8zK47V1jHd3gTwz+I06XuzVutmCLwksPHae5/2rqpTE3
Zf9wtgD3n/mCE295ePYJiP+AS3LtB/0Vb0FI2V99vQzxSPpRTVcxLj10Ol8cKlk0pYeyA3+YR1FG
QyrvIEzoEEnZ4T/58d381dvsyd3Wglyyw3+Oi2c2Yocl/pkveLoRxfBgarLD37D68yyb91yKjnsp
P3bZjyq7dLTsuM+1UH++udUjoPtS4P5CH2bZkQMim4Pt3cGLsmvxzePeiRa0cNrtBWFlyTQIvEp6
8H9r9CW5Lt9eEhKXHbuKUZ9Z7BahWZW2POzlVTmGND3qxjzFn3aiOMf+WR9cE39xG8699O//AgAA
//8=</cx:binary>
              </cx:geoCache>
            </cx:geography>
          </cx:layoutPr>
        </cx:series>
      </cx:plotAreaRegion>
    </cx:plotArea>
    <cx:legend pos="r" align="ctr" overlay="0">
      <cx:txPr>
        <a:bodyPr spcFirstLastPara="1" vertOverflow="ellipsis" horzOverflow="overflow" wrap="square" lIns="0" tIns="0" rIns="0" bIns="0" anchor="ctr" anchorCtr="1"/>
        <a:lstStyle/>
        <a:p>
          <a:pPr algn="ctr" rtl="0">
            <a:defRPr sz="1100"/>
          </a:pPr>
          <a:endParaRPr lang="en-US" sz="1100" b="0" i="0" u="none" strike="noStrike" baseline="0">
            <a:solidFill>
              <a:prstClr val="black">
                <a:lumMod val="65000"/>
                <a:lumOff val="35000"/>
              </a:prstClr>
            </a:solidFill>
            <a:latin typeface="Calibri" panose="020F0502020204030204"/>
          </a:endParaRPr>
        </a:p>
      </cx:txPr>
    </cx:legend>
  </cx:chart>
  <cx:fmtOvrs>
    <cx:fmtOvr idx="0">
      <cx:spPr>
        <a:solidFill>
          <a:schemeClr val="accent3">
            <a:lumMod val="50000"/>
          </a:schemeClr>
        </a:solidFill>
      </cx:spPr>
    </cx:fmtOvr>
    <cx:fmtOvr idx="1">
      <cx:spPr>
        <a:solidFill>
          <a:srgbClr val="31859C"/>
        </a:solidFill>
      </cx:spPr>
    </cx:fmtOvr>
    <cx:fmtOvr idx="2">
      <cx:spPr>
        <a:solidFill>
          <a:srgbClr val="73BED3"/>
        </a:solidFill>
      </cx:spPr>
    </cx:fmtOvr>
    <cx:fmtOvr idx="3">
      <cx:spPr>
        <a:solidFill>
          <a:srgbClr val="C5E5ED"/>
        </a:solidFill>
      </cx:spPr>
    </cx:fmtOvr>
    <cx:fmtOvr idx="4">
      <cx:spPr>
        <a:pattFill prst="ltUpDiag">
          <a:fgClr>
            <a:schemeClr val="accent3"/>
          </a:fgClr>
          <a:bgClr>
            <a:schemeClr val="bg1"/>
          </a:bgClr>
        </a:pattFill>
      </cx:spPr>
    </cx:fmtOvr>
  </cx:fmtOvrs>
</cx:chartSpace>
</file>

<file path=ppt/charts/chartEx7.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'Slide #22'!$B$4:$B$55</cx:f>
        <cx:nf>'Slide #22'!$B$3</cx:nf>
        <cx:lvl ptCount="52" name="Ranges">
          <cx:pt idx="0">69% to 84%</cx:pt>
          <cx:pt idx="1">64% to 68%</cx:pt>
          <cx:pt idx="2">57% to 63%</cx:pt>
          <cx:pt idx="3">38% to 56%</cx:pt>
          <cx:pt idx="4">57% to 63%</cx:pt>
          <cx:pt idx="5">38% to 56%</cx:pt>
          <cx:pt idx="6">57% to 63%</cx:pt>
          <cx:pt idx="7">69% to 84%</cx:pt>
          <cx:pt idx="8">69% to 84%</cx:pt>
          <cx:pt idx="9">69% to 84%</cx:pt>
          <cx:pt idx="10">38% to 56%</cx:pt>
          <cx:pt idx="11">69% to 84%</cx:pt>
          <cx:pt idx="12">38% to 56%</cx:pt>
          <cx:pt idx="13">69% to 84%</cx:pt>
          <cx:pt idx="14">57% to 63%</cx:pt>
          <cx:pt idx="15">64% to 68%</cx:pt>
          <cx:pt idx="16">57% to 63%</cx:pt>
          <cx:pt idx="17">38% to 56%</cx:pt>
          <cx:pt idx="18">64% to 68%</cx:pt>
          <cx:pt idx="19">57% to 63%</cx:pt>
          <cx:pt idx="20">64% to 68%</cx:pt>
          <cx:pt idx="21">69% to 84%</cx:pt>
          <cx:pt idx="22">69% to 84%</cx:pt>
          <cx:pt idx="23">69% to 84%</cx:pt>
          <cx:pt idx="24">38% to 56%</cx:pt>
          <cx:pt idx="25">57% to 63%</cx:pt>
          <cx:pt idx="26">57% to 63%</cx:pt>
          <cx:pt idx="27">64% to 68%</cx:pt>
          <cx:pt idx="28">38% to 56%</cx:pt>
          <cx:pt idx="29">69% to 84%</cx:pt>
          <cx:pt idx="30">38% to 56%</cx:pt>
          <cx:pt idx="31">57% to 63%</cx:pt>
          <cx:pt idx="32">69% to 84%</cx:pt>
          <cx:pt idx="33">64% to 68%</cx:pt>
          <cx:pt idx="34">69% to 84%</cx:pt>
          <cx:pt idx="35">57% to 63%</cx:pt>
          <cx:pt idx="36">38% to 56%</cx:pt>
          <cx:pt idx="37">64% to 68%</cx:pt>
          <cx:pt idx="38">64% to 68%</cx:pt>
          <cx:pt idx="39">69% to 84%</cx:pt>
          <cx:pt idx="40">57% to 63%</cx:pt>
          <cx:pt idx="41">69% to 84%</cx:pt>
          <cx:pt idx="42">38% to 56%</cx:pt>
          <cx:pt idx="43">57% to 63%</cx:pt>
          <cx:pt idx="44">57% to 63%</cx:pt>
          <cx:pt idx="45">64% to 68%</cx:pt>
          <cx:pt idx="46">57% to 63%</cx:pt>
          <cx:pt idx="47">64% to 68%</cx:pt>
          <cx:pt idx="48">38% to 56%</cx:pt>
          <cx:pt idx="49">69% to 84%</cx:pt>
          <cx:pt idx="50">38% to 56%</cx:pt>
          <cx:pt idx="51">69% to 84%</cx:pt>
        </cx:lvl>
      </cx:strDim>
      <cx:strDim type="cat">
        <cx:f>'Slide #22'!$A$4:$A$55</cx:f>
        <cx:lvl ptCount="52">
          <cx:pt idx="0">Colorado</cx:pt>
          <cx:pt idx="1">Florida</cx:pt>
          <cx:pt idx="2">Alabama</cx:pt>
          <cx:pt idx="3">Alaska</cx:pt>
          <cx:pt idx="4">Arizona</cx:pt>
          <cx:pt idx="5">Arkansas</cx:pt>
          <cx:pt idx="6">California</cx:pt>
          <cx:pt idx="7">Connecticut</cx:pt>
          <cx:pt idx="8">Delaware</cx:pt>
          <cx:pt idx="9">District of Columbia</cx:pt>
          <cx:pt idx="10">Georgia</cx:pt>
          <cx:pt idx="11">Hawaii</cx:pt>
          <cx:pt idx="12">Idaho</cx:pt>
          <cx:pt idx="13">Illinois</cx:pt>
          <cx:pt idx="14">Indiana</cx:pt>
          <cx:pt idx="15">Iowa</cx:pt>
          <cx:pt idx="16">Kansas</cx:pt>
          <cx:pt idx="17">Kentucky</cx:pt>
          <cx:pt idx="18">Louisiana</cx:pt>
          <cx:pt idx="19">Maine</cx:pt>
          <cx:pt idx="20">Maryland</cx:pt>
          <cx:pt idx="21">Massachusetts</cx:pt>
          <cx:pt idx="22">Michigan</cx:pt>
          <cx:pt idx="23">Minnesota</cx:pt>
          <cx:pt idx="24">Mississippi</cx:pt>
          <cx:pt idx="25">Missouri</cx:pt>
          <cx:pt idx="26">Montana</cx:pt>
          <cx:pt idx="27">Nebraska</cx:pt>
          <cx:pt idx="28">Nevada</cx:pt>
          <cx:pt idx="29">New Hampshire</cx:pt>
          <cx:pt idx="30">New Jersey</cx:pt>
          <cx:pt idx="31">New Mexico</cx:pt>
          <cx:pt idx="32">New York</cx:pt>
          <cx:pt idx="33">North Carolina</cx:pt>
          <cx:pt idx="34">North Dakota</cx:pt>
          <cx:pt idx="35">Ohio</cx:pt>
          <cx:pt idx="36">Oklahoma</cx:pt>
          <cx:pt idx="37">Oregon</cx:pt>
          <cx:pt idx="38">Pennsylvania</cx:pt>
          <cx:pt idx="39">Rhode Island</cx:pt>
          <cx:pt idx="40">South Carolina</cx:pt>
          <cx:pt idx="41">South Dakota</cx:pt>
          <cx:pt idx="42">Tennessee</cx:pt>
          <cx:pt idx="43">Texas</cx:pt>
          <cx:pt idx="44">Utah</cx:pt>
          <cx:pt idx="45">Vermont</cx:pt>
          <cx:pt idx="46">Virginia</cx:pt>
          <cx:pt idx="47">Washington</cx:pt>
          <cx:pt idx="48">West Virginia</cx:pt>
          <cx:pt idx="49">Wisconsin</cx:pt>
          <cx:pt idx="50">Wyoming</cx:pt>
          <cx:pt idx="51">Puerto Rico</cx:pt>
        </cx:lvl>
      </cx:strDim>
    </cx:data>
  </cx:chartData>
  <cx:chart>
    <cx:plotArea>
      <cx:plotAreaRegion>
        <cx:series layoutId="regionMap" uniqueId="{2E5904C8-40A9-44EF-82AA-AC9C84E5BBB5}">
          <cx:tx>
            <cx:txData>
              <cx:f>'Slide #22'!$B$3</cx:f>
              <cx:v>Ranges</cx:v>
            </cx:txData>
          </cx:tx>
          <cx:dataId val="0"/>
          <cx:layoutPr>
            <cx:geography cultureLanguage="en-US" cultureRegion="US" attribution="Powered by Bing">
              <cx:geoCache provider="{E9337A44-BEBE-4D9F-B70C-5C5E7DAFC167}">
                <cx:binary>7H1pbxtJsu1fMfz5ljr3ZTA9wGQVSVG7Jdmy/aXAltSVte/rr79BS7Klarqtweg+gMBjN2BIZLKi
8lREnNhS/7wd/nGb3G+qd0OaZPU/boff39umKf7x22/1rb1PN/VBGt5WeZ3/2Rzc5ulv+Z9/hrf3
v91Vmz7Mgt8Iwuy3W7upmvvh/b/+Cd8W3Ocn+e2mCfPsQ3tfjZf3dZs09d+8t/Otd5u7NMy8sG6q
8LbBv7//d7L5Y5Nu3r+7z5qwGa/H4v739y8+9P7db/Ov+stl3yUgWdPewVpKDqQQjAik0bcXff8u
ybPg8W1HiQPFEKUEEf3werr22SaF9a8Q6Js4m7u76r6u4Ya+/fts4Qvp4fcn79/d5m3WbDctgP37
/f3HLGzu795dNZvmvn7/Lqxz9+EDbr69hY9X3+75t5fb/q9/zn4BuzD7zTNk5lv2q7f+AoybJ3m1
ucufducNkFEHWivOESMPyOCXyGDEDziTigqA7OFxeIDkNaLsxuTHyhko7vlegrIETMK7N9QWog64
5hwTql+CocgBU5Iyouh3NXqOySsk2Q3J94UzRJb7qSaXFlT23bpONtnd01P736sKwweCKKK5erRR
6iU6Eh9wrBQSjD98YKYxr5VqN0QvV89wulzvpeb8uwqnPHtDzaHsgGhKiMLsAQL5EiKMAcMtPoKL
bxoE1u65Ar1CoN3ofF84A+bfX/cUmHiT1Rtwgw+7898rDyADaqMQxY/KMVMeDaaNasw5Vw+mjT9d
+5EBVL+W6GfQPK2cY3O5n9gkmzp+Q50R7AAzxiQi6EFn2ExnODkgUismMLijF9ryS0l+gsjjujke
x3uJh3efbPpNdf+0N2+gK/oAISUFoY+6MqMBkh8woQSj+NETzXTlNRLtRubHyhk23mIvsXHzLLu/
bcLbtnk7eIAHcMkxp5TvpMwSgh2qwAeRGS6vlGY3NC8Wz9Bxr/cTnU0S/plXWfiG1ozKA8KZEBo/
Rprg4Z9HmhjrA4ElkZjhB3P39GA8hjWvkuknED1bO0fo33uJ0PU96E9d37+lceMQ6kOUDxbsYf9n
RABSAZRRwgR7YGhoxqJfJdJufJ4tncFzfbaX8JzlVWPfuZsqT8I3pdEQ81NNJaePlGBGo6U+wIpT
JcQjRuKlEr1ert1AzdfP0Dpz9xKt07Cu87YKn/bqDYiCOqBCAmNm+METkZfGbkuqpYTUzVPIOsPp
NRLtRujHyhk2p/uZw3lKfr7L/3wH+ak2/eNNnRIk2RAk0TCdcWspDxAWRAv6aAzh/ecM+z8VazdY
u79lBpy3n0p1dt9t3jL3RvUB5YKx76Zv5p4wFgeCg+2TkOnZvoBfPEfs1/Lsxuhp3QyVs097aepW
93kVvKkGkQPBgFMz/WjpZrRO0QOIYalk6DF9MGMNrxBoNy7fF86AWe0noTu7798d3Vf1/fj02P73
XoihA0w10pzu9kKSHQipOJSvHgifnhm518m0G57na2cInR3tpeqchrc2DDbZG+IDqTfJpAb/s5tx
c4hXkZYaYqZvr7+whF9LtBudH/cyw+Z0vZfYHEKiJ3xD/vYtFoVMD6Kw5S+iVA4MnMhtTY7t8jK/
FmQ3IE/rZnAc7icc67uNfcNSKGMHQMOQJE+Zgb+4fjBkHMIihWaJnV8KshuNx2UzMNbeXurGOoEY
NA/rN7Rb4FcACwbF6d12C6JQprbBzY806XMq9hqJfgLM93uZY7Of9dB1dhdu3jRBoA+2zkKC1398
vbRfkMSB/CeUQvVjinTm8l8h0E+QebqTOTD7mcBZ5/3mDRWGHCDJBJfswWlsU2fPvYqmB1s4BH50
Kmjm6H8lzU8g+XYPczz2kx4fv3XVU0HDBpNES/nNjW+jxReIQAJHIVCUp0oPJNqem7Bfy7Mbk6d1
M1SOr/bStRzDlrS38RuGLFAlAHq1zTLPfLziYLgALMbEg2GbGa7XiPITSL7fxByUL3sJys2YQ9Ng
8PS8vkEYSaATTQsiftIhgBGAxqFUDTbsAZunaz9Ubl4h0G5kvi+cAXOzn8CcxwnQ4jft3oRgRFFQ
iUdn/hcrBsCgbUuahBjy2+slMq+RaDc0P1bOsDnfz16Bk7wN6zemYuhAK0i8CGjPeNr8Fy4GQ+MN
VtAT9ag1M4v2KpF2o/Ns6Qyek/10/9f3w5v2PGHo06CKKbw7aakh1ww9z0AOHruewRk99/6/FGc3
LI/LZpBcf95LN3O6CbM3rD4zDtXlbQfgM8L1XFuEPiBYYAY8+kGZZtryS3F2Q/K4bAbJ6WIvIbmA
UYMmf3cZ3v4y+fJ/2Ar/UCP2NnHevGUIJaGOICiCUt1OawqKDDq9bTH9YW2fq+xrpdr9mLxcPXta
zry9fFpON9X4tn3YFKqpW/bO9ctgSooDiTD0/+pH3Z3VgF4jyW5cfqycYXK6n5ic2/CXqvtyzuXv
hnug/sOgcZcy/RjkztIOMLUgkYY03U905lfS7MbkYdUMj/PDPdWRut7c2ra+b5r6iQO8SUQFnW5Q
FIXyzlMV4bmzg4EFgTiMXalZ2uF080p5dkMzWz7D6HQ/ueFV3v7f9FpR6A0Bk0WeSOJcexDwdyhr
w+jCg0eaJe1eL9dusObrZ2hdufupUXnWvGnGm0GnDjT8Yg0tBt9eM5gwgr5SBjNbYtvj85wSnP5a
lN3IfF84g+T0ej8hCbe9pG/L1ra9ohrD4Mhj18c8vQqjDRoSE0DXZpi8RpafoPJj6RyX/axBbFv5
tv8XRfi0Sf+969kO/BKobH8vzc24mgJt4YLA1Onj2OnMqr1SqJ9B9OyO5iBd7aXynN3/Ub3t2M92
igG64KmUjz28895RfQBppW1mYvdA1msk2g3Pj5UzbM72Mx7e9iAdbtKituFbTgExeiAUh6ze05jJ
zONsx00BPAI12AePNLNxrxbrZyi9uKs5VPtJtG/u6+bdpxB6E9926ESB7ydQd33qgJv5IYVg5oRK
aJJ7TAQClM8pwqvF2g3VbPkMqptPe2rx+nen98Mrkkyvj1RhCBV4NoXZnx+zJc8DIozEAYZKhga6
/RKhrTL9Wprd8DxfO8Pm7HQvsbnZgK3LgiZ/yy5FyLxhTLlUj0Wk2cwJJgjKf9AE/DTsMEPodTLt
Ruj52hlCN//eS4S2z9yXvIqfnuL/ntExKM9STdj2kJZdARAMpQKfQ+CwHrNvM0b3Gol2o/Nj5Qyb
s/0s0F7AUF09Jt3mTX0QZOGUhrnHR7b2bTDhuW2DURNFldp2ojzkEWbFptdKtRujl6tnOF3spw6d
V/fBm1o4yPTAzBx0LD72lsxiogcLB4keOjNtvxZkNyhP62ZwnF/upUl7SFS9ecEHKAEFmwVU+kEt
5m4HCj6EIsgyiFle57Xy7Mbm5eoZQlf7WVb4dF+lkOx6Q5/DoKGRE/hvHvvAOBB0CmkBXO3ba9aQ
/QpJdsPyfeEMkU/7mXP72Gzs28GxnY2DcgLEnI+NQLOUwbfTdSS0mhAxc/6/kmM3GA+rZkh83E8k
/g+CTui6wkRpmAD+7tBfOHwISoENMPo09jPXkVeEwbtx+XEvM2w+7aejvwnr2zyrw7eMZmBUBEwT
p3Di4cPrZa0a8p/QfgqHvOndJ7m9SqTd6DxbOoPnZr0Xjv/2b89lfMibPMQzLz75nx5JqaFpEcJN
GBrdGc9AcxY0ZsPs/FM3AXsypA/tprPjIn8u1m6UZstf3Mn/o7Mof96c873a722azeLbGaDPjqr8
+3e/3S4cTDpb+u75Br14Lp+2dX0H54QKTYCAfT9bdPsljyt3Nvk+W3O/qZvf3zsw23CAOCWQ1YZw
FEP9+/27HrJ+27fg8DfE4SQrCvUigB3sYbY9QOP399AVBpk5AuScwfwE9CpAbFRv673wFrRXwqAL
5O2+NbjCoT7fj169yJMRAoTv2/H487usTS/yMGtqWP3+XfHwqa2k0CQL5fZtuQoMN4wrQ2YX3r/d
XEIuBT6M/8dvexxyv+zP2vQuqBPPJn88240dF4DN+tsLgB9+foFqoElaDHABFQljVWpavQm7s1C7
Nr37+0tx2MmX14LDDmHml1CowfFtV/bLa424xglPGD6NeDKiqDCpA0xajEYrEpf8ax0Ngbq1ua8a
tEIFqZ0Jjl7gY5gdIYrKIL3Ly1zJ4DxomYX51JVfBWg1qqy9DxVSYXrSVqx22DESxbROah351bWK
0HgsmJP712PZLCMS8qO6ifBFVOZRaMbIL7PGJRkJjKIVbwzphNPXpu+objyepKWNr0pNgq5yBcs6
mXsgRNqYUIykNllLjipchB/HIWmPE79spTt1Y9Iv0y5MaHosGx55fBDTmcIx7786ORImdoI0NKoh
lQt8ltFz5shiOo4abZ2rHjkhyxa0C3ztFG4TR83gr2RShfXqGyKPevqI/sPjdpsXYxUG9vGw3+8/
/us6T+H/b2fQ/vjl9qzgHz/BVO7DIcN/+ykYfN+qXD3/0Faa798FwjxKt9XUFz/8xWz8xDA8nFn8
kzdfZzUIg+fq2cP7F6vxvMNoq4iPCx5NBmTnYawAiigEwMHbMfbvJkPB6DSWGENWEkwTtIWCPj3Z
DHygITaBXkAMhBgG3SBEebQZ0KBGoRcKg5GBaQYJavKf2Ay8NQrPjAZMbm/7tzmHYh2YH5gneqln
fu8Enc04X3cDKnyPRFN8aZPCP+KMdS4deX2jaTQtCzhtc4n7wT9SSVN80TUaPvJMFV+YiOobRLP6
JhgQWTzbycdn7rlJA9M4l45s5/xAQEKhCX1rJZ6ZNN2qyse9ZuuoY/mGWzZclMhmJxkfnNCUYTKu
dIE6ty7ymJm/vzZEH7Orgy3ncNjn9jhPuT0Rbyvds6v7liSFaMNy7Qf+57T0qdv2bahPY13lwhMF
lydQps4EbJOQxwPT4UccVeHXYcqmO9nWZecV00iPgiSoF7Fok1WTVG28qMpcfJBWFaM7tJKv/T5t
TnBBiyVDBTNT1fomGlKNXdbV6bklIypciTvsIlWWo+mxlF7bTuloVGud0tBGDKaLBPkSqCw2eR1Z
M9UqP5Y1mxZwwFN7abM6W+YjGCXjNFTFy6DU2rrat5FLQ4ZunKpyFiqW1+0wVYnLpjIOjBRFdlax
IVg41uk7U+W0Oxyd1HdjZ6Immpp2NJPsu9IEvrBuYTPrpmQYP2eRSrlxao1PeB/5nqjG5kb1vqxN
iJIeGYTt0BkAQBwqGo/L3iZiNWgSug4jYFPBA5eXunWiD6gOQ+xFQYm+JGAQvTyTqPKUHfSib2kV
Ljs6qNGEoEqXg6+CwfhlKRIzMdtc4za3YE1k36610kngZSRrLoewVdbFtK99sM0YLVMc+8pkfhPT
wnBRYGfBgokeZ0OFehMEIelNbHVrompiAGvksEPeEeKYhInK9Jx/ltGoFpaL7CLOqmFZByWpTMvt
ZFjVRJkJ0ICXKIqqZdX0/GJMiLOaiAruSku6ZYzCpW66zgNN1WtBZHo5kbGjpsnb6GiKVOQp3siN
lU1xOKVoWuikaA7HsMqnZUOaYDIyIqNwy44NjduVWb1S4LqOfUcNRzDk4X+iEWkPVW/7wiSS23vW
o+4c53jgJsxkeg9HBsS5IVNJTcnDLDUaByV4vW7i1AhZicgD3buygRPRszYOW16YyE9Ff4WrNBwK
U8os71yf+mXgRoOfYaOKJr7LIuuHyjRVtCIo7+/iuEux6WKbdtYUWdGh07rUVbgBJ5gUhzrrGDmv
68o/mtqJrhNEo+6zGMJAn4yc5JvJoU3r+rodKtCK0mluM7+NEq/STWld0eQsXDRtlTkLYAfjaTfi
bHRrJBu8aDtnCq9Gmo/j4diVpHUdP0t9k2dVGnhVa4PiK9N9lYDXzXhm9Mizyg36GB1OZWDBFTTZ
SWX7sPBKRPNNnUu6xtCjDI/6gPL1GNfxJZZgNIPBwv3HU5idR1Mrz0ibl9p1iIarVdt7G63Pryp/
wv2i5LVfG9ux+qYJRcRMFXYg/RDI6bDMh+kwzPviS+3z/EvfEV0bzbui82wPiryoUTs4pkVD+weK
qhadRmHF0Zn2e9q6BSnyTVUnmnuFk0zLb6Zcw51bl0UtWTSRAjsaO013NoRk+pTU1AlzN+7pFNer
wSd+MnngCfC44W1boeJIdSGCf+IADuGD52jEAYtMjqe++5wFQxLWxnF4tmnHBkjLWE31cV5N4qys
MUjc5V3uLPu2CSPDnKpYlYok52Nmu8GIPASKVONo+NCGATlneQ6KFfoqOa94UqZuFoice2rsuvWQ
y4YY1DU2PUmdSkZgEqcent20YOsMY9WdsbIaIjNR7rdeVlfyq9Nl/Whgc2LtJsGUYS9XYkSmtaOq
jC1l/yXHTn5mxahTT4koNz4kQNYBGcgi7uv8jxo3H+nQi3WndcRXuNH9h1YkNPGcmPndSllVMoOB
W3aG5Np3GY/8JW5RfGpp55ewM2N2YpO+uiZxOwgjbctveZeJyHQU22Xex4uI5MBkE8yHE5ZE+bFv
O3vSyqmqTVOqZD2UquALNVT4mDpJs9aETNLAA+Rcx+BnJrhlPXpMl0lucJlK4gpe18q0OSGRGRuZ
jauspyNYv05ElQd2PHB5wNly8MHg1ymtb/4/cfz5X654iES3PBAz4FTPKMdfiOOLgz2erXgKNrcR
JYPjKuGUCohsBPvBHCHyhLoBnHYNZ10K9TzW3B7uu23ZIdDdAyeVAjl84o3QkgUpIy0gEoXEEIdj
Yf4T3ghz5i/JEcS6EEeBWBDxwmmnMGj+khzFGMIXLn1xBqzMWQd+NpTHmRxHsnAUHrkMzEDSmGZH
A9IiuZrCgus/MJH3Np/4FZMx5S7O6TWwvuEmlk54zKkcGpMQlfjgFgTEl3qqde45dBqbSychQWls
0PflR5SVvmOyh6Ap1hDrdF0SRWeSWF2avkzUMqxttk79kboyaks3BUPlZWnCPLAOfGlDTMgi0u2H
uNBNZSLU+ycJLYqTuiXNahRdeUR01d9NOPnK0kbdMWC8X5I+lxBshsXXKo0R6Hcq1oLWG1pFGO5X
2TEyklT2eBrtcIiKnC0BKOcsixx/8KTslhaaQyrfrR5iRFm0OO2WvE6a1pCwj84da8lNN4Lyt7Tw
MHhVtw4tuhzrLL9s2jLzugbdJDzUHwc+jOdDNtBVQfTNMCix6NAI7rdLP7DIKQ9ZW5GzKk2rdauo
76IoDE/SLu/XXNjwVDvJBhwmb7cueMELER+XaaxXSe50f9Sx9Nejz+kyznBynyZhtQAOgu8hYlel
q+oqPwSqdt+2pFroPhw+wx8v6IHjhFFgykIFbpkm6ishwHa5BDY6qPwmDdOb0oFLZ2UxGWT77ovf
OHxBaZYvWBxKlxcyzYzss642SdpxbGio0ys5DUwYH9livX0iP5ZdLZbAaEJr/DaJDyVpgadYKRuQ
vpNe5nQdXaGOitErkqFvjYhxcMliHF+MYz2d+71Frp1YeWIpcbaMdOBwFZovoMLNVixKqhESDjS8
6kWdnPC0GE/sKOgp0SRaCuv3F31VVsusrofbRrEkMxjRxm1jp/hT13XUmqBneJXKqD+pJj88HHhW
nzS+mnIziD64g9DCcZOi4IcWN1lgxraQx7jQNjdhI9FZn4FrEpWeElNlBGVuKTptAlW3n+gwtr0p
6UiWMY1LiCGQDD0S2G7ZWcKBmacOuOSU6OMuTcEJNgVrM2CEebXU/XASliCULEVxVE9j/TGoJFC9
Lib2z7yd8oVSiT6UYSxOKu7ciYkjQ62NIuP4gTC0cnpihilIXboNWGSE9E3YjbHpKnlc+Fl4kSpl
l0nA0R+dwMmShFjcxqU/HU0DED5XdFas+srhpsJN/1nnjF44sS89iMH8ZdvkOnCzuB+P895hjauU
nx8pEfeFl/qOXYwtmS4gDZIvplJnrhBD5jUDJeuaxNVlgjhfqaRvP3HL8w9hmFnw+X7sGKmD8Ngp
6Gh4qlXqKg23JHLoCDIk0bWbyr6EyKsbF3jqotXQ+OMi7NX0sRtKiK36Ei8tpOA8q0eApGH+qVVZ
dSFE6WFfVddh7IhLTdvDKqPTed+i3s0HecRbUGsTJWRYh37aA/0W+UWUEmeBe1wPQJDVeBXXSXGa
1h25JqSMvoYIl54jYt+0fdWv1Rhaf51BDutqiEri6rx26VCg01Q6C5Tl/YcAyM7JGBWRC8YTndUt
wJ1ziMSyNKRgFErtBbRH66nEd7jn4qxgZbYmuCPrtG4FRE516g5ZQeItyKuK+Nbzw+Ia8kyjb0ZC
m6tJ2/E+RUXhTo4E7hyl7IMcS+B4FbadB309QChCHq9kOxRe6IMhR2RqjkPbDh+zBLFlWWSBK1Qn
TtGQOSbPwRDpwPaeH2v1hebIHo5Fn7jOkOhFxZrR8aKaiy/gBKdD6Apy7nFUOmboLXVHwdo/Ix/Y
GuNhflmXArsFSyFWKtEmmNJgUeIk8UjeASvraqdyC7+0X8gUNCdVmlzWed4eWS0yl1ZVcUySoLmY
Mp4v+0FNFwiH+ry2VVyapvUnCARFtUpZHroEAk2vjlXntdKy+2DMukUvh9s2sZ0bg81MjB/31q0E
d06sw0qTF7y/KQYdugwX06VQvfYamosvEH+CblBReBMHWofDeDjNbOuAwQp6iCdD9jVOuswoWYZn
2M+y1YRyvOnTgHlDM330WzDppB8JhKGiSA1yIJyAOHnwCjSpdaqTywnhNbAHZHRFsVjEaASAM8K1
J8PuQ1/EwY0z8NSN2rQ2o8jsRZTUY2acMug/oUCUR5qW8ihQtlBgQX19CHbTcesGndTSoZfT1F60
8Fe4TJmg5LiFDXM5PHvX0UjSIz/fxhUiXGUaZydiCizE385lDOTaHfoqV4ZSP3BZFqjDcBDtMlBN
sqhpm0KSwz+J4iJe5aJu1z6KIDCfUOj1RcrWoFB22aZ5uAqaNjJkSMrFoPz0JOAVmO/e7zc2RMXK
6ZA4nrpa3mKZJH9UdeGc8br6UNOUX02KfUQjq89i7ZcnfU/lumqcaaVa2UI0JruPdWrbIy7STTRF
zdpGMliWcZivunaMD9spkcIMTlAfhcRvFywM2GUdZPnFVPLYU+C5OhNFH3BQkC9On/UnGryyNRT7
3Q0OQ+cwmTp+khZhdAQp5mVOo9KFBOJ5LNinwemZQSpNFmFGfSODLrnWKihWbaPK80I12B3qgi5R
6d+rOAATGFi7UrUuTG/r5LDOk+nEMtYfFzwOPne6Do2suxxSUUnpQbJr+pOXybVNs8wlcSSvYh9E
aHDcuCDfaERETzuwqovC4q9+zRyT5syeR0V+kvTOeDqI4WT0MfuYlHF2VEaULSCU61ZhZfUyHGL/
a9WOw4oNYfV1cDJhAt3qRd6Rbi37qF0mov7aY7ArGqV4GUBSKWZBukhau3FaPnrVSJGRKpqOtB6N
hKDmeGiOZQ490oblKUR2SR64VqHctUgmHyNHZFdAquLjrFTg6jn2pQn7WEXned7glZZBcZYEbJkK
WqzUgKrTnrLMywburGzE0iWyJDiRUQZmh0TtYeBHIQeLH4mLkhfD2rIELwfVVt4YRdztWf8VgtnI
zWXFi1UPked50cvIjXmFj/KpypZc9cOmVRC6mrqcgKTEteAmToIyM2IsmcfzabjNYlt8FWPnIqC5
mzTQvgeC/Jm2abmM0kzn7pg51XqskXLTKHYOg6mKhSvLOI0MZnF2WgwkdmnMxKLvoPQAibPgzm8q
4rFs6sGliaoxXKPhMo6jc+C9bgOpt2VPxLREfgEetPfx0QR2wAUnXHgWDiU+9KmD/tyO3pgGugxN
2/S5l4smWOAwrQxQj2pRJ/EHLqeYmhqNw7Hv18gtMxKtEUD9Ncd1cEgG31/IrC1qE4x1fFTVbe0G
1qm9sk9aBpkiX34uLao0xMcS8k8T+iALcEimH4PoDPcNvh0KmZxPwwAGoSOJS/2YLP1sSjJ8pQZI
+Pie3ymb34Zt2glm0izR6bUcbByzI5+rMD5uBqXz637sYNfy5m6A+NvoDJgyZPEEnmhgEiw7N+sj
7nEdxtIbbZB5TuNHjemCcbgvRGHvekjVG+AI/DOsyb86Qe8vR9IVa3/0h8rgTg0eqlV41HaqPC0L
+HRei/wLBc2DzGa1hCs6kDTWpdcGI1mFkhe5CYohu6t8hE/zcFCQ8cMTaDAUAc5kK64nayGfVnFx
x5ICkpSTnIpjn+t+wSddXVYpJOkikVZHTlqkH1BvrScgqxWY3PbtIUsatbUGowesj3g5AwoDOdV0
m8iMD0WVsIVMODlGWc2OKlQBBYBy9kIldvC4GFNqpAPXQ3GRfxzCjt3UUI4aDIx5pRJSNA4xJUpi
F8HOXfZUcTdMmvFLz/3zIFKwrSjRw9XQ68DroiD03aad0OlYBMSNmrr2KpoMpakh9dsaPyjUuQIv
DDmQoWzXUY2BI9dFlh4NaRRdB1Bu+NIA9YSYqe7OxmwKrlI+1Uu13Ww/tdHK0Q1EX5yk9szxu76C
bN7QLURboPUY1eWV76eo8cIcPtpOmq/jusoum0BXJihx+amyFf6MC1V+zvLgk59KdMJI0YdmypBz
SElRtCbTqDBth46lTourzg515vl+kcnTdrDsQ2bLDaRoktgU0xBY41g0uapH4PbDKWA9bIgv4Dii
MbmJUBF9VFHvr+CPweHAHVtMVhAKNR/jqu3vOgdTyNqx4LhOg8IDibJlVEWghEOVTaYSDR8NhB7A
dcqwJJ5vef8HZJERMH6H15CgH8aLUqrYeplOwssq0MDEyqkqoT4ACb9aOXhB5KTXfczCtZ2m6ITb
LlynUHQ6SzhEDnIQ8DAh549E5dNHGzCfG4EF3BwdwWggHo83MZgKAk9+j9wpktO5M+aTl7SFv2pI
l1xmW55EJ3iuIFveQB4KBUc+iUO3AObrhqHOD7PIx24EYVkO8eeWyGJenXAK5DrMEN9asGChx7KX
Fh67KC0/502v0nMcRzVdJKOAYKzE4AVMl9dWua0VNSTqISUy3UGWDfUXWDvRoYCzrOALO2e8abKh
GK6n3onAvzoNBLzNRYtqKsmibeFPuhRG02roj2FLKqWWeVBaKOzUOG9j8z8pFGIsa5zhbAqGle/I
8jpJ0uHTs/TPjmoXnpW7vlXwEZw4CmMKCLI7fFZgL8qhjxKK+7PAqbnnaGINJh0gkq4dpTw/+EpS
uuoickRjvnRYteQWL5T0T4t2WsB47AJudaX/l70za45bR9r0L2IESYDbbbGqtMuLLH22bxiWfZo7
CYDg+uvnoaWePtbpsWfu50R0KyyVRBJLIvNdklt1rHX5wv+++Fv+y829IQpf7m1XPcgwQmLsvyEK
Ww9Kwc38+V4pcx8pcsXsEvL/9yPw3y7y831hIKs0y307AAHsNUXvNN+XvnvY/xc6zbmL+vPPy/x/
Lvu/Kpf+A0miC/nbfPwDkHwjG3rze6+wZBhCTQtBI9D/sNYvGhjkMLtoEH8T2pNX8PGVz8ZOKHjR
K4InOrfub656JbM9uq0IH148AfnD/o4+599k/euS/J0ARvxK2O5wJzL3BDccCh10Nv4bwraBfe28
uQ7+AhyyZJ2+ktAeqaumcnsKglHV38hVg+Hc6XVY5dH6S1AsKXoP9znvjOyctPeXOrpOimAdj3Xi
dPpyTtpmuGsAgUgf+noJ1HNQ22oBmAzDphJpDmbk/RUt/Tp+5ASNmm9IW1T2XbRCh/d5WGolDq1X
DtyKVIGB0fVcO3fHvAlMrQ79HLTtrUc5zS3nbeutN2zzrvqXQ9rO7/xtSv/LPv4Vt6W9kMveTfA6
7X4OhuvNPo68tiRYFvFf2dx3lb60rWzkZUOAM9HlNuS2nFPAWl6u1bgZ5c3L1vs/hpGflP1/BAdc
n3fG7M0xBepqmNXkDaW/VSIekFeVPyoP+KpMbS8CURyIOI6uzkTg3NijKWwuOUclaUj3fpZiHfzU
k1s4i2sbwmVDcvdaGO+eF6pqfvb7Mdrj7N/ukeCL7ChmCe1+o31Z/optL0Xp+IURwF9UNq5/zLco
j/S5iaWlOOmMDcOvdeBmFk3k/5ab/Xlu9uvKhI6ufsCrqmOOnl+vq8a1j3pHxD/ylTUXHiZXNcPn
QmY+EOFclWP5rst467c9FAV8TvgHxQMWkTePHdFOjjdhJJJ+OuyhXy+fB1PpuEshfjhRE2mRBrMb
Bt/YSI696rcyau5LB774bkcdR1Ar16W4wczXMCi/H4h/3gklBi/p4u1DP/uXvCEXiqjImmp1zQ8Z
zmy58+qFm1efAzOPgzyVcSZDykyGgDQyRFP+tXfXySSnqexdNf9hVn49lGTkIsSR0Cnx3lQAt8Cb
WbFh6VZr3WXfswSQyFz0WkEsnJysHZIVSZlB93L8/fPvRNGvU0Fdtr+ojI1K2/h/sCs5Z3iQKOs8
YwuPWudysSRixaFd+oJXi49zJTeZlu2w+uqAaEIwEEHpFuNDq8JqTTvHM91D0hat6Y466I3/EYlZ
Nzz//jZ/zVfgtzzMK9KlM8mubRK7ieXvAplxBvkkuVyeF2MNi8Ada5f5cZdZBEB1RkzOA6ii3jcN
heT+pVT5+If5+cdg8doclJVwZLvyUhLafr2NWPuDXam4njsSWGJ4RfTa5sO0unYNbkQWEPeHfOQl
sG0VdERUo1rjBZexUzlTfdAF0XaP/GvBb3Xl1kw3cqH2af8QVvZXmv4yq3TZQVDv88ISn1UV7v2B
/z5ei5g7lXSbeB4yP3TaE9WQasb3erOl6tJZr5qbc6J24mc96Gq/HuN6W5H5KZVdDYlpqjxttw2V
YlsgRcz2wiTMIB4C12k+hm0C+AlKmSyERN+pUD5cu1vS8FfrMpu1/sM29aAgf3kgFGj4AiEV8dby
9oK3+Rors9NTN6mvUdAHgCPK5VUt+pBlY5KY1NuACYE/1pfoSeHPz8af4UQBmvOjBQlDqM/jLP68
h+TbKE63HJKRIPFQke57982yqJd6aLOiV1+VYRfpkwC5lXe+V4j1RgzjynAk2dRsT22xrGuEEsDM
oCgE/Dn8mOstcy5NK6vtyTjjEN7HJZJOJ13k1DbJRT0G+/T0g0hYQusUBdNHZap6e9oa2Iqakq/Z
D62S0WeC+i4p+KZAd7k9xe0Cv4D2qVr5MmxubuOjCgYxnEPwc36rXvKSBEP/vDzon7POh7hfKv5E
T/LAnZdOt+cGVgVt/W0ZQji1czIZb3qQot+AuU2dmQNFivHb1MmzdrnMJYfrly7uMvk0uZPHIovi
nDyDzL4nRfl9bHgbNRn9iJ69qNxlFCJ7fHOYiGztci9RzdfNawezs8FuBBw091XfXIlRzwSK31/x
bTRCnyRd3+PcpkZBOfnmioNxh2JuxfxFbOO+GOdR7uHPH6KawxtKNwi/ZpXYWISzP9ohv4sILKzT
39/Gns7+silEhH2M2gVrmYuicn/9yt93+SamUTtJ2D61smvtTwVX4PzV60ITjYp66LyTyaK+fD8N
cU7EUVBV+Qn825968P5oBnezkN0ohOPwYRGmQd02zF44fbSx45apDralv2ERuQXMtYSqOcgs9PbN
Xrisw34qyC6usqq2+86faFj6Dl8VbA54lBHL9IfS8G1cQydJuY8vy99rAuQAb47rOsyKbtZD9DiN
nUsSGxjjk8RO275uefWzlNCc88KyXWo4BcSC9mdm64RqX9JirGY/e8iWcF/Svi631lyWyhd7iNTb
4Hpn3UxqKC+2YK3ZdQgm95zaW+OW3YkGjG30h0l8E9liMqCYY5OoxgzSPe1NqNaia7e+6vzH2BaC
vWVVvt+AdcS4b92f+xjH+sq9ZcWyb3Fi5R5SjNIcNE7hkcYjrdu/1WtkYd+apIrkZTmDfemDXuc+
vM/0wqfKQuyPuOZtOJxrJzLirGIziSFdOS943D882psKgEdLeFeg77FV3ABxyZtHs0sNJTL266PI
pz1SWQO5/HFrtrL/bt249jt0Qr3eniIfJr2GCO89JmQJ2yZfT1sbejZHSeaM8yNZqmE4gL8Fq09M
G9GkK52EJSZn9IlEt5GweVkCqBHWLBkJFyxt5vIvaiyPoYDRYiisjQrHpkEzVmyJAp6df72Mzx4K
93eW/y7TfrNHed84lCSZdhBTdrr/SHW9eZPhGmrn09RGPdHhJb31i3iZgNRjHxz4T2HhzXG0X1LS
bQc9M00OQrKmX8OCW/VkrWqJPg0jbMU3u9Kusbzg7Gd8ZKVkH5xQY/fLcEBTtjLgzZR1pCwEPUZp
Nktj30fhEGfVObMyJhiwIaePBtseJ0DrsPHt0nFQvU5brmdogMPSxB17hV20T0deL/tEOBWcL1Ty
WiXTR7dve+4kqGvOpjq0e536+9HGfPJrTOTh90OAIOEhFvpnRUU6ODgIYNdPBToK9D12RGibZrOb
Vfehv0mznnRhQohGBG0JghFjwDev3WYUyFMV2Y5zY/LWkTvkG4lUz/2Sf3fLxr2cs1GGxxrtafMD
5cZmPrY9yPi3Ge3O/E5Onrtsxxh6J1CpJn8cxvM8B0gEjS6ypT+ELUTUrXCNlxy7zqC6rhY7GkSh
S6y36lB0EwroNF/qic0wbWYGpFycoJLVOfG9UT6EoN8yT9H3og+/UMlceBn5W5bbK1tEZGZptDXz
tlHWshTV1VKv2XjQg6rC8wQ/JY5B6yzbJ7QBfvk0yibPjkJa30tX6tMeTi63Q3JMECHXaR40OYoX
YbGWuPN2kyWd616gJij8M7BhXLgnVfetfFyDKa+dx6R3l+XTgkbC3jmD7ZyPnBjR+CMwYWget2iC
tzyovveK4UOybE19kZWgG+cNbUTbH5K637n9CCWnjp+9too7xCuqn5YjS2XVfyVQRMDAdTOj3by0
WaeD+EgdECDnzlqnDu8TL3Lq+gKa2h+a4i90E8IyyguiMiPvoFQmlvTmQdEWH7A82tA9dZ1UKroa
EzQ+za72r3V+qqbcztMtNENeludMtvMYfMw6X+grRLNFHp9ZK6EAhJ82l2O9gZOZEc04MtT2WGRm
q9arOR+QIF3MZctpk9bJLAmwk0LM/Ll3RrSSVyyO2cnSWZC2ePejIutKIMNEvITvGj8CHn9nX77p
lGXDz7B8SS639YPUz9uI/2e6rkID3XHpwTlFUbpWQT1GF0tXeW0DSA0eDScQOCWPk4uAQ+Xbkq14
x9IqKJIgf7fOalbReyQO1dyc0co5vrqqxzWJp3cQtMi/Dsj3d0wiMjYo6qcozzJnu5GyGRgpZ9WE
7Duiti6CG0dkJmpuvVKXXvO+quYqzk5zRSDIT31Jr2rMSsiguKV1cho8HG5erKU+uqquTHzsrIui
97Of+x3Xa6smSR7HPNYamUMUMbJ+jEcinFIvLPY/wv2Tshy0TvacXsJC7YVB4XUiPFfFvI+YaGzN
F5B76zx0qKSIU3KyeRylyWx7FsDWkW9c2MS0fE69PGphg43h01XEf5wlQ8bVmsKjyOy8cp8eT0kU
UP/jNcs+zp1MKrAkZ3QMU+F0dYxmQ2sKGn02ZUmmlc5IFSOdlnERjA4zKEc9PiHWH8uO8XKKrb8o
xk16y11cRfstl8y02h5CVhZXEPxIP2fOsi+w0ADYT9fB6vA9uMh9aKbJ46McsbGeuYcJnzDP+Po8
xgihnwHcCr4XLKoPH+pAZolI5ZwAAB1UVHiMxevqyRBD8iejytkfLrPrz8EYWTUmfc1xk2AL9n+J
IajvhFsa5+F1qJ2Xj/97kF8+B1Lg13eRr1puwOucYnquy1CV5gLpwcpDax/NVnPIfZGX7gMFeN4n
h+Blovptsiw1Ku/R5IiuE+SCB68upjV8l7RjzyhNftvwEV+BsRkUVyJDw4YMZU968zZAYJk2Ue7q
5+RlBHvFDiKuvTxT4ZfUaKnqu3D2LlcEM/ya+zK1L8sjzOqG8QllyW+gM2z2h1/CtWCd5p7ZL1PI
IuSbK8KgqHjcMMuN9ponFfvwviykbVxH7pKH3P+KV5qB38PbK1hdgy32W38ZUGeb4V5xGYpeRifH
Dbq6utro3Laoi3wHkdzTXI49ezqp8h35GGbmt5wiXz97Yd6xfOA82/3hzUSy+24Ay97/oD/tX+SU
x3xpOnffDu0W7Pffjcg75sexQdtdnhHL8HcLLbxcXNbDGnn2RryslbIaEhtdvA55Uk2G21lKUfNH
OAF6Ll6psuacnzy9he4jmVuFkEnhn+jK1B0wEJo0qIqeksliALNXDYABkA3TVIxXUb/bu44j5yvf
q9cxrOJzTbK4rNciGZqlv7Syd9s2bRKJdvOQDTmwoZd4I58vrB74QtIYNPctwuHmfm1ncLvAnT2g
InwAcXM/1TYDFJhNxdW9Iu+np7DLFqqAbN32tY8TLAQkXoT2iTCxKZoxPjUwtnwErUmWDFdBwlG1
fHHDpSLe5E3f1/XlK5xc2aYw1XksGurd7+h/6Ed1qaqC4bgQP/cMbs2GARuyuc62J1HE/WwftcAz
E17al0dfkhz++CjUstU8UZ3PQ3AK0VoR5ayR+/B5i9pXDXjVvsRf8NN4wFThHrzR35/XlqXPF5Qy
ms/rEvTROZTNBq5MM+e6Sw5AFmvY3gnlGT4Rrt5ew07BOLCuXkCWzQsag2Ky0ybzEWDrjb+xvUBv
GWU5qKEOZA1EmcHeh1/bltqpS20DMBHctHW47ycr5xIQPq9jS6gUYbZy5g0rkaY6U+vtgzeWYocK
/DGuweKrpsv5dSwvPOUX/FdL5lzP2WBMeY+7ZAcpMSwRfqI6E6H9IIGx1uy0ZJWzFudwVkEzQGs7
dMQ5RIBA4VeZIyrGHMFZzeRvjtx4qrBr92OjDbJ9uRnfeCy+l5GsbA8SLUq3FNP1vAVtFn2ot3F2
HgzJNKjCpnQSfiXesr6cWW2MQCXd/Rlg7B2CP+XljlI1JfkqmXXSYq/5GiZrob1nuTRhc4+sE+nj
Wfr9YJ1/zSWulOzEiSYw+gwN+LeTxmhHzBOI5FzbT26uqzxPs2AVxfIRSaAn9I9kKrEY4dtBLu1e
mHqc2t0BtA310yZHX/aHkdMBE5z1vJ6cMoqCZPRGVnlbJX468U0ngv2dYaaW4+uTvMylVujSgpS+
+ZjxTtnPcNM00x7/kjXfownZ/755y6HdP9H9RO+zyt+/F3iuwyfWfN0/mIkx4BNU7ju3UTaZYivn
ZIvZ/WZXT50qNuq+K1E+8JPXJUtOSSTCZrD/6AWC38Opk6dmWY2I4K2NG78fiyjHlzO7HYC9XLcs
8a9m3e27PHe2HQ4c4In4IknL7JXeXNa3dOEf7sEt9zuvS5jGr68XCkzCkaZZKs7DS8XWldUW1Yeq
U6P8UL8ErPoFaNR0oGU1OI3eQcjBhEbKY5u3us+w+4Sj8zCWgeKZ7QyLNyHly/c0Do8p14imZr+t
8eeGc/qac+SQBeO+yZW/04zHbl72NRllG8KGQ1AMXdueiqphN55fBgQceA96dRzuKZZEN1PdFL5o
ovgPwNebgh4sZzd78HYKghtKjLewcmHhEMCr/YcCzxR3HeX5wm6Ye8KsRiXATTQTwEtxmBB/c+9/
qO5+re32y+NO4f1ddBzh9TZvcVYzLj0m+Aio6iU0VmDA3AV1ADvp95d6A6Czm1waanAtICv+P9zL
+r85cue41nFGKvnvNeLWS9+nWmVSvuMd1fvqTsJin9SxrJjhXhrJlL0Gx9/fy68QAh0JWD+xF/Dw
0OGsc//Xe8km4QPfVvkDXd0JY2Xg7fk4XqtInLae1PlP4/zPC9IvGeAgjBMfcDF5gyvWhXG9pnWz
j3rpOCjymhP/Klprwtzrzv79A3o7bPcfGnR/QrBbjD54OnxaX7wFMpemknlnm/Dja8SYi20H7TFC
rEFwXuQQT+dKZZv5MM5irY7t2O3xXBhCgzNskvPoD3f060rnjiil9heOiYimEEB0b4DGNXGdOVqF
/ti8bKqZvI49vox1RlwvMScyBYUcV3ZmIjgcSC2cYr+RSgk9brggqOzPQSt6fA0LoWVNCfWaj7M/
Mu++XAX1ZDq/8FnqJcz+/iHeTiMTJ11BGxG6WSK6fMuycu5q6y/OdF8M9R6Ztp+JkBqCbvywOvEo
eU3w/z3UFUCA8OoAl4nc/wvD8M2YRQvZCAKx8f712EOgpquD2xNZe6yovC7+/+16QP4e8i82Bv4w
+Y9wIBCVelizqvuXY4kkeZ+NqG7YF92g9wPj9xfcgbO/LVMWBPSTZAfSRUGCaL7BM+d1W0qzBfiA
0MvWQRq1bSS+hoYN86ct+M9LMXUxDF4sqfSjt6Guzfx2HfMwv3xJRaYAdIR15OuWL79/qlcpxt8e
DKyQSyUIZFxesxLHb+O668LLRGUxXJjNd4vh5AfLrkYYaXw/9v8atg4OPe2HHGw1ObTZRrV4sEFu
vfaG0xoJDsLeWoH83PoS7MF932ZBnveXyOrghO+zpay9BceYD+X0ZdC6pQwylS87fWqbcfNt6vZu
OOCGNQFQ261YMOyF75MXPq/GzOGId/inPb3c1fiPEiQz4xSWHphIhVTjkkIjKttj41SKqXhNUCKH
XysO9UtaQYYec1iEP8PYS6lRzy6hey5an9BNabinAfPkY2u67H3sSfedP/IBUqwQY7UYULKSPr7k
NgpylN3uqtjbMCAMtvW2A/7fpCuPIYJinFn/hjw0x2ZxeE1kfmZQMGsz47vpeD/EIz2BLFFb1KF/
UnHPJduaqmK6dmEryjxtlpZXBVyA5zdV8yhIexNxH64WY/RVFbrODgYMkwFnXV/qsGReB6GPRT22
wK4gMBEsw6EqbNxnqTP2+ey2B02f1cB/n+hERfMp12xu/SlYk2nrP8E37IwWOSAG0PveDpAIn0oF
2pzjLpTICc6F0Z5Xpa1H0vmvldJziPExLLP/FUvxauN7YLNMfeiwMNc4ILvBcamECRw0DaCdEVz6
qetX5vY4L/6GDc51QCamlNTMC+J0lWs239bJYAfUqE01l1TTSWzgRbEpDhfSbez8HLptveIhkiTc
3aHFYGY+dyAvzniIXyi311ik4cPz8DZuidvVuaMFBJb81zwL4HvPE9fO7ofOy9JofmaDXdTUlGwm
QRGjMJ65If0EzJD3Ebfh1zUq8tqZkk8E8T5+UB1Wx3NbYnLGPprPDzQJos3OWqLBLeUkLktXbFet
WaZLkIz+I40O/HRJguI+Km2DtF1O5lPGor6UedDTmEL6xXNlVPM5d0t0uYmH7SduhL2g2AVS8rvg
Jlbu175mO3azCm/DvV9AJIuC2XUdc66iRZ6qvhzfbVVj3RNZuT3FqytoOzCE7fdCjQ++J9WNkU5+
006DPQUDEDTal/xy6scEF9ocI5gvNLy+Kn+Ug86OTaHwEcquOwZZoq/jzW/Pa9bBAncqkPzpeO1w
/XfReeZPXsXUY89m6ccLdA/ZD53UzUW9eM12WJMKh2zl9g9Kgs0fGiAabP2izx/nZYu/NbRGoJQf
209z7Jcn17futXSTokSC7IhbCUx3NnbgfS1VlH0APMQiVFiR/PCgeqhnPOV9nPyqKM8Kh8PJG1r7
cZgkgAOh4Disy3gtBoOlMGjnOM0iepTEn0saH6xXKBDG74MvK+/Uj8pS5pQtDr9JBPFfsQ2i9uhk
jrluE+QIR+nZ6sMyCWxJcPU3wWA9nWZYBr651aBul0i6N0Po7Ss0C3YONZ/m64V09s6N6ukK9Nu5
LmtR+MeY6IdzbhbdYdtir6BsVs6XWen5L+04S4rHcfuG7bP3URQo5IPbNrBy6aPTHFBMmRHzzVwv
1+GYa9TxtIC6X72IQExJlU6zaMQ1RsRGXZsFV6mvRv+GZlLLAaT3KZjX7+6YZffSY/tMw2iPQItu
ecixU0bHYO3FSUa2u1eFNF9WtZCTudDb+XAYazQQdRqVOZ06nFHIbzDT/UH4TXfRAxQcfLe1Hxav
qz8MxWrrtLY2f9TFqj+bBan2QS/jkmbeLs6vuD8Y1xjMjY23FFsql3h+n/hD0aQdlslvVYurF5Kn
fer6Uh+UmrwPuDvjK+UbBNrGza5l2clvQ4yDqALvn6Ad5MhFM4uP19FUpGN+i18a61jj1ck345DU
HGPys+oQVIN+H85hTVcuHYZpUm7RpfX64j06HbQdc2Ee/b5TOLQW76JSU/jNiOxxpk5+3HS7xRda
Sbygus3/WhmQi8JG43giDVwfrEkCunJIDWNb5+jlC3pMhElNfwryUO+QR0PymHQ2ecZ3KT5VJuuf
p23a/hpZ4Ee6fPl3EmHBhctJcdSLtg/kl84hwMd865ih/rq5fXchGuxVaQecfF+sruQsW4hIuLJj
8KCgDi95cXiWqqGrLupgNI9ouwT3P/nXntuJc4XR/Au4nH6fdIW59NYmecDbvd3kQ4UFLiLkUga3
5X0nXXttRjm/7wZ6miFml99FPREcfL1in1pbNg+Y1juPNio3i4nmq3JeRA9uE3cXWdjKI+UxCktg
j+Rqc0x2m2WF+YDLoHiMgU6+6C22dJso8ks2W3S3eY5FwxSW5ybJglsYbjwMFgfiMd7WTrDe8URt
udO/r4Hg3+dLr3SKMsQ9m7nSX5QdZU5xvW23JpHjDUKlGnSg7T/lYktaYna7nERUx5cenF86qU2+
i6dcgMwb54eT+WjQaAwjN/rQre1CrnuMRiDt+LYOxBTZk0sr+4bGAonKbmdH5e9BWZp7R67dU2PN
N34nB+gtvaehJYOpxqi6X5IK+WWgvPI66ZX/dXTorpc2xYyNZYrGx9KfJn2BiVvINCm86EZmvYnP
WNq65Lqls9MRHlduhwm++xgnG7YZeiUl06EVWXffO/D9N6ujI8Y6dGdrbjWi9+bs0dZjvuqkbt+J
RTofoi4pVRoupuhPRaLMR9w0U3uC8l2Lm7as+/LomC5AhJhlnnMRTcOwfaTHHY1sLvbUwz0meumb
vmbU+jmvr2tqcpo7eRGZSxq0YzbdgZZUGIpHL/80R1u/pr3bhLfI9TLvOHukiDeWQtw+BSXVnyGO
GGVpIHBw8w5Z0eVkQ1zO/uJ21adNrBl2hXXRbjJe+wQ79yqWMAIXulk7cyymIRgfEievadji5w0O
HIPhGCeRIzEMlQLVzMHHb/ehXz3smDOFZkXTO+27t3NSLRgWDTj+XdQQTo8I5DZ6QW3ldeXbMqVX
Wn1tnXUZqnfN6oQJ/ammtnOX9ghO09a7Skv5QfvOWlnF9riGVdj4AOxDz36IoTfT0cO5epIedt5b
zHk0OWw7YN50swvOPdGuED/RWNWXXSmD/pRDFN7VJTDpsVrK5VLk0ouPYewWmKToreJd1blR0JFj
EK34r2C/Q+vbeydIlghLXyaHAy2XBFAcmN2TpxzzY0pITYRR2MT6PvPEie5s/uinpHCF06dw80jR
ZjrHhB9XR/a41/SIQbxJiaSWD/T0A+S1JwQhTT+IQjV0s8LlRKusuo28qDgpf+mD4M5zpnB8hMxt
s8tKx/JbPk1ft63IH3NciXmiAprF6Ll9mNF2nLI4Mxcuh4dLkAgN9Fe03TSr39wbUY60HTBJqmjq
oA4RMk16NbZB+2C6JjwaQ8vGMS4l8XWy7XebZ9s56htovHzBtlJzrqTeMsz6uHHYyPfJUIiHCAGR
OZYTWA/rgQVzQA83//B6VX9QdLai61EU5bdD3/UPox5wJ45LPmVXoMZ5dHDaJblq+0of/U43Z3oP
BA9d7XqnxBb9TZ0Fzp1fL/LGV5CWfY57sU4oi46+n/FaBSzAF9vi+80Bf0rTHt1k0sNJeWF/j35w
tlfKzJhXh9ldUlqkVakMh0nRK4v2BGmPIHK8GkIe7rQCcj9smSl/ZPDe+qKCXzsaNuV82Nba3HPK
c/iXYd0cy4r8glvIPnLqlOcxSsJ07FTxVJW59xXkbTkj2kkuejdpz5GKqvdO5Zp0asPis9u1j02F
EiyncDtHflZ96Wff9odA9HgQ3cxcj77IlkNGQ6QYp96IPVL5PHTugnCXy5RS7Ip3FWXJ9UQL0e91
IaKvdZZ7n2tPzLcTzO0xULq/EkDGT4DvPh7nZKPhl6hcfRdmmSBvJTjui1B+l/VeDK9du5/aiz88
9xNNpk5NWEKEAib34RWttegyNZhysXBNWw9YiDfYS/EFulhknbIK7rA9+s9FUdiaBg3cA00UaJmX
1vzdFPiLNVGsKrhqw9GPjrZAyGnIter8ulW9/R9F1VaktRLC/crBiykwceJ5unRsHR4t7dsuSx34
j7tu4OxtUz0eytVR74JgqZ6xcSqOByrPcz9mqKH6LBC3UHfmRq2ISg4mJ6W5XYZRPde+Xcp0AGac
DuXU0A3EruwVNiV12qhAMX9MsFbTAUZuOnXVJK4BqXMkUyVNNC532ehftHSdsnMbFfZGrtRvB4d0
xB7pD0pzFEe3aH5d/OJPdmiaL5GalrQexHBsXEe79+MceQ+wa3GCKogc7hBaOuldzCRV10S/bj4t
mvYdpHIJqScqDpomiGL2nHTMdiXe2rqBOhk14TBAkcIiSmWBq1LW0zmfQqiUtsanR5JmTnsZS3+3
VZf4jgPRZdvnbhi7+p3fe/NwpKrA6UynjbDfVGq8Mac9o+P6VSffhbQriA+1p0vxrUE26tCQhMZ0
9MeCMKsX964u+rBPUqrthb5i41bQmSKNOHCxhBfwV3ipR9Tccj1205q19c0aZ75w02GkAFPvmwl0
SBwWZN7JeDaj0uXnPK9lnx9ntgo0Cm4c0ZnDtNB80Z5zcrXuaqThQvuvQQ/LFJwwDpdtdwo0XNtD
5vpwLxcKoZTt8KRLx63eV6OqmQf6ww4lvQdoszHD3iyGx/+rdZLIZRyHqluPiSqW4HMAy1Q8vIC1
jtoJB9skOzTqe9mibugMvFP36AV2HoR9uEU/MFu6S3iBrnpjv2lvSMovo6LrQnHoYoAuh8o2q+aQ
I4JwbJ/GAkAhvrUklMu9WyU0NUjHfBh1fbHBbjFbHHlVXz2LeOymlha1dly7GzHyeNuh7FFZDHuD
MNFmD8IGqgxPIULVUly746jXHh1SaclxqB1yfVYqpuMCMr3+WKNCuvMRc5G6q4SIuSYlSVQsL2hf
066rAoWdQFLLFEnV2MzylHeLLJuTmlHcJGAHXR/f/i/2zmPJbSzttq/yx52jA94M7uASIEGT3qcm
CCklHXh/4J7+LkhV1cqUSvlXjzuio7uiWikmSeDgM3uvvVD6udtIye2ILdgQeVhtNbPxsCfPi2FC
ImmLh9qV+b2CugbcboX5bGNK7p0tapPis1pmVFmo34FPbCu78+JgaNGpTJtFb1g+Lracv6nsj14i
hiuGpcOeOXByVqnQPDPdluepNs/FtjYKxFqDxyK4VvLb1JtG59BQwjkbo6xnczOVY1aGba+iYpzc
GtYREursc72oUcbRaoL1s3mOSugey3zTJco4USAo+ZYKlA4xSmvLClvb7IsgKtzpk7JE01xvNAFZ
5sbNkswKRsJBX1o4L+2mSwdag3JRBroR4FLxlnKi7fYytrLhs1CmdeJCRa2X/pLFYodPa4iUXSE1
F3GOvpJxIhWC3tac1W6vgSl8zgdoyp3vRLqofAaKiUWH6szdReHaqgx01ZL9E9IHZBObtkZl56Pp
aAYKJE1HV8Rw60LQeRcbs6EOP59YuE2b0cicrZPZ+REYBrZthNeYK9DW1QXSDX2WXeCWFkwuR+lj
CCYzX4wzCWWDQbjZN3XepL5kYPZpQbDAtRF511JRK97nUu9srZ6uZr7swPQi19umaCu+KIiXGB6m
tThTOIa7DzSXY3ztpEW7Vl2GnuypYOxjazpW8okj0phDYzDTm2o0onNkkuKzaDU+eXdcJuRqAKSg
NC7JtKkTdbx3J0tewX+MeQvY2NgOO0XFaeoUmBUyy7vRGB86gZdCr9EYWkAlQRvzOBomPkIr68x9
aaYp8sTWum0iUYHmLNUnu+20jeegQ4zbfEGh3y3zBsvRfIGnUgfeJLsBU1deIpD3ksEbDiBnUKd1
5YIcVEQjoKDRy1dpBN2wj2Ea+BMbIvas+IiTLhCDMXD0AmZlCtPXDvJCQ3QNRUE5d+eGrOWZ0LXB
DVRL1M4OIUR9N05Oj+q4L3mXqAGcD2Ybu2JTUIBfNspa8Xau6ZYbauo5+cZ/QY6CrzgOeKCnKK8Y
l1wtBROAzWLXNYCZAYFdYKhFAptp4meEhZwO2UhRB4NRfx1Bsm31qJv8sbfmZ4fTYoDtUbZ1kDeD
e9NZLRg0iGBWQ0OQMAUq9OrcyCP9BCwnc5AJRXOxabXIOylKrH+a8yQ7TkrdXaHVS+EPufpHXDGy
ZM/geLOfWF0KInQ0kzmQ45wCFWvdPtrKOHFzzl84BKdU02fwJ/ZoPShRXE8XTK4gWyDkgK6b14X2
nHgoHjYFQoyLCoWJunVGa6Yp8HRcDU2kWsW20NL4DkJCO/o8N6nqqM+D2Gibb9wc+3I0oIQwd6mi
CzcvjKcGlYXYDDKHEVFUT21fVRsy8Zg9oqhEKCUGLvm8fRbKqApqq0nxFSqP81Zi7+mYu3wohVQO
bcpNHbRJ5lz2gLOOvQUmk448O2Mu4OyVSHUfmBgnDpeBsD/V+mJsJ1PtboZ21sEgVD1AhgFOAdWa
WiCdKRnxOF3n7jsjLu1g8RQKpyLxprC0Vl8/btkkaBluBS2Xuuk3hgX9xvC0UzlXMdrAUXuKo3l6
8qJe29SdVLFOWtm2AOn3FVmxGpiW2d+7lPuhZkbapwoF+pPKj6z8VD44JP9PeG7c84klf1gD+IQc
Jz8iUO6vaqlCjXH7StW4D5YrTygAK1vNLEKeB21Jm9EZAbTEE1M05Wxs9PYxZdgRuBONSgNUf9lM
sVY9KG5u3qaxYRa+yVT/UNelxioMpWVmGC+zZPrfbrOaeVD7iQdUVgwBO3BcTE90tFVR37RmV5nW
ZZ/GDad8Ry4a2qS2wf+MSGCCjdWwa2DhWF2aM1KaORx1vBp6AORq6uODKuMiXQ4Iuef+PkqmEQho
aVbZPl1Z8aYfma3aK4E7WObYcnhlqFnYaaGPSD0tsdUA4Z22UDa66pz4MGFadTrA3GGKubH1ydqZ
Zjm6H+yy7DlUmjrLp5xzzIrhKlDnoVMIlNkWQLIaE40VcmTKeFRVM15obhpk7KaFFDSuqy9qo8xO
F7DQRKi37epxzmI2lonIUAvVIlpF5FyDDWsQkYpFba4Hw+1pYRJjstv2oYL4PKQBi1iXvg/LUDKl
F2ladbIKupE0M22r1obsmk8yWwZt3vC31Mnsj5VJSbZZ6piTYR9hk0w9n4n1+k5MW6heHsZiGpzm
USpi0QHIRG7G/4cW3rGnk9J3NMyndO6i3IaP57mgF99Zz702iLD8w0Dt4ZVlyYlMD+HD6/V/qdJz
pFPtvagpLpI/tt66nVmsn1qjEKg9R3coodcUZqs7G6fNMSJtcvYond8b5eTcp98WXb//vV5vl/m1
yByxsauCjGd5yK7o9a+VWDPWJJE4n7OqXr1NxXfhB2THnAtRqViXvbOofL2TX18RGzefxuodZuW7
IgZ+1GQwNHR7Fb/El+L7Kw7fVTUG5GRW8x2gNIkIblAnBctHkrKs/P5V/Jfm8MtczX9TGUgT4KL8
SwrwE87h/+EiKbuP3Y8ZKN9/5s9sAnLSscuiQ0Q3SdjTGkDwR5yJR8SQhrHTxiSD89ny+Fb/YDkY
Ntk2a5QKhA4dS4vDJcguec0zMQyiTjT+NFpeolBWAMM/wDngOX+92cd2xX+QSmA0RuD0k4NzJdyY
tS6hvuUuKwQL0URb9kO4YLk6gtOy9otSYXeuxnH+zG7OObMykzbX1bTxBsYfMqCuVj7mTk6DaZne
xYL07M5OGats7NqGwNCZzkWcD93NnA7JXdFZLMHkisMRtvahqiPkpamTHl3d3mIxbj4NXZruJ8Vt
k02SjtCfGAIsLyjlwdoAKdL9aMr0W1QV2ZGnaXmKHCMPpdFR8PbleWWBt/fyiAM4LeKjNnRMe5MC
0Wyh2EagK8I5oo5laxTl02VVu3lY5y7Y804MgHnsSb+eFOmxmMzUc21OmEYjABxg4BjNTne0PNQq
XTxpXuJdaEp2pU00OJGu3VF5V4FmUxaWDYONjYp97qsxz1SUBcx4VxtK3W+Ltme5r8GwTtFq4LSm
+GzzRIZWrtafWX81O6PFX9EkbR6WssruGzO1MfXlZhrWoEb37IVR6ZojYzNn1vxe0+Vj5SYR9Uk8
XvdVsrx480g6QCuNa8FGcs+Et72wDajfls2HgyIz2TGwkyf64OZTYcgpYDTh7OohH0JHy3gbYpo2
4M9y5PSwSJvMlJ8Vz9iAPZ99wwPnWIqDiSh/K7EHoTevyqCzovMiq1eMjnKglMwCnuTLI5vdJmya
wfoqqOjpuvqEabc5hojqowNAqeIKD/Oi72AJZceYx4myNZZUnlglpQ9iTrxnp7ExKaKaZ6gGCb+G
FHrnRWZyvqi2ej4SkwFEjSnpI56t7iyVan5rVmYNTxIMA6jiSt1bUw7BPMsN43qZneRcCHPZzQ7Y
wo1Su84NnnmNPgz8d5B0xrCuk9Urr+VaqURvR366mPmLROZzEQEk2bM/NU52X+dhUduMD1wneWrw
X1yUorauKcWW/RTPjAuUwTjpo7VqOitxiXq7u0sXw/ORNeSHQpGHuozWUWdpuRd6U+vPoBzt80aY
2QEjSb1P05x2sGD0txvN2LrM6/Gkx9CVhqpp94raU2gLMgQldQpLgQzwVB05H1k9fbEakEZirlmI
zIV1qJrI3DmwUIPZKfUHw8xe5tGoha8IU3923PKuGozloevqmSayVK+r2LZLqjm0xzjLGH6uCIWL
eNAszR+R+H5k85VeOSJrqBcMw3uhPojDcuCHxJLk926iFv5gKO2WJr44pYIvcTSM5EBIhx24CNhv
HaPrGZvgqd70mXZHXDUo+NE+VtSuJTo3H20LsOIkT7NrDKT5jRXle3se+6MdLeWBspESpwYeJTks
n8HaJgcHrfKOIVoTOF3PQLac0pu6U80vC0MpQH5p7C8xe29mBdkTwpPp3ilr5brWi4pYgxqSZxtn
bBhpjK8UIibG3G5OTUs35nvezurTIoyYS59TkOasXK6HKBqeFDgvWLUM7TpVcQ2UmEI7nwCO4aJU
h/bF6OnJI1MNmGc7IXO8aTvkmlS2uOzcpx4oTY08ZMkTKsi5Qkg8i8ulq7JQgUIK4X+2HL8dJnst
z1D6CsAYslw6esJKSjfwvOFeLDMZAXnm0ee1gqm80iWUarJYThV95vlcRvguNOUpBeHrwqijTUly
z4GU3Ki+1xKwkivJI8N3lTAIGrBKTZuNnmbVpxwR+ymqYu/aYoxx6DprKjasGvvrpFcyNDGlb9FU
f7SRXISparlXKgKLHg6ZoV4MbqX6oENhLOM+sLcsbb0Hj6fGxYJW47F1TXjZy/DBw6K554m4+LSQ
w0UnzIRLaUzPuhSCLKBa76yQZnvVEw91Dkm8oZNMcrYFRb1daYg7zWMMuegxmO2uMR6zsdD3ds+7
bCO32sVTqn8BMCPPR5AfH02jWR8urImfYrjb99gAh3xjJ5m3M1JPgLCLGXXNYvQVLYqvNA0KNhNm
iJWimW5VyUdfxtYSzHNfb7tJd0/uWj4HU17FlwZAai40bURXZVos6VW5hLMwZFgyiz9k3lLf5xJd
DIDLLS7F5SobDHNbD5BoMAWrC+MapTTZKU07u6mGC20Q+hGOXfaBfisLRpRzm0HjcZtwi5/AXNR7
9IK4LLOm9Z4z206CohzVpzxqoz0nU3yIej2Yddu6WmSqvNToGI81Nvcdm5zuUkvK/GCZCoYAFOLX
+Ty692KEE62pjXoLt45x4OCweJnZ+O2M2Gkv2rn5VDJfeVEXyfEv236h759MEYLf0IIF2eKGtLCT
Vao607WSJQQ675XBpGy0UiKsKLJEvabSbXn2p6m4kxaFyCaVLDH9kqCv60Y0+b6KuaU3QCqzbLN0
LQNBJ3Kbr9jDssOQx8BKp1E5S1gospAtroahzPa9JZ+ZCgtAputwxsUu+inr7Wd2qx/VSH518uUZ
zMNNqdHnYzeqeb2mOLTMe7b4Ye/0RtTHOnacu6HO9IcsHcsXKEvTIzkizzQbtsKlnsx9mx1rwbuQ
x7ohhQgsuj2xoD+n1GIQwGwUe+Y20aveZNybxGcTJiYmJJN0r5q+me2nzo6+SrSwLibkkS8OrZBe
7xRED35UqSGOqXoJCzrE86RulOq55gCl9vIGvC9RBioXM/vRVbKWLi/VWcAa2UkDl3yUbeI8W7PV
fFCdSKRX0RTnJye2tPaOmV8chfmS5UsJ4nZk4gsnwEo/k/TTKfdWE03WFth0xEJGYfd9aJzECEpF
nRGkVOVusLvHDrvBpp1EHuDMZxImzEfajnFvJzUuzKKXF/zJaeehwffZ8h6T1jyTHiE8yNwqEK0o
Dh6Y+yt7apH7conzbQz04MgTBNuVkghEQ7nmi1KbL4ZYNBct3+Zx6fHRxMn4cTXbHFvPVjZgc2Wo
ldPM+HQtt4BOSIyRRntKkkMW7dBs4zqton6PcMz0UbUnYceez58j87pY4i6AdS0Oi4mFGO1PdGwL
PTn2KvIYwNasxLX6LI5stthozj9Iw859JpdzmDRDwnSv87YIcaJtm+TVdozMegIbkvEgi2rW/nzN
e6nW+qbP9SIEY6V+NSXDCL/OapbHJOwZ2mfbJYHhsVNl6XQv0oQ6a91HDfuU3k+aPME+9601+W8T
914TR6jZb7u408893Pcf+aOJo1OzXKBqFq4v08Rwjmfiz0xKVf8Xemgdx8DK9cIz8VcTtyI6/mza
APqxNuG5rxs28ktyRv5B0wZq5XXThkTfM2D1w19hBKH/pDdvot4FUzTZp0JHhQsWw9HGwNbGeURh
0Sl1zzZAX9DTIAE2mIhW5ayxNYBg1HrBwrZJu82R9SvFsWOe305bZZlak6dFJDXW4sYA5tRp8qW+
wJWDEmFXtENhjhe9miXxtGH+MbLD7BSgxTtWpoV9NphN94JR77o3EyfyNVZ7LDltZ5fDlZ93OKYD
ZqPzreIui8ZSKkZ004AtV6kyAFEsoc7uRT0rUUdaftqpLXECtHjdPm9c2VwR7pHhPYu85y5fDOjv
XSM1v22HtD7ZZRuvLADvSQGfVfESs71sJy/XGW86Dttug0351qgS9zJrSvu5gf8SKF41foC7m14t
ZH6xhZ5B7MKp7TfIwUDrV0asEKhVKXWY4QI+pJxlH+zOap70jinzhiWF91J57ks+zRcuC6SEgIdi
PvBf0fkgbeMygRa2X6NJiYBaS/51ao+M0muuZVqyyVfnWQ36UQzJxmSOVKD7qMAJgZlZ4+fYopXK
UlzhVuseprigV2rnMVwWZ772On0+Kl7atJs5wecADEpJ9nGeJp+5HqzrNBsGQgkqXbmEQe6GWPZb
oOWTdjZGfXkXLw6YF1dWV9ViOv6AW6HyTbdHYkfe2qNS5Z3Jpg3BQmUKyaY1r8hucJzDgAbzlLNY
GIJEmnKr6aUktW5FShO+sjNGY4FyCLaRM7ZZPihoL3dukishD/flgG+cNr7QnUPcafUt/XJ0gSSx
OqsUIYvQhGRzOcnFHjRY4IPZM+jb/Pm/faabQ3yuWHpdS5/OwqFcaAbPLNtjWndiLI8FdXleBU4f
Nam301vlBg7vOnhH9cWTbssIXFNf/nui/m9yl5AYcST9/VgMg3bVfvxc/TgW+/4zf5yoyMHW4CX3
W8I2LFGX8/mvE5WAJeZQzHsZsVIVMV79d2QnDjwDtw0yb0xaP1BOmZitgFMPpxiOTEdTvX9ywn6j
Kf1gC1FBI7rEdnpQ5ICqMoN+PXBVqbtUYA/KiV3WejlBV3Vn+dT+ccV9v/4I1XABXtNo2ol1Znh5
gZmgoE9wYMKTA1mL47pVzYzzUmHGzW3NhlasQbvut/BY+T1JNnM5KZIzC04/BevCv43knvuH17pn
mT42i9hwg0DBPtOGgr0YslHXUUgHVmhQBqqI4oi5hSi6zBjzZGZhFg3qs162KxTN7lG63YJ4AjS4
dU0xOtcUezL2LpOk344shpHWFy7WD9+SJerrXLbciRtn5siFhFI1bv3fOuT7xPidOoRn/4p0/vvb
5mJNs/6f4GNW9R9/vHX++ME/qxGGw8hBVfYhIBLM19UI4dk8kJkaW1zC36bNf94732LLQNOatorQ
gOrhr+qE9GxQbhig+DGcwKyz/9G947xxkFIpMbFGBuDgs3dN7u7XN4/puXVnT45+tlA5iSVMOoGL
M6hgTResypXe9LZ14aAXHlyLMQPEyeVZ0XMSZlD575H6KWcRldUWVmOxE4BWyBZYunNA7XuQsfII
6cMJzNyzTyTRY1Yuuxr6n1BOfeKyEzUL+xZ92YT20uvZWVapEmqI6zZssBvf7jqu7mrRdnrTJORP
DpERpg1Zgvze0ya2xJ4i59w2ivYIxbXGyBxdj0tzOXU8XfgcNyaL6j1CLmODnwztf24f2bQGkcxw
jYjms7SoxiSPJTZDbeq3RjmfE40tuNvUAHvZS0xoC4kunYKtPEUfoC5LyI0mNqXQwzUU85H8yJRd
YJYEC0EC+dRettmM0Vpk/cdW741d7hSuX1t1uzcKm9cvtDUGgtyLvnS9/QwS7MbhsR4UmrbsaWQ9
9n2sdkcsA3vRp5ctPk+/6bJlW4Cs2UhC8DYme8ItG0wjEAnZUSNHDnPGvDuSG3YOpCPaaEZxgwB7
3PaRE0Ig2ddY8xmkrzgzr8KAbQg10CM1RF6o+VY8P1j9MPtDv76JOkOJiEYtyPH3UYwq9jZ35ScI
r4FBBMWRFXFyIgOZCbM+bavF2SlJXu+shUQ2mdHxJVjhsTzbey/yjv28TpYy2KwJFMmH2UhwXajS
AtEO4YqZ9rQD8e9tlIGiTCeY4M5JSSHvCK5kZjXiIp40a8eUYg66STUD2FWo0V1GGBJsQkMlufW0
9EM91eapUdwDEzSwnxaDRckkAryOCGNDOhsP6wS2O2Wbpc0dmRQP7rScpfqIIGCwzZ1SJgzegPiG
Tl18XKz0Q9r0ZgiorPVHZgtb1UuVY6N7X6h/0gB5lBVwTdzlBFfZ47pnaQUWj7TaSZHNvi4iaIM0
iAPmOypwpi9abx0aPdU+zOai+VnbnSYl+8Q8cNpOqOQZnKfznplE4S9L6W7I+PP8BCp1QGgLzMCF
Os5kVu2rOf8u09onCFYFrK+JQOGyI/cZEXiosc/fVoZn7mxUQLvISO9b3RbnpRoXO8P9JBBtHAlT
bciXs5U7ZFBF50s7NgMnTxLAuJnrw01TN2kWz2GdeO2dWhJgoDledrM4rhkgqz/v+jbfuWk2ImGJ
7d2CiS+wdNXZ0haITa8r6lVit5RyS1bgaSJeWFoMazE+Ec3gpPZB0wn+SyC47HVdHHqq2RPmOxmA
mq7vJWrdHZExLIHM1CHTxxsDaywaKFHkTnVWqt4zGoBVADiDO7ch8zdmpOHJBefbkpW3WInnqwiN
xFHruxF/lk3IH7PwLN5CVRvJjCponvIy2xoEsuz4VeUZKkyDP6icYdjJwwpUl2JmAGtQzqYloVRD
Q4qjxOUZOAufZ7101t6hkt8khvp1wpUVTDAGjuC2dMJI+lvVTQ7IDG28Zw59Q2vd2BHelJGkXOwL
jNkWJtaBadLBIFF7kX1+k8zTVaTJqxz8xOqF0cI5Ub4U5jLvcrwtbe/gJ+HPd06JHWBmnoLBbecI
Ir0KgGHBHA0k5zKqRjeYfGywUBKSt9x2lT7tnQF9CMseRJOu7H3c/PNWT8hDacuGSwqJ1TnNImFS
+kevMSh8EmDuAzvA2wj+H12Ft5UzwxtutXAymy9Dl6O8X+gMrHZ1++SadiTjB0dSrg9MSxFvIcCt
V36Hu48N9bLK9Q+2zdaHjNwDo+kHd+wQAiR27+ezYR8YNpZ3TMgfmYaOQV07X+x4HP0BAJs/ivxO
1+TJMXuk4q5+TCpCP6yqys/X8KlSba/yOMILCqQGTmLztW1R2yRUTBtrkVWIYi8J4JGk22bs87OZ
1NkQsoWLLJwgr5w8ajQ+H7zZ9e7wdO4rYnVOi00+06DPzY4WfggQGRYkby13DTq3q45EwBRFHug7
xOSwsLifNZGjtbWQKhbWbZ0V5IYQS3KaG2RfLYsDOj2FGZ7UwXTxeImLxn7Os+kJZJ/cO7PzuZL4
RWKRE+ml9yOAtEnZiTJaPdyDd9nnw5UqSABpTHP9xcdzxpmkydBo+UV0U6XEFY7YjqYmgfZsm8So
xcqj9LCrIWD7bIAQ5SyU8uBC7eOsIcQSo4y95/xNjvHAng+BVbkdXcXCn0beqJvrRpgshrUTzmjs
iH83fOTIWiic9HFE2IAdyr2b++7UMc/e1Ir4aij4/fIyj3ZAS4j6rm1tZ1UgPtAlqUd8oPqGPGp8
g5yqOxgkVTC6aFtLVhdd2d+bsDCxWglXQbO5Z2KcmLU/seqrxoc+Ak7JrYgZK8UvwdVXuJcRDJQR
n0WsZ+tNVqUF6t19o1cJ8fBObevRvSFHWGvYXeYWwCw7h4rTm63tQqjNGgAXWTdonxy7fYbiVy7l
EU43ejkf+RHqqU2Z5pDPwKfV7dK25/9tSv83TemqY6DU/PvyekdTmnx+VVn/8TN/ijXUf/FXUFir
gPHXzvPfXanr/IuK1rbWJpPm8psi40+xBhnCquYB5OQXAC5pUOP/MffTGRxSvNMHqsA5dduz/kll
vTadPzSliKHoRZnN0eDyj3TCr+tqMU7EDtaV5OEmKQHY9qFqwCntrUm2RJZj6SnPMhuwXuDFCFF/
+Kyuvr/O/5SyuEKl13f/9/+8Vj1ZlgpnmT6dz4crFEj/m5YYR8WCQX7qw5EDBfF4YQNy03PWyUmx
/w9eynMtFc0Tpty3UIbWSJkBFVYfmlqL+V/XqLc6VnuGS2rnP38pPkrPYETKl/6Wv7JoQH1m02R9
w4HF+mppgrbHpttPznsM/ddt0fcPEDitCt6CiwL28euvbxoAsuYWH6CXRB7kfP0aiYb9dRrsgPM4
pcfhJKd3z0C8m5X/+/fJNfjjtfPt2zOwwqx9GdOTtxT5nj1+ZNR9jzyNnF9YW/G2xAbwzzgovArl
GDEz+F1thHHOOrf+gR3UCdfohiaSbItMm3ZAL3EUWFPjDNu0LhDq/f5NvZbFrZ+opa8cFH2NRIbA
sL7pH17OarA/xFovQzHb+N+z9gsIoa+uIJAKis+JyuiP0cXfRqv8/DHCVWIgba3Dfg15yetXjGL2
ga6BoZ9Ft+VDw8v5srxq+/v39Wa8/+196SZYEtdRGRcZ6634w/tiU4RfvMlkaBD7uzEU5Qzq7OVM
njZCy8L6Po752/f0q0/xx1d786UhPMUxDxQ6dLGmbdZQUTEUPejGNTfHI9uszbJPv3+D6/rlzeVo
AV5x1/UFMjeWLa/f4RxDv8ClAs8hts1L1Dr5g8CBf8DWxOKsElkgmxtnmF2/yc3us92r7hGn116K
dg0I9QbciDpryNGpX6bJUA4zYTwbPeqb2xWogY1N+FrWLO8cTNovvn/kl47K4gXp509XnNuhP6t6
bqNkRLW8MZUxQ0MxWcMWLMOKggN/AMdkDAw+va3OTvyDujgTU3z8bg56BF/UwrtE5CneuResX/5q
nM/rHQ6Cd500/XjRpB6ZCAvmoxD989o/WQHrDPyTrt1vWb90pAwaOH1HG9M4+aWExpdpe9ZF9GZB
MfUo3NiUZGZHYYdUfWNoNSONkvS3UhfzSUi9vSDVUjksGWIXFt6I0JwV94yz/0GOifLQ4yX1PSMB
Wmsqzs4w9HXd0bpbWU3HnsaULUEu/Z6IReRsYPrN7F6OLgmx5mxsZmPJdgx3cHso/WXlOcu+SRxI
GSaC+SnKozMVB9aj0jZDmJZoASm8v2azcdMjhsb4IVj923F/yd9c7n5/tf58g8B+ozDgrucZ7LyN
DMLwZklrXL/0jvjDTMbAbFXihKc7uUT1VkrQKP/BK1oc1rilcKe8DXDyAKXg/sz6sI0iPDAMTzTx
4pXmGbMkVtme/fT71/v52U4gHqcNY/UVf6a/OdY64Q1ktsg+TGfczDpl+0Fg5tm67JyC37/Uz5ep
iwjVZmHKRhTD4JvLVEhrSMeh4imI+B5xUqMdqpE5yn/wKgxCKVPImeIzfH0zQHBTih5qZKig3G+x
vnrKHgKte/X7l3kTzrI+gXg3SF1dqkV8RNab18kSZdHs2uvCCW5TgBKJ6PqpEAGNR0VgRAeQ2uDC
Vx1DHFv3sdVFWJlZ8t6xZPx0nCIINmzGrcDyNFYjr99u01SgGQYHNhA6x+3YePkuGtN+Z45MRH3D
XMwDSgnCd9XqS16Nzg3hanRmljqcE3VjHGFsvZvu8MvfCWKYi5bBo2Z981gRpqLg9jG6EB9NeVBb
a+upLKQXRJYXEao9PwYh8Zxb3MrgI+dLuZoSyIGCKueWTFrL/Av80+EiI/p1WcYPSJd0v0n6+naG
Hb2p+8TaW4B7j+UMaULt3ysu9F++AY+1CCY06G5MxV8dqDBZvGJmnBAyHrsRrVPv5GiK+5hTzK8b
Jw2iTlMZYdg9T6y2OBJt9NFNnDswmN5B1lHk090PDFQr75ppZnXnmsuXxYoIcXDJcR5rMQdjlio8
K3p6/ATX2TtX5/q1/9AwfLs6aVj+egdvrk6GEvzC1dyFs5KSDrp4Jf6lqQxShcVz0nLIS5ZSaaoe
yLVl0rfmu//+VzB+/SG6Khs9AIc/0dzcmbNktmS3WvN7TMe5a32irLpyzI5Vk6d+rvJhemSTEL90
K8d3EPTIehzABML+KbqdrjJ2x9TprKyUsUDXIGs/5gXZauMCNFOhfZlLTeOodBCUZluLFIjAVrxH
nLTtXhss9UyxtHy/VNVHZ1Bv7ZkXAiMh/XokcPidz/zn0g0rp4oQhArBhpn35iNfqx7cwxwITZo/
lhG8kDQPlAX5bLVYxjt14i+ObZY57Cep6/mL3waoEBKN9oFDJ6xF+dUjso2nNiJ2c1q8d15p7U3e
XEm8EutYzzRtMofe3MzYLCWOR4srqRV3IAvEIykQ6+JwppsgMAYdtWor7pGInPfQg794+trwvmzH
MHgwUXi/vg17gUMhSuGeSWd+RvhyNTnNmq/wNXf6T7S89jsPqG+150/v1WKVrGGWYtP25ivEPt5N
ScIlSxte3kiDumdmaDyX8eATv/JFjYo7hrlTIOaa4sZ0E3/oRIscf3nn7vnlxcQqnCcLC1zWdq/f
eiL7geBg7t/RrfpArRlKmjHWXCUhnt2K06+/v1l/8WjGqMIyHvonC8K3J7YNrk6w8+FLntspFLUW
+QtI+Hd6xF9+vhqTDK4kPl7TfVMBpB2BxJDXupAeGWT9MGEoL/Ge2RHGgbGD1SIGTN4ELOQI69hb
MA3It9OgnBZMsO/crz835a6trVmZKveQa729X8dZWkgBM36ZAUpcLByx69oFAtEsfFGAcKi7ogxj
p2fGmEn1ndtK+9UdTDXEh03d7ppvr7UeoopuMGgOsYTEn2qnXfduregvu0Szig1pJXC44MGoIFdm
T6GgtpvcCtAQQOArGifO2D/M4/kQGwAv9L5HFQWEr/v8+yvjF78mkQ1Qj7n1qXPeGvFQQiWzVdpN
aE9Ru5PmMmzNrvFYA1rJOx/JL14K1qjJLhoRx89ATvaGXd20ThP2S1R8JZXUuV7KuAA8Yqv/wdui
BgXrbK8jtZ9Otbqsl752zSbEM9ReYwWzd9XsRCciLZgi/jVovPp5ePaLQ4xXYixCiYh98O2kAi2e
SCvJK7HWEQEirPq2EHAgebotG/hJJnJlIHu/f9FffpT01yY2M41EqjeHthAqPLXYasJZ1wa/sKYR
Q1XBbkbFT/77l0JH+/MTgkpDRTKDaMbgxHp9VrlwQKRYNC4Rs1WJgkMb3/pJbI4LyTtRmfsY9PXA
pibP/cb4/+yd13LkxhZlvwgKIOFfyxuaomfzBcEWu+FtAokEvn4WWvfekNgadWieJxShoEyzCjZP
nrP32mo0duwcB72dIXSWWGZcHq7Upsd4jORUPAvMSAlTpDwA7FcAtkFY2ybvaMiN6xxWt9zFSRFn
K8nQGHAHh2SvfY/u+iZU7mjtRtskgtA1knCfTp0/b8FUg2iJ88R69AYxW5vC0a7YkRajvS2WpkS8
hpB5ym8edFYRr8D3eMlZozeIFvt3lzzJoramI0OcELJdapWM483GOpWz1sZeDrmSN25ZDcG1AwAk
uvOkVVQ7/tkYd+UIok6vBifMoZrnyomvA79aBOHMJElLcNviQUHmQoRcGfWB7KoqWk1xJ2DqJOlz
KTEMr/Tg1NkR9XXcrBHv1fluytMp3pYgHrurTLGdBNEVNmOxl3IMc6QG7qQhCUyReS4NGZn0HcpG
bJrSXYqrFHPhu4+LBzlE1Ov1HJCs8NC4qYFJpZfZdBkjXz0A4ur6LSS10L8nxoppxzCpeDhSxOpd
G+gw3Tko3mE7NvE8r0E0hvuqY4naFtHS/gPSGjIZkW7whJm7WOuirG1wPjiJcOE07qEMhjv6vLtB
uc0L2KTitTAC874nk2QVlZk+GFNWbO02vB2KiVhpudOJX90DrVwpIom2+Vyle+HkI3zpHL3IoE62
msa1wJSS5Qzz3UFE6DG0vYNP8+HYxrhVMBsWpJC/93DzbEMn9fZOONcrKuYZxl8YnyWS7q9+344b
Z5iyVeWr97n13IOyNdA5ZOduWjybJjQXzFAXNyw75vxVekGENa8ZO1rnoCySa3vkerBbAN2SRs+a
wdfeNay7NE1Qlkw6Okahk691lg8UFdJfE4DsMgz35zs85Ue0Aj0CB7z76ZzfwvZZ69HpTrnWMHTN
HCghI3PwtpFa47iDSWwnML3S4BIFzn1pJHprjUGym+cOZ43RD5tIgD2bKV3vgcI1b1WwiG4TH1dY
33obbfbdd89oq7XRq2YT0LDe+3XtHrsCnoxPUMiRyBtxJBYl2NKkOAlL7/AiW7vcnV5Lc2hfqzQ6
+K7zQLDMq6sjRn9mSKNuiF5LgFIdT2AZHNXgYyYwIKrOrvGIji46ycgGHxzXwdbMHIPr0DLpy0Jw
Huwb7onZUZc27iBYDNiPRlteAYHyMZ0sBikDDmo7NofA7tMDcQzloSoD9d2RsC5g0MKe2uQq7edp
PdQt2bBszYXZxYiG07B/zGtib1aCm+elRBylN37LPoLFlJdEFg/jl4Zzf0PSW0p7BGdEkFtHcyCm
z6j7GoLKHJz5od5qHoht5Ap3klfBNMaj/AJqypcAoESETmYzS9F9MSx7Z2YxdghD8J33viHq37U/
583BzgsxbMpgQSlNteUHVwYKa2yLPiKQVTEp1zjRnjUlTdo2PXQdZwrjXFVs5qBUjwld/YsoMvEY
lVWeHsfM67ZumLY31iiCHdPLETpDSzMuSaX51TMj6kn6u83Wn83i3LDI/t4zzUSWM8GvyUY3ta80
uacPjsqj7yHN/QGrl4eKuUFguJmnQD8xZyq/d02H628qpfWG576DtdK4t2ElmgXsMW4k+VT7norl
McCl9kVJfs9kFGh8etGe5iWQMtWVcyTQXL7QhWMMkskE+YUauBMSFNOvJI+1v7eNk+9ybbSvfguD
BkZoT8yp7pFagOB5QUEFusTHqLzxIrfsN8MseTgKweg5Nx38qJ6HtpyC6zi0Ls41WsiolwnA2uXs
m8oDVDP+/x6K0XMbjfG8DdzUIi0vHqMU6p/ThuuS0SCezaRY7kFjPOFpTR5QixboT7pB7IgLaIzn
KlzUmH6Th8k5FjNf1cvVM7LyYbwmRCy+TQOMpsRoz9d1D0TTSRx+q92ksJ1TtGu9cOcVlUh78pok
uc1G2bzRuhNbGmfubdzxqEKQLufdPOh8R0wffA702fFtUTSK7CsXpygPUctDxdWlCd+ecnSpt36S
NF87FXdQmzrrUaac7zTLMXxO1bQPSIM6GJ0zQX4R7V3jds1XmKlVBwtubtQmb7N0z5lNDzgA+bXG
oC8WBI9TY2Xh1axk87Wfmu5VJZzX2ffb32sLiQKKVog8qxYM4gn+3rQfwl5+hKN0b525NVAV1GF8
q9HANtS7JOh8kF/vBMCCBMgfAsBGmK5XFsvyIvsA1GYkBKOBW0myijfUEMkVDl/rsbEmF819HT01
XhLfeO5Qv3mxl2/wRZOhDowrshAcUkS6gy22cR+0pwli7iY2BnVezD8HAAz6icRq3otxlB7shj/d
mEZ8O4StNyO4JU4OWUjAxMJuiyPxvyCp+pAmzibNx+iUlD3/Awlci8NyLPpNNjf1sJp5zmljVfIF
K+f0HVCG/PBjx11H0YSeouuXu3xIAHM1cC4ewC2rZ6fuB0DXNV+ycM38Pui75t3OEu/BCGcct001
JrekF1UWRqiqey3aWV8CTw7PZqPz+3S53Iihgis3s0izcBQflBvTDpcLcgmKjOTWgZD6GGTJhADE
mL6bc53iOHVc/BJdEN2LMnOOrZlUV5498hvrOb+nZNdPSEzlxzwqxzjNHS3xrQEf+rtP6DhErCGJ
6hX9FgkS20P5sfaM2q94k88l9n3Di+6dhC3XqhlkOx1LhRCKY+dOmo2249XrOdxpvLOS2yLPagvI
+lxfDCCIYOWmgmttIvuCHGzXQbXGCv+9Dgz2TMosIUKVY/sdWIH17MTNuFGjtL55KhuGNY9ee8fb
Yv5ei6whi09UU77uMnf4RrLe7HLNfO79puG0eKzkcm+OSOFWxCBj7BeFcR/2Jm8z31PfdBO0d2Qw
0vhvRXODvrH5AmSvvbP6IL4lI4ME2xBbbioD+8h7LEQRg8L1CMq1f2nTFGt1ZwSSd3ydL77sqebk
kcZxzZ442jVDhCIILYFP37S3ibCM7OBtlkF/E5VNvFcQ/g+OV3JpWDav7M7Jh5Xrx+nFc2SzaypH
PkEaBAU6J9/7uOZfyaZpNpFq7K9uGEOuaYp53TjACoQN7tVVtre3OF8rJprOJu87nsPeLqd7q+z0
hSIEJJWTRc+iiB1MwvUDkvFrDKEps0gT/VMPRnQcwowYnOAEd4dgxrLp+NjcuzXH0rpJ/JL3hj0z
XjdT41p7QCCryY0evEjUx1CnA9q+tJyxhjJsbC3XPIIzP6lpgtrJs3ltxmN3BaCgOsVJBS2fqLid
Dhn/0UJ9ByLfHkkm1fc5BvYPCGynNjUtXmkBf7Nlu63wcqP3cc5aZ84L9TYsJtLavobjMmeqezjs
hji2Ue0zLUsoSFVWTy8BQd73Jj6dna+bg1cX7SZEOhSv0rY+ADZ7p/9XfoH4Cr7OrzlJwoAcn3ns
cNb+NDmIivJcHnPDhJEbGeZtXjrNTg6Dey4jiAsOxsA7fvBpykfG49AaHq+6ML4fiAtZDW7kXwYz
rFY0pnH2+5HzDnHCe/ZkXxzS1H/WmVnuaZcm1IGUciCkJvDS6Zhco4GO1rUljpE9W18TMxp30EHN
PS5nQlrTwd6MioeRKNAe1CGtwniavDPFhfOSOS4YKl3veJx4AdcZu9PYa8M9ZJvwu8oH8YIe1roJ
y3BGtVA6j1AYs7Wmht25vLs4NFk8W+h07ybClXeukpr8TOrCFUEBBABCUPg2M2oS6ybu05s24zbA
fxynsKkqmBxNAy/DKaEl6wauGAOEFdZwsR58j4LeiUGgQzk44fc59IAHoJ86xlU9gbaYTfHSp+jF
eRRBI82o75jqUZD5w03puNFTkdeUGY7CGOqb2aoJ+vQ+MLt5g0UuOMspXXh+yTZxi3yV2517WzZI
AdcJKjyGFsV8nKZaXXuuwbJT4rvlgfMqPMAaFnJmJzWhmTOpu0TJsS0ljoPHiBmauobTlb2WwvH2
rkUDntYapluEYrQ0htTQlxBG6NVEM5tdna9Qjw1E3J9CABT3qP9PHbb6Q6QWxa/Mr7F31GdZoS6W
Tl0wHB2xV4+yxxmSkWErs4OljfA1ZGbKPue9q6thXWJVJ78JEG/mVwlmbtVbr3pyumMt/K/W7H2L
urp9o2It3gpYaby08AKT9GjsbDXEWyDu5R1BzgHC7c5i6B32M1G9kNwoh/SBOESVngy7Hp2N8k3p
H/zcslhjHK++NSBiI2uf/PqW9k1N0mGQxYSyEZA3c48ihy7LrLoTbVDe4arOCxixvEDJMO0/CilM
bOZZ8gEBDtqpMPiFLSqAE9rQ+mFyRDC+dlQ8XDfSRXdl4sGnVYZnH4smYEUJdfOF1ZLe2VxASaHp
z3+qo1Q8Uh+zM0VM6ZziXMuPEkfGhxwkTQQ5DeX33KnoKsi5j95MmVlfiblhpa8dlLSy1dEbEAU2
4aTCG0CZ50h+GG5jlCuBZ8ffzrlbPRSt5sUgE9S7SGmJYt854UhHAxcPt0ciBgqcuirqh8QbcqTE
gInfXMvlz4SNLjoiSENwlU5lchtVNprXjZJ8y20GN4i8WFRaPpsYchtXWepU8pziYmTfaFbKStYj
KsR4R/HKb0ZNqeujM9J+3CQOeW97cGOUAD0T0mjFZiq8yhLTIf+wgwSzLiKPq2SQZQcRQg/Rm+oU
OLJ4gFC3imK3/C4GgK6robUn4OWA6d7+OJmuwsW3QoJkpetZmijTfGsGSsB+ot7bBNauyZKROaLS
pSlgW0714KIfq/ZFmtHuQVmQssEkTOHQWHSBbkXramtHzoV7noD3PbgjigouIfPW9Ri1HF/uu/RD
usbMs7NExaD25YTw4zpUvfquPHqj2BrcBiuHYYEOnJQAqFNVL6UVkmbohy1JAE1gPo5JIyei1x0r
unUGDvoglMl3pCrnW6dVxMXzJl0ZzP+Ie1tzTXh26f0n04a+DGdRAUPreUkI+ZGyeyGqbqQinqSS
39IMYek+HLqWAUZYphkJBlg214XJ87MauZzzoaL/dxpTlOor7kMqOjdxmuxoeh1NFLj6BdycNoXc
yDPFhptFmPVrXQ4LFrUCOosvYSZV+jZRwHrbpYQsQLzAukQb+GSRVLFti9o8MZPuDpg67LsyDvQV
Wqb0GRz5+DTirfyjrf7/rea/sHjZCEBpw/6vNfwTMOzxW0UzQn779md/13/+1H9VqNZvHisk7sc/
wF//xYWZv9lM9yn9AgYWixTzf75IzI+4ynnwaVugSrOWyc1/FKi28xvzd7QWyDtcBvFMW/6F8xyc
4l/bvAsxaXFfOow2ATQhbP1rm9cneNJIRrc6GsBQrWZPIRhnCr7wCCeqL/HAr0gfEuNVL6ZpXVLk
byyp7T3h2f6hLR22R24kiTpFT3EjW8d71LmZb5n7QwqL8VeTC2dvQYPp11JD2N9MvFLeQ3AQR9GY
xXoI3ZEqLXa2fuR/DFXTHyk04r2bVqguyC5cW1EO42dGFTgp01z5DE/rFWsB1UgCu7OoAlaZbKpf
naYN3gHolUfI9vOOnfdugHm/MXtlrhX8sluLDdShAv3/KBIbm7aSTh/DGPXq18Qa2r1QxnySqgCJ
HOPS/xoF5AWt2BwX4F4xfF3XHfhJXJ7Blc5m834YO7GpCv9ODVZ4bWaYiYIyjt+KhCibEPD3YfYH
NtppG60YeXb7zo+qw5gi+ens6a5uah9Qiah2npFP7KuVdVv54Smu8o1b6/xiBBG2+UjkKwuKy7ZY
eMFD3roPnWnTiGsdE8q545CdrOVxkLNBuMhsnZw8MU6FZEeTi3ZeJ0Y2b2Rm1tetlxBnQKaUQZjE
ODxaaeNsBeXdVRyV7h7VfrkjWMnlt8r5rlFCXvupEa2oEx+Rwejfp3zwtuBJYHb6ubybGY2vxskr
dh6asI3R6OneSTP/6xBpiLvTGw55iVXPzg5UtmJvizB6VkFa77Is8j4CQP7T9TCJ7JqFCM4jfr1k
rbHdbGm14klPArCqMDF3rQfxd0KpSgvHFUj/e4jyUxd+BRk/fo/HKdzBuNKoC2mVbXlunDtnGiUe
jqx5SgYre2LRnN4ND8U39gzXvCafVJ2pohkDliYXOQ3RIzdxIFfYAVhZ55zht+lVt3SS6utitJ4S
qLk9kU5Oe6Bbn9/pujVOQWWrW1F24dlpU48SG7s8YxLLKP3DYICD2TEomEHZoy7Mmb7q8eSl8y6r
BLHeMBpsmN9NsBZWG2PZqEV5mAbQVNXMArsSzmBWa3qI5YYetBIATmJ/I60Sho4AJcBG+RC6bc6G
u2qvO0+8s6vxo6vWLnRybqzixUs7/76s3X1kBJZxBMHuRGJf9KgZ/ZUKxyr8fSZtON3CoJpvZ6Xl
RQ4iKNGm2dF85VTA74J+eHIbbV+6gMbPsMUd9IgSKtuG3WBt44L0lrH2RUmMkyymTZN4zX1DIQM1
KWWwgKXQz8kZohGf6w2tj6pPNpXn1/6pYoYgjU3JTsMEs8S8GB5+M+8iL6toddZxZH6Z4cWSqYdt
5Kad/NJ/AUgl2m4r3cm6QwI1RB9sECC0pHO44g23SizHcLbmUD9w57r5KsDWOK7CzrHoyquC8svs
w+yrDxfZOASVMuujWxejsarpPVGVDR0FLoidwbke4zJ8LklMeM+ZoXKnmJMV45fpTdBy7agvVe87
H5Nj9/leRFrBbZpav9ooI2VC0ltRFG4rl7Qx6tW4IxlF06BhJFaXYKqXYZc50iLk3ccn9nmE/EKE
EkNQGeOqYp4TVvWtH0yi9tbErSd2f86L0TU3da2wCPkavCztHO8WxbneAb7lH80CvUjnco4Jd4mm
x2IMxLmDcdRRihAEswY+PRLtbHvXNDXZaKcMvxicRRs3L5x+LQbb3w+WAPzmq2Bfw4i/VKK4mmNy
2gAHu/WVTtzkHDUgsQn6JuK3cAKfh0pBNdoMkM9XfeaJU+B3zEUqJnRBj5HGir10S1KcbexMPzUf
iKPJtp6QOBztEfqrZ1TVjZ8M9X2gfO+m91r1xaW1SwaMHZ6BKtkrUoKtDUkH8b7/waeaf7CqygVb
1U7tV9aoBYroeLtxgVsxNIFzJRbkFVPMaKfNLHjCvSzvnAWNhYusOBYxuCwatsZuqcBOqjKj3+cF
qzWR4yN9Lz7y6owObIfM19y30g1hR8EXsuApg/sF05W5ALtoGMyANgQ9wlbTXwSa/ZYI2zq5C+zL
gfrVL/gv/YME1qNvbyCSAAhj9jBf0GhkpCiEewnI/AlRWY/yWcFB6iosxNABgGgRokYFbqg1OIzk
1v9BJus0kLLU5hUfYk3YNOhIVyOf/6AXrJlYZqgxmuFLs0DP1II/Y/YS7z0OYOnkQEez4A/yagSZ
Ztst9DSCsJt3FYj+2vJn65saRA0eD+BabkXWwZOt/bJs6bdiAbM1C6KNHTEpGITd3uQmALdhQbmB
DusuLhvjK8SpgPaTKiMWCCdGa4OHz2t2ri7G8EMBIw70f3pFYyV5iRaAHHFMCI8z6VEJLHy5IcAQ
XJdA5yS4FBBKPPkXl93zHgF69868Fb8zDV3Gd/1d94Ni5yxAuzKU4d2S1H62FtzdKGOYbbo0cRvW
5jEx45doweNZVWlSPPgIMYwJeN4Pjp4JUU8vaL0xqdtrXYXT2f5B3mP1bzfasJuNYyWQ+bTVPxli
6APcwzH4OMfXW8jf8DB/cP1a5DjQzkkZWizgPZ3MQDCcIUDDiuH4mWMAU42HmnyfDRtY911oxgba
STKmcmbGm6DrcAPxVHlT4j/YXRbELHlxmcbJo/SmJr37UbT+//r+F/W9sKxFRvF/r++v098T4nyr
P5f3//lD/y3vxW8OoBKfec2SJY6V6n/ok9D8zaFCDlH0MYF1HQ+10n/xDcFv1oJ1AIhN4W0jRflf
ie+wXwhpA+KSxi6NRudfmcysT1IVBNPoRReAA84rB1nUJ9VIq6FOwiaAN984qm/XirtIHzpXpfso
MRn/wTmbyvoqyy1jfPoxuNN07Ro4vSFLn5/CubUovjJbaSIFvXliFOBQ5zAKa42CZb9i/YLZQJf9
T2f6b0Q2yzf7k3BPkFyOXYxTayLHXnx3f92bBHIYcfnO3RkKgb63kspY/7ERpy11g0yKx+SfP5Bd
108fyU7I8h1a4whtfpK3AiggywS/ytnzwqu6941sTZCS5bFkkubCfr41WuQczA5CVNlYogdH+c4h
9AbiiFAvW/UxomROV7Pyl0YZ+GBQWL3HLKdKAQTTv9OXBE/gIy64ft47UVWfUdCRFBQD21crK4+o
FNqO+MW1qwkK2tEb5VwbntL3xUzTjq6v+47giK5jRikPew61ACHEfpSVm9GNKFRGFvwAMAZUrXXZ
06PeRXARriePVlln2dwEo124hD3SyCemh4kGuinrpgsIuF4ze0CEMqYh9YS1fHOTdLluwx5NPEIc
TcnA8SXHJrus/WIgebjEHo10StI0IHQQo/EXoehDr71aMPbh3c03CifXPhLHkOinrnUThvwtkT6P
JJpa8ixq5LA3+FB8Y+f5k9e8CnuoklPPW/3djyGErQ0I7eqexALxaNiF0IiBaYy+2WLJWEql5vtM
fU1jrGsCWlWKLsu8jmgUYaNuFk87VFm+ncgWuryeWyo40omy5BIpi9RCApWouxyiWVLa/JX7no1x
9DxMXvj8R0GIlKgrN5T4d/T3+NUmG+F4m05AKVee0/fyNRkrCkBnplO25Twuo/V0aR2lRoHkRLt9
Oz9MlH7kqS8uuDM9MWCKJECKR385OWGb5lw/EhDOIfJ5a5MWPcy1WanxOonH+Q4NDai2P6XmQTux
sAJ1jN5RXhPjteo8H5BKrUSxdSI/3hRua5E+NP5dit7MPPU9znr3elqS9AzF/n1UTXGx7Tx+FwSA
HBjkO6Sficp/r+JcvTS2mWmiv7hlCZnSFzWqPlgn2cgZL4son05Ce7To8XKHz4hoZH8n0tnwNi7T
ODQ2pGyAV0hLr7s1e+3aO+nGBkqykuYjWR+Tg27D3mTckeL3cUmlBJoAkOT7lMHO/MKPZfa90aNm
GkohTRRhwRg/5h6RgnjrdVKH1uMklitf5EbrrcD4cm3zcS5K5td184Uzw8PlZwSK7vOmHqOdNIlC
eZWRq+/B4PAgGDjE9SEVjfD2eWESgStmGnuRlt0BoDgiLapSfXFst10SdyZ9ZVcDp96vBz7FIxeC
uRdPW7hlOrU0TUNyohj/dPW5AkTcPRKcYxjPxuDPLT2Vzugukw75JtANeP3OJXvZp9QhmfSeFIju
QPpORwKvsu3jrNBpkoNXci47PK3LwI6UZCQfMSeiMcvuEBVBocmyiHh6sDTQ/v5xI6Ox4MLVBvko
G08tD0XfOfwW8mx5h5KjIR7TASELUPMg8V41GBdxm0UhL4oghh/+u8/Q/ibx6PXj9y/5TGJEEHLR
K+qyt87qkLChyor7DxLL+vwFYKmkba2j2e1u67ICi0kaocF2yC/AUGxFbvGbMF9nJ9n6XPO+6Kyb
jGpTvwRD1ObfXBqeJHyxN0XVU5pKiNuS9WeGLjhAnj5GFbtUdmS1Z1LTCXvuVi51a46UOjbfyDaR
qxRuyE1lm+GrqwYGaLP14KtYj2urrIcnprQgXnqZbLgxlizPODnaZLFu7ChiZlMiroGOgwRhw7jT
PRgkb4xXtQNiNH2JiWeQzF1dj/1N3SwaoqKpj0vz+Vm6jVjbpflmsCNa9dUyfCKOe5UmoyaNNRfx
10JG/jcd29GqosyH2OBd0Uhqp21edPrOq/34zbVVtS2X+W1dSfs+aKPqDUEx3ZnKjKO1P2MaNXu/
I9CFuTfClBZALxRY0LJx8SQykBkhLe/dbMDMNpTW64qMqq0qx+ZWFTPcWUcN22H0izte681bFg7J
g3KKy+ibOtvT3HZ2bKo0eBFSeFVapw+x9IqnsXQo/Lu+qq7AMaK5xJJ5Koww39FyYQ+BqApwsA9k
IVV2/cii07xWbtkkKCdkBTvQrF/AkC+nlogccEsgytYewp2bxtP2aklq3dBYlN/pW3QbYhedg5iz
GGq3EDduLH1yduHxTis9UQ5sZCfUuWXEtQ+KdirWWWHXRx+5yi52YXdHdbM32clvOo7xNcs7huJa
KLIU2eCp7VQySkSQFz2gFvX2hsSw6CLaXBuZMQc7hqjAXZK+PfPCng5mVU3H0VjifXuANphOsLfQ
oVm3qAkPCTCcR5Wq+YMteHYm7AEQS9VhzfznCuWnYs7BgcVfjDRCoKGf27VE6dhBRqLxSfegolCV
ArYdbRYhx+iCTWaq+oyHufuFH+2TkYBCDFYqkRYYZDGDA0z9ayHmRDN9Q0jbJ+YOqCYAcOCK7QU1
xj8f3SeB84/PoZnsUS4LJl7mJyeBIs9wkGFM6HW+VBi+2fHOrpj6ITzkhfHvP8zH2sPptDC1ffah
WDzDRkwReAqKMdzWdeIcJRPHtZEOv3Lb/FzIBuTlcN4C0ATU858K2TYO/cbQpneyvYlMgYHS2yWb
bI0KhOmvX/8K7fA3n8fMAHuWBTHOcYNPPhMrgC9VFSWYZTABz38sQVXCoAq5H8LKjWQy+6vT+clR
xLXj4AJYEgJbj/1TsT6RU4/yrmfA7VVUV75Bqi5lScQKXGnBGsiwlvXIKBU/m0bG8vHP1/PnmzTA
3MN5xtKAqND8dNB15bSmxkF1GoaUudho2EdtjfX5/+FTfAvxPe5M8ZNFi2C1sYpS6Z3inkRxRAbp
nhbd+It78++OhQ0lzWwmPTx4n6YyXm8zLiWO9RSSUrrxUr9YC3RKm38+lr+5TQipQTgPBRlB0ufb
JG9BxTUpNCoRgeXAXc5NoaaRVsZEFtlN32g1/2JL9/P7i3c6b5MlPsfmp08HVqUqmgBaOSejjrxX
awji02wqSpGhqGmWBhMNeU/O3CL/fKg/v1kWrxtWWo4W2sPnQ0VclCI5cMUpH3i6o5r3ZO+BVJkz
L/iFH+pvDpGbA9e+w6POlv/Ty9KHGsVHleJEBHkJQN2qz7PsccY63DD5soPTy13z74/vD2I1xkwE
oJ8+VNHPtBMGfSfiLTrU0ujTCpP4DjY6v3zSf7iD/rovx/uC5tvB1YPH6qcnLQm6ACWViVxQIo3E
cuGOaNbM4h6sGYl/WYEdIZook/VIXTdSa8kb1SpNdrIhHTYXtftexEzXrUTaVJ3IcZJLkHvkr/zz
afn5Dke8aPsY7hni0aD5tKBUqTuSURxxh+MUsIkbSpsvmSaLdqUy/HkrjJ2/Wis/IyV4EeI84qli
eWZS+xMzJS7ol0SscSdyc6h1dWCzf+iZan0EHYy7ddJEy/0Ot+2mHYr2i1IuwnQbPcZ9K0WLuSAe
Zgw3RNbs+8lCY/LvzwlvSoAnmPbMn0yIZosUmxgPF6NLQNFtotmxYsM+ycKuSCxpcWb+8wf+9Ox5
C97IYf5NkoXDSPuv1UObMuswumk+KQfVm0Qsv+Sko11gZf8lQubvPoy+EfRdKE0sB58+LJhFCP6E
TAGNNu0CWCK8QmHKLsc1G3ZJ/3xkP72mObIAExhTw2XF++z2K3PDarDhTMTX4FulfO25s3gQ2SX+
8wd95quIYEEZLcUDAFaW9M+VUWEnqfYaf6SC6BJ5MdnDDWtUp33+FBmwVM9NpuiEOLETXCVjUmp2
JL4NKKFYlsG61fdJmtMnMEY2S2tpzc2X2e+6g2l4tLLoemFiKJbuxwimZt6PIEIufYWa8lcG8p+v
j2tR3tEwDV2Q959LobSagsYvpTwBjw82I4lY53JMiEI0p39ddUGc5h5wFqTuorD4dCv0sSl6zKjd
qcMkewxExvG3NS5HQ+j67FRASH6xynyqgRyWtQUwTdww3Aa4UJ9fN3NpW23nOiev1c43guLUCQp/
+PyjIeL5kq5OOxfuU43d5xcPmfh8i+B2xd7sEUoEJmCxOS9Kjz9DhoqoT50xzU7E2+TljKc08PDB
ws5HHr8edRR89aw8R9RXS0veoFDjCbS7OD2IHhjqSohsujeHki7inC/9Glyby8aC+JF5NfvcR12J
IJHpoJVeCF01GHTWI9CGEIptRuMSjtKdi8L0uVtur8JgMdhjGrSaE9mpjVwJT+qLO2paY4Se0/cj
1IeFnvwNptpBPIr8mkAD8k9MKy/vRroNN53XG3AkU+9ST5Yx75Geo1dUPbGkJp4R84q2NCNy6bsD
k1+na6763PGB+hXNPG4Anc5soOf0NAaptUYz75JcPFgJ3EAEb6nb0/s21Vi/L/LSmmfGwgW/Hpic
Wx9jF+Q0xY2M5wXh4dIMnXAbXtSEkHjrG+1cQzeiRbkPuzBKDp7K2RVV7cx/nVv/P8UnRhs6L2Gx
1DVINpsvSVVgGaBbno4LC7Jj446CNMyP4Aw1c/O5TC52CY79Ko+B8tyRWs8FEZj1GYhbZZPf17PJ
etENvdXu0BChkzZFcIUXpkbP31jyQ0uToxjtzJ2/2V7FILtrraUVNRZcZjTb/EEO3X13R77uQ7Og
8FCKZM6V4mwiY29wMe7SvM8JLGqIZt3QB6Fz1c8JjfCA8DuyCOyI3wgQlkDaebSrY6szwto1Pnq0
qfnMqhWaqNvaVVLYUtxWo3L7ewtIotzk3C4JYVwBgGFr8sdmbYBwPCrVEfa5wSNvrGesvLh+iIC9
uHPMHVRVio2E8MfUv3JUZI1H5Bioc3ttqRQMN3rQVYAHYd4TrMfPAm11dxsPpu4ercolew8oOzcY
ellP3Bhpx9rwow6gZ8/dN8egoQ6JV9M3Q+6E0zSiERLgdZlq/R19bHQJUEdc/mjBwdbiy9iJth4d
1HnvaZQQWCEHiWXtj8cKDQlTvuWZGX07Q5WEtxBVPZqFR0tbSXqg20tvXvQOr/Hu/7B3HmtWI2u6
vpczVz3yZtCDs1yu9A4SkomeNCBvIxRS6Or7DaC6IdkbuuZ7UFCQiyUpFOY3nwkDZhG6TmRmeR0w
rq4wNXOvFNOzLsAcHxawJTffWjNO7D+lgWcCia/AgbiL/CfMlE0ldqQ8D+eE9GdxbCrwX4+/KJwo
MubUrrB6xOV63VQ2lrKHLq5scd5gnIwtUW/Raai1z8D6qfK9Q5m4WXEr2oEbcWxqJ4e+dsVdCyN4
+QTK3cNCsY6CCiZLlyzTJYZ8EHHLEjmjaUwL/RlENVO2jAfXv9VOTxU418TGHutvjhrOY9oAgKxz
yhXMFZ9uDjgWX3rRBwLzClgW+Miup+1fIB9e4oixNtTmrTooz+rRoCR0TVHyYBrlMSWJ0k/PGtte
KLUt2HLFFMjAU4FB+XoQ/6dP+oc+KcGbUSP5933SU4rtSB6LH/uk3//R333S6C/4Vi6ajgFYEfqa
fN/fUEgHe1QEZYy2ENkZp+f/9kndr86pcLBYd6aDGf1Pn9RYRKDehaZAAoaSSof7T6CQBFE/9/4I
iNH6pPGKRJ+Rb0i40o8HaBEyi2pH5GfL4FDBnHvcrYISKgWVdAud4sXxoQ6XCaq9A4wto5WQbm0V
ByiHCNkNx9FpEAmKO/TjsXXx032tuhWfK6bl7QSw2D/BJFRbt1VSjh8G8PTBVvVeVuKuUsO3Vq5Q
F0awdtjUuHm6m6kB3Qc3dApB+IGY2gg8vE9XZ5U+irPky2tNjLdXRv0RGE0H6Vakvdr4KOM+J6WO
XuI6VzuJOfo+W4EMbvK+lmKrY0iteILOvnuRuMCxRNKEl7MPBL1R052AYXmggO/RU6uV7e2C0Cnu
+7LUt0tuyyuqqc1dU4IG2UdLZ0GMiZcMDdzAzvBuL/u7OugVFKR52EP20scMibozFyH4cyfHu6ag
6bHJO0CAQRuE7HU5+E3J6e/QJYPr4cvI/VAn6GEU3ljfO/SU9knuf8qU7q+x4Uh2MH69m8ktx1OF
K8cud9ybPMRgHS5rtLd0EWIxZ9HIiqz6ymvnu8CeAYjVNazFfonyF3hK/YmPPOd2JJ4452yEmITb
250aySU3WN1nl+zm/tWctx73Nq3ThT3vEQzurtJ+bL6UKkwOCpk7OljocWWQgu/IP1+CNMVrNYWu
E1r5QCGDXyBrfGB7Q3Ic68ttXwdnBBwcxqC77suR4r63JMu5R2x/A4sXmmaVPxNz5E9BF84cTMt5
bQd6F8AiMdBEnyZfb92qbmnu67Fqtm1ViyvXAyMrGZFtmlS3Y13KK2upMNZhxb6vlpXqm3CXKw2X
etcvgbt3Au7UIpLZ2SrN3q34jzTgLweOIyKhhK8tS4w++9459/LBPtP29FrzeY5Uv76NFAn7DrJ7
chfBFr+NAZxv1jEt043RDLjyLU9uy15ZJxXErJPVmto722VGcxbJC7fy/XNduxtQS/7BYdpfdgi1
PtIfRH3EkjI/8+kL72AHg7v1POXvhqqaTwAYZQdrmM7JysSZnYeXStE+2qxhawJ7YJMxZ/rRa2tV
bejDoMZtQyCeUktuw1U+WFZ9yMV6h/aJfUijc19BgRBD+1HPU0lTfry2JGQnYKW7pPbvnMGuqUj1
L6KPotOm7PAkoK7BKfipwZj8AOxfgogu3HOgd7AIzJvSr1aWorLpII21TvYHf0qWrdJJeuxnZV3O
+Ofs06nPqNT7j2yG4trFA/gAPK+jZ5kFp8iA+w8+REsUBDCRb1JEvSyPmhimAhEakBvYLo9gtIf9
FDXjSU0QDL3nbJXFhWwkEFJJH7UtrtpUoCYfYpcw+g1ykCVerYAND9VcLlu/KsUduvn1bR8H2SmK
VlDa14oedBIut81SryctBk07eIbjyVot4aU/KohO3nw6aj/FstIR8+3sy4fJAURpDTq4msFFtSyw
Tvizfd+WFnYeu8EZ3RI03ew1F9R8rpoxfu6GLtiH4Zq8Kz3dH5CU5dzH7vgGkF9xHeTiqfV73Ksp
Tm7WwnkKeyLHTT7a8pMYeWRj5bMbCUbOgZ42B+D7TGk7q1Gh92uY7nl9o9l2N/nCfoeANJSvCCTy
OuE8iblrulUTcxANfY2S+wI1ryns4X4Yl/vWxpc5w32HliXMGvCx9dTfZCAqTr1+zlHlcv2o39SB
sqESlTT8KgU5tgABt+v6NrmTZfSl7+x5m7lQXeY8rqFyxg7OVtD+4w3m2U2Xbv2iAZ+OCFBQQhAu
QouOOuR4kHfNQeewkdjc0fxYpoe81sLxj1q18qzBmWHibLGGl8qCz0isVKKwsuSzG15XxNLTpuzo
MFbAh1eQZGN4S5mxAzqWskSqmal3OkoVfBROMZ7lK8YtG/qtwbNk9hdb0O9ZvnWsNPJBj/TRHYWD
2N3hsDWe4fMSnw06tQ4AZ9sMKyNAiki7XOf1VN9Dr/ZAhipERvIK2sA2Wef8ERUesVeu3xwdIGtP
FFGA5qKEgMIb3jH+ReaNDvwgfNKw1pwRilV9zPrwlFIbAH0Y+LK1f2kr30Yq2nfnS6mEoFPuDjac
Yo2J+Oq0fbYp4X7jbL2s0wcb3t3TMNrFI2dyBhyymS6FtzbXKdDGL6YPiPZEnXp3MB3UBwuYwFVj
R6eII9Wfm8YLXwMsQ2hc5t4w0bBX9T5DRgRwsDpt2G1p1jiuJuocEb1PUkYRob08fpiUDi4Qpq9f
rRLk3lkzuS6YkL6Yb/F+DB84R3DHWdbsMGntWtsuinr89Conz07xUV1eqgIHAjYjACeoySgjh2Yz
K3Vu3RRlKJDvxLnmEbRodeXVfUaJPpW4vLlJs54m01C9+nKo7voZjhpy9+62wLD9tCKF3jlVzmLt
Ozlcr4MHPUrMIgZRi3AJDqsUyi77Op8fA2wGP+P1PHyieqcOrVUmqDNlCWYry6Cts9Ep1Q3iNpCk
PDFaL76tES+GFok8HSWo4xShEnCMrLn/lGRLC64Rp8LT3pHevMOsZNCouTblB/w6fX8Td568I1gn
EbcWb7gyptunrDmIVJNr93qLz8lAMSFP9l402o+AEFJ/j+kK4HFHWcHJVPvFXZr0NpBSHW3baaIJ
D5S0PGF7LrE8QPkBu143utCzHM5Aa4e7sMesWatJ7GoDwzTVAaPl6O8HO8BAqHTlHgWdBBN30d86
k5A7EQTJRW2pCe52ilbbgtnMKe3nsd00dTs+VmMpo02RTcLZorDWfay027d7nJA0aFPcuT4jF+Rd
pvbc7yhNP/tZnryP8rZ5ArDS4bpbq3rHFp82G62qztqi78OOGCzaPi0Q7bpMcPL7pEhcj30OiBej
mGBFksPT3nM0j/m5TB3vIZF5XmzixltwuBlx9Wg7tztCBuN/K4zH4iNEVn0XV+mgtoubO08qUVB1
26D/lPmpvA0SmbTbcnHtx2klgNxn9jwxl2wxbeI2cl6TwR3KfdqEGVyHrkw/IrDSvterDMXBa/Pl
fBKTPlGlZcFb/go3Q2rltMyqG3ud8FBvo6sMd8EubxSEV2s/wyHYtlomt3QL7asp8rNdluD+twN+
7F5D+LQ2sZNFJwMWbGBKRuU/Ix3sIpTX9dlD6+sIgctmRmHBsShLbB1R2LCZs+xKSHfdzyhznbol
vverH8jd2nv1YbLt6cKxMHWZxuZzXroTDI0pxDmETDmHBNQiTxnK8X1GevyM42R6UB3uuxve5iq2
/ehPl7m7UKIhzEKrJaWUvCnGDLGWrPLLVwTDVbsZzS89JhBsLbhudKhb4VGy1O+KwM5P7CKwyA/S
6WLsl8RUy8L4vBqbZJvhmJk3c4YBDJpOh3YcpmNcJDjHodNcfRTgqEey5Fmhq0DFKt33QJP2Q7qu
56b8fDbTs7/gCesL1y+Kl3Qt5KEppDw2/aAOWWJqM3WGR061fuipXU1bDBHGp8wbohtvGKzPjl2M
p//Jkv9PjhW2TdX13yfJ/79+en5qkJr7Zi93+vpf/8/5+k/+TpH9vwj66JSEKBA7ZKj0s76nyHH8
F4VLF+QHZV4a+yZ7/tuvIsCvIjJ6zzb0hvBr4vo3W9D+y3Xh7AI/pitI6/OfOcG9SZD5FmA83AUF
Zteo3/2cIONk4/rC8y0qvhYYeHyo1uOU+OLdD2PyL2C/b1oEdAfAPOPIQYnAs43i88+XWR0gjbhm
W0exgpOtukbvvMmOrxtC6D+1I940CM21vurpAlkwaN+3RXPeRSkSiplH7XTJNQxdowjgeGfgOJeb
HmmkP6mfUo7/ZRSpMgAesCmPAD6xqXX8WGZYKgEqM8LKHR27FKrR0MmLbpxg0XcWVK1tnMzJgx2D
ljigSqVIvyEM65OwmyFXD0EGsFQpf4bqTRf5a7Ev6RbqfjoZodcvxXgxwIA4QeI1OZkRdDlpQu1i
bbAYrQKnua2rOjmprVG+B93bniVqxKU8bYqrVKPggCRD0O481HhO9GA3p0Um9H6QorlFD2P9nJTF
+pBX/viAPsylPeliD4ispWZe28eV/fGSBmBoQKHedOsKqPert3bXqzeX7127QHbNTutDMOTtFm0+
hX5XOx/tjmR0WAcXxwK724yDnvcghQm1pSfOI0d2V8B6KaTUlfdk00w81lipcd5Y8xHYF4Zb/pKk
4TY20lsC/O9FuDYLLmtrPm3sYUaba4z9gy2Q66ILhr7PjraQEfKKvsl6AUcyIl9525eHCAZmCyOd
eb61czSdwCk27fM0RrSOpyz+AJHfvUsyO4GXb4vktYwF5klOQi1h07i6A4NYFsthRJoIjCPdX9QG
UEmGeO7X1/Cz4n4bouJ8EU3zdK6ndn7A3AgTuLRAaMutmXvlmtF3KUrkjzznDvaMvU0XmjP0LWBf
EpI/NlGnDt1iy0OsQuRyli5sXsemyU/yNn/RY9nvMlAf51kST/0GwHje7AWDkwMYuxzqZv3ge651
S8N3vbDXFNYj7nnVaQgdzoKuWqZknZ1173MIn2Kh5h8VwL69p4vqgvbt9AoYUD5XjtHxWzPyb7L2
IjljCMQOi/WXAU3I2YGP1db0E/B/f7U9FFXCyj8nGccJq8reJ8KCFZTS8rdg3iNr0CxbsSAw1KHt
uk1SqjhRL89LElj8AmSGlrgdl09AO1I+HH3yUoRPAIzp/RKFw10KRPAipDUaLPPsbHBl8pnarB6q
HerSq3x3XzqI/TRgzIPRkpeV267PElYoRaA+eEZkqbqmJuPuqlXKuyGQ1raV8d0wJMUegaOP1jR6
V2CB0fjUq7iyopVoIwnn+7ZNkKJwEnXQjX/bzs2HyEs791hUMZpKGyRhc/3ShgUFrZTcEy3rqVow
p6IR6pabVZQQhLOmIil2J8Ccukaa6iKea72coqed6YZC/wDxObWsbH2oxEyqAIyRbkPGQHSQ7rQS
5Tv/O0eIYiC+H2DKcY1IHAEKPEC1rkJ6pSqoZw42GnEybrGGU2sYfVxQuYkPka7c4LRBHB0/NMhw
8UGUohgIcBoZHjIg1NmdqgI+iaiZQoxrGCcUsBvYt6D/gdF5ZLcAC86T1FIYjoh0Dh7dPjdFK7tN
ib1mmlzuQznNVnAYliSIXiNyV2eTy1xaZxjBZdN4XyEm0WBOmIjqEQWO6j5RMBRGVBjNxSKUfGwq
NBHMTQpdnpviq40x91mwEK9tYMjO5NtGITSQnnc2u+lw4eDlcXQbi9LmUulC75oVkLibd2AQxGD+
OkrD9F7raX5BRCqNweS2VCUq8NZdvXDdyW/1riLrOO1R4zgrFsCCspnWdtsYb5+NFYMxG3yfdk4E
hv7ghOibYwcMDblPJCaJNsoglgYKZMEH/fQVFDTACLxfhQ17Omitqd8B8m9uF8/vP/sANy64EaOH
4frdea/J83ZTiN/bHr/w7jS26+S6DorwqQa+lWPWphzoHVFza7xLqm0VN9wbbX1+FlgSfY94rB88
Wy43KHCFKAatTXefNRi2bwRhhMPmgccU6/Y7VvU/vZI/9Uro/P8Q8fwiGUEUKKo3QaD5F9+DQKAR
f9EnoasBb9b2f+iTIML7Fwwux6ZHAqQJ6tj/xICR8xcaenycHgn+Qj8qRgT8CFgkP8X4AFATdmb/
QDHiq0vC/4K/zO2QHwR0YxyaMRxfJqL6AWaApJFukCrxP+eg3MovnCWpZ+/m2bUG7GBl6eqHEv0n
eRDaq6maCB0EL0At+vbC6ZB0dA+9ZTRWKrhLnJVtkqKcAqsAluj70W6skg0ZR8A13BTpktELVp5C
7m6LKSEegLuinGgnOxRRIrRH4YXP73OJxtq+5nCGjunrpKDrTPE1iE8QkigGTkeO0mTc1vOCoMKh
VaXoi60WWEFa39qD/9Z6yfm5h0RBFdiX64Qx/2Ht9gsKFr9Yp5NiDT73YqZ+uGmwYoQCwBlGaIRa
W8IlF6domy8DajD6HcSnhFtz2Sl5ntaZs+X9D3PrX0TTX+FVP76wJAJJirJUAOiLBttXNN8PLywq
3aXpxJi9OjQSqsveL7LqbPWnQcA9x7gYw1/yb8RGN1Xex9OmKpcedYDS7rvqqVuERpwxmpDJOuMw
FyhqoX29TvgY0/EXewkqgIhwDFNr2YdrNYRX61o5fAzFQiLdjZ2JCWXf3z/Uz8Ar/JoYZEiVZDxA
fMJf/HSQulkKKnjtZxsaYHgftIXV3UFB6tab31/oZzl5cyHcZoxLUOB87U6a9/3D4Gn2WJTRlvQV
hqWL4XoPzQlLWddmhS9eVPrXs+gCL9/oMKjpM6B1FKk7Ttr2T2L+P6cNX+8EAD4QMNQrwBm99dmh
G6ftZCnDVyXiMbwKAGZIrLwaC3z7GfEYGsB/GOSfcyNzRTYTHys9JmFMevQGU+pCka96UBOvmPWK
wv/sGjWm/BTDXOZC1g3msWsdGkDt7wf9TYpkrpw4ZJjg91yGPnkL4iu7zqlmdMheRe0HKGkUcEzf
165kMW8lyjNZf70ka2o3F10Bl9veByqv1odSRD2IgaZm5wBjXqZNclvSOPX8bQ4os76okEqN9RHb
Fx+y1O9v+pcpGXhhzMZLhm5HRoP+55ligaGMOvqxL/U0jJ3eDbqn0LxR8Qri+Q9v5tdrMfEhFBsL
j4CT4k2GTFtUjJg7iJfFRpkSfeuojtVd6lrUff5wqV8mAQ0KQOJ02Y0QEQCznx/LSarYpTzYvlC0
GxncEbJP+UXR9wk+dl0Tdt4Ox7FO/gmw/QZGyxwIEh6QXBFVFwPge3Ph1EKatB8D6xlFacddtwnN
wUlso7inF7R1IIGKGt6tX0VP9HyyhQxyHMcEDTsLjs879CdnirU57t3yGbWhMqFeGbpIyGNxAqb+
9y+fN804/LDLRtxgBKmfF58YKae3UzbIZhrD09g908vCzm1TxlquNyJcRt7Pqonj1UkiegGlyEsL
5odofZ/DoA21ZrNMKj/TL7xLKI6hMO47HH9+BXpAOajEf/m2Aftpz+4CLTgLP+LxhRIhXa+o4qUr
+vq8nXZEOUMiJ+co3kjepGaLtgRAG71zNby+W1TK5PKIADkhxAZNu5SxcEuUi4aNvRbhUOKyPgTM
2CGfC1MC8Usk9OfJKZyNh+/uChAqTYKPbdGy4sYVQ2HYXH2ZIBXjoP7xsRJdX7b7KaSN+LCC51Hv
1DiE6k6U/M28QRGCNbHJAVvxzlwE9bh0A74VN/QS8jWbCvmoQf50hqCb0RNrwzYA+1C6fBIoQspH
CtCUDQqM4DvlrQRQxGEGX61kCxYjHkJ6X2YJl7aKOeHj1B/M1axM9+GVlyDI9Eg7IlDH1FdDcVn7
MA9O6Gou7XkO+XY6m5ZpYS4tMVKK2iiwO/o8ViLnsLTBWfLbEKfo/hwRj5XC3XZ+21cV5favDxCU
MudR28hOwnJnowfKgAZ2y/QTS2Y2zLqJbKvZY80c8lsR9Rq9W9FXMD6/f8fQD6DHvQKUSb5lynXz
AuRsDRiDySs0l1565EnOtNfxTNm3UUVkCAYxTcd+4gPzLPPqrK3HCUVuJ0/MFT0rImrTfRoyLL2O
Bh6PrctMl47SfvnFq+Coiz36TGVz10qgq9Gh9ChzhZseoR7WlGqThFmTuWPNO/MWmy8EB++k0UFm
EhjomeUvBaoszaIYw26hPVAj+4FSQnof1yC3yx26WNCuTlMqDoCOsxVtXOhrzuLxMx0SLfIQZQIp
8HLwUtVm+84azXuPXMUusB9Xj1rgvnNTM39Hb/D5E1no4KmzRCifb0GH12cpTCWOlSVvXmJtvhkx
e+SWNE/PX9L2N/fiJxDyQ2iIEUtQx0PFTPHWMKTqQYWS2yubIjZxGyLpVXEl/Jj5j5KS4VMl9KC4
rdJPzBgPqmEEEXmaGE4wFWbO1YSA/rGUC4zsQ2bTyMdWndBavevjll8HJ65ZwFEp2RsIHVeiDGC8
rHMNZt5sHnlFIFYO3miWtE+xD/8s2wf4tgkEcWO7gbvvqXcRFQZGIe8iI3+oFoQum0vkc6EB7IeR
xl29pa40mVntFcUod8iZr05wXGJMbEcQCe/wFikStQNhGJmdKa+RIzmENgWTKsl67yArndFIY26D
/sgUcuc3gdYL0z8WVK39fdJQtmg5+uYuRLA7UBWtC1J2dIfwbvWK6w7sYwpDtJzMG4YNhKbXAaso
oaxT0C+ooW6WcQBFj6sEoqXzeUVmyz2mluDdDFgzwRxphYPiLBXNUmfdfUIa7rdXnQCGiOaBDQa6
3rMRs93sJeAqPWDROeF7CvAwpDO2gZsh82PqlVNAM5XemF+FL+scWGgZsdlqnhk9tWolfx7zJc+z
i6pDQiy6kgt1VSZPUZotJZKzHvpDhTs6f7JpAjKH8DwYquy8W7uVnw2umuC/4BPGVgnQhFHaNWip
AkxYQPBPwxWsYvpryIENE28JA1+Xs6DT9LfCbTLYZhecGHxmLrqhqVQHW/YznySFGfiZHFOzL1W2
MuVOWZqIMPenjO2p99Flns9lbrE7KEaRteC42AHAwx8Qn+tOefsAN85j2P/+Ma5hv2bn+WJNXNp3
6oX7Z7vkOAJ2BVQKKEoAvnYfowXBIEg5DUzHJQwKmpf4GWj2Bx3nln8N6GakM88WFfjHfpAAFxBE
GDta9o1rohWbQoV+AeZGNvI9D2HXN4Mzd4PXJScQdWNg+hnKAjjBTiVuFz0VPS/bIePfpnsfZ9nh
Ph0WHr7oOPz13tDWuOOoxGyUymiTRyzscloJp+mm4S+LBNW3ad0Us/kZyg3gkrcrVHHuPOwss90L
K+bQchCDYoxpPycjMtC6zmzWp5UVrFw/ThE63My5E/VXbsG2uxNJNUpk+lZHh7C+53q8t8HQvEtc
FzOBzTgOBbr/LSoUh7BTU//SN5wx52PWWP5lyp16267ti+ETZddwRQW17epXkIjriHJb2IxP8+rU
8/WaWDVFLquGMtp7wdyjh4yviXFs9T1fTId5DmJ1NQ55ijxV2NiNc+HVHKt7KPnK2Q68o5FNHlTz
imBtq0Z/QfW3UiZIXcdZ1xs/ApWVAMuytHxMXGfy78Naah8LvwHxNmsD51uDeOkTnh+zDZ1m8lTm
nGQ1lPR6XleU3uvVHg+pSzf5nIpbOm1CWV3O8HD7A2K6NCIDArT1XVZShOPgC2V0Jii/xcA8pOts
NewR0C1hJkWysxA0xuI2ilw8xII6O0auJ3e4A8wrNOfWtk+c2cndQ9ovDsBfGdVrsc1TL7BuevpG
/vtJDEgLn9g9EIVhn3T2srxb5OLJS0vI1rpDKg6+gmyZ1fSaw3BEgktlWH3WMozG/iRegmyFBa+i
PtwlaLJWJ2khQfSvnR833SapOs/Nt9G4iiF+dpoybl9zt+/UYjrKeqBfEnjo1U8RUo8AOUQg0e1O
2yFAOKqygzo8SRt4nlcgZq2qOlFhT1ibf87j1pOJswWjjQ7XzgmkXjGm8aSHDt7o8jDlzffo20ZF
P3Tu0KrrYGvMuIJwLPWNh9r1e5wa+97f9ek8puD6bTsjRtHKSKlAW5pZMCOAA+Z/a43Ue09Gb1Hm
WEnYSFjcQ2zCx5EDnOWQ+6HZ4Rr0itlKCvDaqKphL4vKtHmwfo7P1wGNB4mR3aA4eug5lJwysg2w
zDjRUcR3HibgNGwBCAebzCEqnZW71b5q6ElNQ1OEH2EoQ45ANNKKkEXLLEmtoZ+GgG0yEILIPq4o
bronvhsQBc82sZu1TfTcs5eVcWEODVBIKZ7GXiMCG3QsbhfeMfHdmpCopa/JntIAreVBiUti6k1B
0IxmQ2xqlzN6pgdKaIIOh2SA+hYPt3obI/fHnY5ZHnFtxDuibr1XfoAA0rZLk4UvQyohZS2JoBu5
fwHGlx0FNkrNR9zSSbijNu0FvXcIIyZeTVKkGB5cOY3h8zwPLarEbhm1F1lXKo5F2fcmlmr7yIQs
eSLNGMmuDaXzZbKErpLdXDsKIA3nIXUD2iXpwtgm9hgw/Ozh2oRIX8s9oWjMKfX9BPOdjnGsOttU
LMJkNnfveKnFQPYZOnHdiS4ako56shhYtpnS3MEkrJzp8/dIYPWBRvLUeysRKTrkfGNHs6DBcsCB
5AXPxgKHWRjZNqZb0Cxp8BGVD2pP314jB6bjPJD+TfId+hZIIx68ssWj4DgJ6uj0jpCcmfObdS7t
NHlUqEOX1THvw6yBo0A4qt6tEYyonPZWb4pP4wivPj/t7dYEFbakU4mjgKtNThyHA5OloV7nLNti
tsdI7vwKYcUrVPJMNK+6fhyDo91nQsU3q8zdrrgIIYFwP3oFakf3yxttHlWhtaHe1SjHskQAKZqC
V1sOfADehAnUnJrUuBho02G8kU4Fbc3BjWri7Ozb6ZorlXFoThA7WFAeujbqXeiNJt6UkJ70Nq1L
TFy2NiNQfklXMMoaaKs2nyYqGdebuY4jjksn577cbZ5HJjSkiJ+ZYN7rzd1+Wx6VpPv1rkbnmpc6
Cja+5sJbPJV9UvGcwRNBNKVCGbwB68o0LTQxQXnwR9/M3bp1k/aymZ0MlbqsBv82nfEFjUdQO3d4
lW0nSzVcq11HHsHu4XFTg0FouMS0rSPly6KkGJ/UOBVesxHV1Es2Fz373oU/OxgdoR3sMs8a2zVJ
YNkHZGy2s5gXAmqO8JLEk/csdbAixDe75E/AH/SiThbXG6onlTsLg4Igv4l8RGYrYg3RxSNPW0Cq
IjD4nhFDMU4IDBY89Mi+2mzw+FNGzoKZh2VZywvK+MMKr1LZ9hbCbk46ovIxE2iEhr03vQvX2pus
rTU7jD89JpN0I8FuorBxcUySj3qQCeSzvmN+pCLNeGsSYA/h+hJba7ItRhXQW4qSoKOPRxDCHgCd
hpTxdIjwfxEmf2A6hWic80VjupqtsmdPDo99FBgb+DZamPpHwCP0FHUVE0d9W3qtqk1oVVtN0gIp
G7paDDsJPtpMjHY2ZTEr9QDtbUAkxHN7bfvL0g4MyGoy7iCxJAM5O4isV0ey5ay/DGnXErzqucwQ
imuX6TbE1kqcxtOC+25MMx3f3SmyEEYjCZSKrTPEk4GvSXxMzJKTcmhNJOqCY2KfQWvWZI0odVWs
0gEPUDYpAv4p3KLzxu68h4lkssBviUWdruamu3WZQb+xyjT9KhmvZLy+igHAotZV0NHfgtFveaWF
M5lbn1ow7Q2w2CmVcg9Fwa8uI0N64IOrZkahD2U2LMlrhLkAGAMDF9RHC7HSGci9tnryusVk6Prb
zoHOtAl0G6cys/L3VaN/UTMCsoOOCw2dCFrsm5IhksTxDP1pfl5SafJMlVt1HuwsVI/qZCPQ0uSV
/v6SbyuHlKli0lPflPPcmMDp53Ke7ts2tiXN+yCcTffm29SoYapzdP3TSxmsEqILpmFkkDw/X8rN
s35VVCeeCz81+1MX+h6yCwubNfPg99f6Wg38ufwGYAg+O+o0HjiAt2VKYTtgX4GHPC9egxzX+ZQb
h45tgEAtyxC3BxSZ92vYsWlMrR8A/ZhUPcQYf0uXvJsqhOlsJKS8Zu/5tjN/730Y5SQTIkWB4EwA
azDzp9/f/i9vBfo4cKAEHjnpOJrvPw/VMqaNzOYIWb/CWbgPDiiTFnK4kkL9/lK/zDmPejfS8SGd
IBeNwzdvhTAKPTcCqKckj71JH1Mdl/ODs0ZmiYRphjLpHx7ubQsFjBM+4S4KjlRN3V/gXOMgvDij
V/DU4xTFt8uFxXYzgcDkgHDhS+pdmhDvE0xo/vwZiK49XrPbNcE3WOK/7c69HWa6pkFgqvO0SQMH
N9qfh3lu5aJw5PE+UZMgddSAZ/ULMFeTzv+zUXbhtvO0ENy5GsWxN8XrisAw9pzS+TS1XVRdgnE2
B1SB7jKHfO6aqPH3FzTctB/nv4sgDWVnmryQ6wia3swgWcYrm4kePwHLNvVkXE7NNsemqHmv6TjU
C1iLItN5so2qIOdk/P0N+L8MbsgkNu67MPL+hfEyWWJeO33UfhpyW2ftnl7WWu2peuRJefItbFFj
bkJjqLZm//5eFLcQGSa9aEIJyuMUeQIzOA0gNH6j9K9ZxR2G6WQLax23HAmiwkVN7GJPAr3Y4Iki
2a2jOTCHpdIT0i5gGWyjTO2xOxGLyAhzxxcHBMoMBaSiRLePCeZdeVrQWo6hiFeWia2w9zBhlzW6
2Kdugb+Y4xwcBbFNJDxzxMOH6bmt6FuBXhDas2tWlWuCpjKWXyM+1zHBMlqcJTuJLXCNpDyWlSOV
SVctqLGc521FWfb3w/92WbPvAYvCZgL+JCo3b6f2RGaRW/aqH7t8gC5wzHppUiC8lkwE8L1k/ftL
mtXy05Rjq02+9mhw3P5V1Iqek5aoE82PSQac1dvjKBPC4EcgqrKubGFzBxtIQBNJ1OKkJii06sbc
ze9v4+2Tex44WXZOg+Nkzb1VF8HEup15l/lj1VH+PMPKRTbv3Wp2xwtXyKvfX+ztJAeUGkQelaLQ
Q+/Kfyv4ETp2hs+rEJ/U0JfrA2rUZlqUZW8iq99fyn2zpPn2GERqbEN7Nfoi9pvoIJsXu65b5b7H
X8eOdynlS5kdMsqoZLpFOXM6wA1dG36LKNgwL5fASx4IhYMRshFlXUowpDymf9+j90oc6mAWQYRd
ZGQoKLqxKvKuzE1Za7FMGSCWYcciVHFoysSgsfg0cpEeD2dVAWfRf7N3JstxI1nWfpW2f480DI5p
8W8QI4OM4ExRuYFRpIjRMQ8OPH1/oDK7RCpLtNpXm3VbVUtUBDG4X7/3nO9EgGKWZWWQy3rNgSBT
9Rna/2TKt0WpR+L4+4vw4XpzDWB5WzrvqXAJPfl4DWw76rCm9uoeLMWyM4clowo0V2PJyfn3H2V9
eJ6Xe8ri5SC4cNgWIWh82B3Kip6qIcI7YpPfPqu3aZ1mQ72U+j1LPUvQj9l7jkiHq1CoYumS/vXf
moHszoQDgs7FtYW79DM5C1asdKZsQzoKWgYiYb7AohsTkphUEk/jZOEggbFe4Cp4TGYWtWH71+CP
adEyRNIIgOXdmT195s+GUi43fLZTPkV7m8S7P1oTA7Z6GjOaHS93MjWoWsbAHVj4y3XXJEtj+a8R
Gm8kzy6ZnMvhOQzpcsCgMACPlp/st9772+e6oAJdxOIIlmz2wl9gPDW/ASrYKnzOB8t9TJuCgG6T
8ejeybxK0OOPu20klH8+eUkeYvgkHUUCcH0YogTh6JKFxNA0sgIfSSKmKmCM9yHn1/YqV+0Qr2Jv
QGfpp9eSUdvzUAncUk4Dk3jFLMe5HDC5nsd60h7ZkWKAJgRxZmutTa0vM3Pk4RA2BDYFFTJLsaZr
mD1os9ZxOCA+Y1y1fnMl2JWyrQCic3SnBit1NWFq9vmGMdKEQ56bTAnSqqOdV0IzSVedkf+JDsA+
n+CdJkEPaRi2U9W4dyb781MVk5EWQHiOaWFEbbsz06K4gxHRPySWRS6Xp2tEd2n07b5mvd/iua2a
W5IgW8qisN+nqk+3jAmmCnEqw2XSo/1EC3ohh0NelJtu9OGWenGafuk9B0+5F5Jp0Y1NeTenSE8p
PzWMJcj3V7qjX4tu0r+ZU9f+CTtVkAZgQ9FVjjzP3DbZiGRK/iN6Hg8E5deiTqNSYR70S5ne261f
Ih6XL3VRcJ7DzwZjBGjOp7y3t4L/X7vT2ycJEz+/7fsG+9THs5UyZWYOyFVeQADyKFnmklJWcg5I
0H7n7k0BkvAmaUMNfXdu+7i0hirJQZ3apGbnHWooNGzOZeM0/qHQaveebQhLLe227kFK9nSzKyTe
vM4Q1/qQFq/kcHkXBV3L64FI7i9+yvEtMEpDJ+Qsiy4t6XN7NVc6NDUyRlTG6NNvavzpJS0j3NJ1
32yNyNafdNVZKzBW1n9UIrxdkberT5kmTIq0D/sJ2b2Zi32geOFdIaXQBNu+cfKSPGoHQNL971fT
94vpjw9zESkuJRb1s2W+X0zDWVBWN37x4uiuRJ+ldDAs9LYDKbPjICxcYCoq5TXjWTSrv//sDyI8
PnwpAyiDeAAs9uiPJYGhua0SiOpfRL88ZXFixTtiQvO9mtVTYfj5V0vz1boHcoVxvNGcPRpfXA+/
/xr2ckHfPYLuItZc9CBgqNjGP2wokNwl44PYfYHnlme005osUB4+Hvib+dytByFBKMtO9UDCK5AK
dPT3JX2r41A5A3FvbqRdzkYk9hZ5zswnkA/j7CrsVZNpx2QqsDha066wpHVHDzS/LDWezsBhMDat
5k4xdknLFlpw5bs3lI3E3kH1fp2wvZ0sl+SZjE7xPiFT9lLaHenGZbgAZ/K4v9dh5VxrBeaFwFHG
uLXMDm211STR3Ug6VrqKa51fAAIONukuYgTgpnXKIIQ98VbYmneRxJP4YtDVDjHJZbb6pDpart3H
awtPjrLX4TTrfgT7EZXHeE13w5c6EfZJq630oUqsCaV2Xegng2z3z450xuLL+fCR1AYccXBhIcH7
iK40dDNvJFvn97RKxYG2GWaksJ+0cxqV6ZZBRMdKb0fNS2Xp+UMSKVzmia9fa4NvbX//aP36hLug
F5FlIY4iOfiXzpFlMmvL1Jh99xxOoAGOofQbOoKJuRRxdVTt7svc4qp2Cu3bBAUH56gzVJ+Zp/7p
kniLyJUXHIAup8/3bzlanJb8HTf/jkF06tfwLqYrcGNxfpHkTrfV58G/q5ui306AojaVH6qvsdeA
yQfDYNx9ck3+4ZFYAvZg0NomwriP3M2ZmCeoGFn6PXJ157Z2jPaGoGdtsYsn52wx/QnaYneoRCHP
cmUZx65w2RPcvAOt5MYeklcoVRckFFuvaLNrO/BA8t/+/ls6vy4KHBJYfE0CX9BQf5RxNqO0W9zp
xfdIMRqi40JOaNnMYFpqOdlBrZsZvSk4AXBHbLq8ayLCba5XRPpQPvo+qQrEc6+bEu9G0uEipmnP
8KPQ2viYOUm7ry1LnZwedzl21kiQY78kK4OeM4kEqnTZk+LklStcAna103igt2nWaUccazhMaUJp
F2+3EacohUhKiDsBFNRdqxKq3IVkQM9ZwJJYUPI6LxADjSnTd8bVD/ZAU4Eqsr3tTFWcxTK3mgV6
4uqsIQz6VmQCtleWnxQMy5F4kpeqmAh2YPyjVYtq5ThWftuSeVw5KKI9s4S74GF23ulOZH7pmjJ5
xC3VvYrEhNDeDinui9/fHeOXbcvFmGdhzTPRTHOo/PBAgyaepF+L/jtd7zq6Z3ez2xWdxCnoW304
mZCpmCm1M9mrXmOXr/Gsu1kww5MZdxa0vAcbK/KF7o7ZvYltmAkJu8C2ScGF6HOUuitRM+798a3/
67O4m6rv////Pb3IpCBdnUPKc/ezdRYLPr3Gf++2XT3lySvJHck7r8WPn/rba2GIPwyO8gytlwal
Z/MP/mW4pTtKeA9nFtoLeDEMwX7wd3aP+YduuBwSddTR6CAWI+zfhltwVSyGHO90BCl0Y/4jw+2H
BRYmFq/dYiegZ0tr2BRL8+Mn+TmAjrKqe/D4xWj5m2FcMmZLK11sPu44XGP9mw6pGqjkdD3rvnal
GO4zQUZ30PpF/eWnq3f1Y6v7n6KXVyXIkhZr8vuOxNu3odVC7YiNZIG5LjvkT9+GIgnJWNzzHtSF
cYoyQBNB75YOtdzQlVQCo+i/uuDaEnTpHmtGnb6F6c2tK7C1usWL33UEp1MJ92szz417GnykuqOd
D7+jKDbUJ/vkWxnwrz37xzem8FrYz/CHf2kOiWVdd/ypO1lUYuSJouC4H6jY0LK5E3gvYI5Guk5c
fF/zsk8EU6ZbOwmvEsIiquaXWLUQHijPyGLuknIIOhlznHAbO4OpRfPkimPaQbY+XENg8/4DyKe3
lD5FKo3mHAEMDHL3+/vw622g86azbNNVR5H9sfaBIBaNWgX1qehgi5YR85eAYTaPRrWkCzHO92+r
0Mgff/+x7xttaJsx1dDnA5/Ns8j/Wb7WT3ff1lUkqjYqToU3GycIHf2JzKdV4oXxw+8/6f0q/OOT
fMDE1FhE077R4H7+pArKw1w3cXnyKl081SN4x13YEYQYZFW80aEmzytLn9jFUoRQ8rOH5v0WvXz8
cnzAekAHxGF1+PCYu66VxBFEkpNbZ/aTRCf4lAESynf2LNuNA1EomHRu/W7Ma0Jy66x0v3e5356N
/iQuFKN8RsiU3tkKNYe8t5rKxKnqTdP3Shuqta7N0l3ZfikYv1uUS59tYr/eKBqHLBvUZQCJ6MG8
v1G60wNWs0PtaPShfELp2UbAMrKOEEIq5CI6wNvNvkWeX12ouY5RpQmVrExjcF87XK3lagKJuUJ1
PnxPGst9GZhHu58cRmlm8i1+fjVxXVA64mRZDuhLV/X9t3QawkCauLOOqair0PfWnR9D70Sc5W87
fLKrRtX69UBR1CMWj91VYxQ7hs7VLhdErIAGkzfQ1CAdQ5WMvowpQfdTS6uusuvqHoERLVNOH8gs
0hSqT2elIxm8bXEaK629rDWSDSNcuynZ6JhOV+YQy73tdPmNmUZX0VSAFcp7tz51YX3X4SC11s5g
ciGTidwT9vYZIePopRdMbL2vod6LQ0ymM0GZiJ4xhsdCrrgcyZmG7k4G48ScwUBkCnFePdNp7G57
XXPjYJSdi32z7uFumuZdHRsjGjNXg46E8Df8xvC4GWBM1dqfvXRBXVWteYZEuzozaj9/AY5Jl6ey
ZHaLSUYR6lqL6NCETb+auA47zsj+ZU2YEpriBl6soQg+yZEwRqthjDzS4Ewqc8l4Y91X/mUcapG+
NvCw7dlqzJFs9HRpC7v5IwmK8bmJLuTWtjowPH6qmdvWkfOT55TkseokIsPE80C0KaU/IWMbX9uo
qmx6GZ1OjmxkDtFWdWnJyzESoBINvbdtyjBeY/OX+4K/GviOaDBID3KgGm/TFGlpOOLRLW01B6LL
wxVTn0LuGifbRKKf9OuRNgDFQ6OTAc2T1G0temDtTlmuunDIWsrD636sUa0ExD5PRfMSh7Fpzl/b
UVOuJKUZ2Q8BRyZK1456te/6vtJPXdbJTB38pJ53g4+a+0w2Ca2E1MzL2zeuazpZcIx77kGI3AJn
FrdLeh4Sr5D9EFIB9EMnGyN9hSqEIHoOzBAc99nkjgs5L/c76uzO4okawxKc2qpnL9yCDUzDy4FX
x0H04FWQCwyYM3Jb5EnjU3KzeYUbNSSE1IRUsHYwhTrIVY75YGNjvydIasxdkqhaVPPE2RQRgWPe
bLNiFnD3+pWMkbPBvJmi9qpNNIlCLEq8V60f3ERf66XZ7RLh9d7J1kKCWArL7RBerQpkEPO0byFp
NzE5ybErN2E7wKn3m7ZItlPuSDJy2lZWKxvJLDFyyp7yXZPUCfI8R5hfaHEsnHvLgUzF/+raZZ7q
cDV70oS+EJXlyzOr8bt8k4Fsupl7PNzbFAWoQdhY3AJXcGMz7nYh58fils3YOqTRbGZMyfkGm7LL
CTjyDIXQBq1UNR6lN/Foa7wqDRwztEuNZds58UJW1K/dJa82IKaKdIRiTq35O+IB31l7fAF4xxMS
3TPAOEw8EjcDUpmh+lpDUwzXcx9mNhOIpvKv0nBMxQrNN6Ffkqa6dg7dAqRhFcLDdGPfrTYGTfzy
LE5wdm4yX8QjdKgZeJEPa4DHJ7JqeriJ9jYW15jeTuRSEZ6E6+pE0FpCUJ43gFO8Q2hp9ien8idk
hH7dHUlOYkuKQCbzA/4Sb7ANcXEWX1ELQzGuJ0kSWDvaM9hNbBk/SMXk6NBq9Qwe3i1SGdfaYBwE
7y2JyJbrHE1Vu0KTgpoGh0w+jlQW0PqH2xa5yLeqia394JKMt/EyG6B1AUPQ2tp5iSC2aAbEQqqy
xHXLwfXO6JZs7fEtiJBhO5ki+PnSZN8o0xzPClL9zMtEc/2HQq+XhzNN63bn5i0EBzUJYMZ6PXJv
4rHgi5Uti+45O5j/YOF/lxvJKtmsSd4k8Q+hcGhepU0Pi9j0oHidKcF07Nipjn8gXAIKbSSjalOO
ko8uy5kUNfrDpC/qb5xzuXz1kfWJ71VJ4yTsgt8CySmXavFe4D3LBl6dKke6dF00Lq9801MVRPwZ
ayqd4Piypim/qKuqmEDpmFlzf5Qao8Ig0ftabRVKAWszDQtgk/8OLIDfiAVE+cZSJ9NLfghB1By8
IUk8Gvg2wfcKZf7TSHsPKW4D/sPqFMDmiDI3PYc3mKW3HrvFri10kiT8qP6K+RuCYSzixDyUXuT3
5yGgg2E9NcyIKHAnC4Qhl3Wlu/X0nOWZfaX6Vi/3tT4N2ZfRkVG7l6EmXyfCCVlDGIHHa84B3pKP
O8XtFiKO/0XTQ7mVY0WuritY5qZmjG8SbM/nvsxSe22bjRmx7DEECxA7+A9NqhFQmZsFr8mMDM0/
E0Vp1N8lC/J08AweqQ1YeJ6R1Na4osTODBs2mbE+N5reRODn5x1o3NiCvOg2NZFzPp0lDYOMcZh9
EPMvXVsANJSG4Q5nyWjyTylpxPOKUGxinCtuy7jSMt+hQTYM3VGBor5NB2RAntvu6cMO9n7Gi9Gv
MpRE865CyFYeC0eJC63TRbmJ60IO5xEyY8xYdivjOyqR9kX3lwYzS2c74J4Gr0crbvBqdoGpvs2j
2kgejXK2POioVGDTfYWA2+cfa9Edxii+o4MWVuO3OEJ4uMpd4ozPaBka16rVwnnX9Hi0NwkgNTI3
zS61rhTUQvskCUqhcV0NOmRO4ojVaqK6aQktrrhro1dAtWxmV7J2tC2TBmXh7xlyQBC7GfU/X1Uo
oOdTOOntCkmyU395Q5On6KSQujWJ/8CzLturwi8MFliz8tOtJ2OH+LT+q+n1o2cgexjce9skBx2u
edSJoyB8cLipQ+ZmbO480Rs6stxNDg6kJCaEpMO8aarYujKZbBPhp0qf30spLTpmjQbvnTEpawbV
WN8d8xwkUdCg4dy2sZfFa8bhOnhUwXs/AcGCbhrG7o9x8387KZ90UjhJLo3If99KuYnLl+//c9bm
T8XLzy2Yv37wr24KEArEa8uZ9G8i9/91U/gjOsR0D4wF60Wi8c+9FNOgdUxxTKfFMfmjv3op5CAb
dGaoYiyilf8jaMWbUOCn0wZ6R9oxRAHxHbwlvMh8f9qoG/Ay0vfLPbMhdP9TjHEsw1COadDHf2na
j6MchiPj1iRI++oxj2ztTB/dk0muZ7aS1OLrqhXyGiJNcZX3+oMdogVhdoz0pxQjSVL9kpBh0NMV
k4ZlkgYqr597qhYaMTxY8gZGpP+WPDpjfrS0kSNtFTKat/1VT1c4yKmHg6FJXnu9T06S67haZMEB
ErIazxQ6E2XTySXH6rz09Sv628zFmxFEA85QO+OlExMOxy55bfM0W0uAARu39E6upXb4CSu0/cUr
hNHjaOAVV3YMYqrfCkIRAGtciXQ61yP+Fot1oOLkaaq6cl3W87PdZQcYM8+l6zzWU7stc0IHGxlb
X+Cb7pPGc4IRDtaGGnRmtOydAH8+kjD/5JJTsdWj8UZvsuNyBcDmAOjI8te0wmrQRl26tXLqGUsi
7eghZdBBGu4ia7zxCgXOy2TpRkj8PIY4QVjnkJ9M54sh5mxeol+1kfVbR68t7OQAQcNEzqvuHICX
YyUeYys7RCp/Yrt4Klk03RiJfcAQdyP4hZZBWNlNVyLnXk1Wt639CkyveCNjsN+iPgzQLROeW3Kh
zBjnFBE/XeAvOookA+yD9p0MsSqZNqhpuJaxfOoN3BI6JOWgQx+/Wj4L2sa0ISvkamz1q84EYr3k
0nsRNKBBP8dYB98ki18thNAb20iOWabOTW7OnlQFVByERASlmB7mEN0UniQ45b4Foavlg4bES9ex
L+YL/B6HcsKNLWoqFlvdSd1eq6ng+BbjwAnL5KlA+MgOrJ69cj7nHIupNW6SU1YzRVD6N6+2Lv2R
jBSHSIXJ7Paz3Tf7WuGxqBkRJhU+nsbaR5J7pOnIZrOOAWXfz+dOOaFXHRcPjgU3z3d5ErDcd0Ft
SqBQrf5QRMazb41dIBefSRflBzZpxkL9nVA52n8MD7oDYrWX6s4KjTjIkg5Vjbnw7TkPrYibwWe7
XHecPCdy5R7Luki3wPxOFSXGtlt+jt8ziBVs19FyHhO3mfZAO+aAluKpMjUCTkMN4WPKPKXRwuHa
cnjsckWUKjuKvcLqM+xrdxoOwKmHM5zl3pkaNO0yi6d8U5Pmdllo1bTVwbYeOBq0K1PLrefOaP+c
hsa5MLysgoZL+kkt1g0YFQwQkgODi4H/KXRLoKZRZWL24oRaPCD2eZBKg7k0ixYqtTRJ8o3Dkyiy
PxtrGlaZylGwOwxxrWRddVOzqYUCiI5BzQG7qBpgoW9ze9oTuRZfFSUVyqiJhxIKBWp6294MlKeq
mJrngmRk3so03pAMR7UzpUE1UwdJKNRraHXhldHB144KHv85NZ9Lo4QLVSNtiAdcu8rEluOW3LfF
PNjPPIY1UOi1Qlt8SWBAjxODh27K3EdXc0495eVZODSvnI/OhfOZyvH9iG9RrdP0XCKdePUBXn6U
1YJDJn9hzMq9GJiiWFhQV6GnToldH+fQ+EyV/aGP9vZpiKQRrNDuNry3Ud5PDU9fjD10BrfYoznj
0GVkB+h8DMStT6XyH3phyyehPcMib+oMLukTv9+dRtdVVhpW5d7ssic/ZDVcluPUGLHXg+Yrz/hP
+idtzqUL+H5HXKa2bOA0OJEofFQnRFaBArxFcDV1dryxW+xbSAZXGgplGG3Yq/l985wU25bV7afa
4R8GCdbS2/vls32HVqtr4DD6ODeuMvLM08kr9q1sCPwupQckHk0cy8V5WmLzop/yPLZqgFc/DAcK
dd5bv8Bqg+0ldpAUFPM5bEx2XYv8KV9qK+Q2G9Mbz0en54DrmIv1jme1TKnim63EgqZk9KBjSmQK
IE7QBzD0l5iNbZtI2wjxOt5eloff/6b/8AghqaKZzKiXsfRHJYqZJ76EZ1jsY5PA6FK/0v35Ss5N
/ckVfeOUfryigo4vpRVD8F8CQ4mn9xR/yLNKdMFZS27SZCRiw1kZm73j41L2kKFHC/5zmK7cTpcE
P7OHijl6rRfP51KqoH7GJm2q80hrQ04y/R1pyCerGXYI7brArhK5iiKikmtlqseIPs9ORma1AfaQ
nPd6QzxQph5Uw7bfm4k4dInHccTBsCyK5DVEWhWQVrEYprxypzS8bRihvKjfolJm866sfTwx644L
iBBgxThMK5RoCFvNfr5yp5qMa5N/2/dolNgotV2DGuv3N+wfVhhwR8yimP265i85ocSclbAkrILT
oPFWTihWNhviMh0fa//7z6LC/uUtYPBIaxwjjs+84f1bj42XXFcxFXs7G24Qlx1k+dmC+fYmfXgu
llmAIJoOrhzZlO8/I4lRr+a6XuxLf6i2baLMFWnOz8tKn8yIhyAIHOAMQvQ1T3iR4o1b5AdNhV9o
vn7zHJDWJtMw8GwprZ+UTTz2WZ2glRwNI3qdndHauOSl73MGGQFeZ7C0+txe5ImzAXR6j6B4Mft6
0ZkAvrgi+gxYjEE4SO0jPKBPgEgfxPiuV1UX6GbySrY3aJUEjZjKDgAnMT46KQWqwdHTNlA9FjE+
Kb27KQsz3ghr/kyg+A9v7F/KGtZhIT4qvAsTPA4AhmJv5BwUGArgYO16Kngt43eOuQIJ5dY6n7yT
tB2E/rSeOdzLyw5NrRdmoFCJXNuO4QyvFhjcuo/1xzGtrDW5xURvDc4p7HFc9qF9in0zXYN4x3Zb
ItZ30+kBJ+Tz3Op0JpNbZVEdAgLHdqypXRbrD3jgmG/Qmd9Z+bjzq/Emsh2CHxqeT1Gx8LUO8k9f
Eym4Bhx4pj0/+FUzfKLK/oeXhD1j+R/DYk5nfDhMjVGNaGYcij2tBnCpHD/cka8DliEIq+iTO2J8
HIIvuyMDOXreeHbgXX0ULtbCmhiC9sW+MWn0Ggtf0wvTA4TevW9wf+aSR3JmwEKCEssUxK/HJMqP
TkYB2BMzHJQFanZowxAAAAMHSY7sB4vytzYzLrTBu8yxY9M8p9pXBSJvq2qfZTrfqHw6l0g5guUx
i6zsKRyXKpWIhXTWj3WPPEaVTKKSbjNgwNkSCAUWlqdmFopmsc1f9Jvs4GgdP0H+y7YKe1R9mIvP
lEf+3HIICgvk2SOtkUPRj3dJx0HSy0A8zzVHPXse7xpiLIOJNBIfVykZSVe1lhzwDCPCd/s1ECYc
v/wHDdo7eNnlgaz6YWuIpt0sr1Gr7FPpjnf4qzhA0Aflfaq0VV5TLYEfPaqaOZlb8bcbBOV1Ck6C
qXJ94dvquem69dgvqWt5ciTvQ5KDSCkucvGYxsPNyPh0ZZVAWQt50Ib0MGOGDpqIF7jr8gOH4h3x
NQUhCQMPJm+HM9LWMew/6ZMVh8ywT0M7rC2zwSbLwUgtqOoRdNo5co1T3olHE0DiJ/ux8w+vN7UO
GhBE8DxRHwU+OY2yGpmF3LcuUN4WDoLOvrc0AkOb13qpv96O2mCCcOD7VHpv73yBUH0aW6hYKT9W
S2tNMzqF2uWvvSU0ihFWRJwf7ecNYXjTnhgxjQNaRoZNJJJNXeTRM74m/1g1PkEJEfsi3ET/AtQH
Vb5rnUyNNSbtpofBotzSGwtItJ7QHwaoRC4TlXXEwZD9MLZKbkhEme2m/V3H+C5ozO6mYXCx8vv8
yOT0Rth9siOFDA1Ck1nrGlqGjMc7eHjwZ4jRDEjReiZlG/xD1d3A+kn3WQIlhk2EQ2Z/Zznqaqnm
O/fv/fW/HbbPOmyCkLSfyoNfoLCXzfeoLN711n78yP8plZw/wIvSP+OAQBTwQsX/SanE00yHa4HP
6fytf3XXnD9M8Jj8HDJQ/a2N9lN3jQUcfQD8K6ixju7/Rx0288OmoIM7tTmUmQx+qD9/iZXO2n7O
RkKWrtLMt1J/ZRk6MqQmypxLP6yEuBZOTcxlmesFfJgfw8txGWRmITGy6lTDZqgCN6uR9nVJ1lk3
MTV6rr5AtdEyjqKkZQQVQ809tDB9vFqoUi9SJ6sEmwsjSA+BQOyB5uyNMgIXHZuZN+xKX0QbTuzp
QQKXeF249lBbFliLZuLWoWaODm4m6qAsIzJhGHTf2AzAdhEEp7Xl56iVMmQ/q8Jy+p6eRiPZavKq
IV3SEtq9q2vfKLzjtYSPSvKz756ceEjOknlOL1RGfJA72P2fY9qbG6FXtHTAVcY3jbt0tNtSTVdD
D05vzahdAnur+I0Dj1O2h3Eyr4hQjePzOsy20ZBEKyzCzrdkHLr7dnDi9GSbSkNKXrmXSaOLkQE3
fbtV7kwLJBPJRACXxB+CVu+S6da1u65Ycyemx3DiPK8RWtIHRLhFt6iNQuzm4Hygj/P1zxInjM/Z
1tUjiSKGvXOE0s+iwhrYP7O2WOkMC42t2zlxFLiJVX0hwRZAT1SnTA/dgd2AmVQZaAuGbiXD2bv0
stFFP54LHol0TuCeQ/9uZ/Slbdusndydvnb9VDtX/CamzrgVoBUhbLFaMz5jSKnTugMNHL8SvCY2
cUTFCZGUMiuynLVdJ/26L2P3umbnZZ4bZxGtja68zsAnHeDA4YCUtXGt2f64KQbpHEJQR1rA6N95
QXRK8CAt6ZNroqIP4gl6VBZEk+8Z25q2z4WI6FEd9aLX3erAEH2E4O+DqfG8DRdCQJwcSA64Elkd
05ksEkMEOia9aKFPJg6aAtmKC3qYBZqOuEBNSAGNZ0XAIufqXfdtxL2akd/cyqpIxrW7sKge8mZw
a1ZqiOyYdjnzNqQRkGykFJB9xyRF6ABwpvEvHKbxL5LuVcVGDc2D7WKS2sVgE92wtEfKE1ir5IIQ
sfjcCYvxyWSSUwVZO/YbeAByOlPYgm0kuGZB7lPu6PEesD9BQtiiciNgetsZ0BOAOOz1RrrbIkoS
wmgnJL2QfuIUW00oebNDz13ObABX1kCX+nFVEUY5XMxz0tdr0iPgXMXczXWFvMOAbqI1HBm0wo+u
nAKTFj1lFC5HNcvxlEPu2TUZhU0c0cfmiRMMyFK38tY0bJOTVpY5ZrgwzGFXYAtt1jL3xkczactd
56s6Ogi9vZlRm8zXkPmewW8UvFMazEnGd+lknzrwX/O2q2OJBa2fykcVljrxVFMf380z4uMdsM2m
2PH/TCNK6qLr9qxE062ol6GziVSoXiUYwJxdrseMjt00tM6QazavdOLu7d7xLqzEbqEEYUSq9mMW
G+VZE05q7VUaqYptq9O0Ss1rUYy8j6HwyehLI1Yzu9eLIJtqbNPK8g6p5k3Z2kOvoi4UbqZz12oL
TMtVk+08L2w3uRGF2irhXpVbmAtUMbOwrulX6sMWo02+5vxvnpdOQaSWlzJ/1PAexmuBe+OumkWy
1oGpcp9BkKbfmtpNn1K909Ct5cNXZD1DAwJKCN41oYa1liKckgZF7VkTRWIFFSVFFIdAvTnnLwgo
oBoe6QCNfjVFgeMRaH0QrWabEs6Ta1c605dckM1IePQK9gIhGbbT4PErhmogS7Cxyk24cFOwa9my
F0cEHAxGPJIr7kjgth6GkfQKHmFOYi00kQAOmLl3vNG9BkZnrCl0p3Vnot8gx8PVgdN05gYkT0jk
HpOSG5IRxSmHRDcw6XSlccQcVx7nbnbSnVeX1mPd0dtQqLg4vyUoVgCO5t5q4NCJVmXAgXeUi0pg
njAYkApJ5mbJ/hVdG2oIG/QSIp9Qysi/hDPiTUZDquPonYSXGT+6eP+tpz6rpxAgI0D99xPL41Mz
/TKt/PFDf08riU2i/AE3qgsdRetPYUuuT1SxbhMGTIsS+SyniL+zlvw/XMp4jqSk8y7UDlqbf0u/
3T9o5FiwLoCtv5Vb/0lB9aGc4uMxs+uYWSDK44EWHxo3hd6nzNiyee9Ghj1ztBOAwVio7yXPGXut
ba9+ujz/0JRd/sGfO0V8oItgnS4lhSJm6KVH/VO3GwErQRyzM+2VSptr9AjDynHG5BPt8seuM59C
cw1bHsUtBJqPDdHOxkZR27Gi61xz3DNVfZ2VzbBKiILcAIbMieBrxrWoU+2mHd3PYPjAMH75NQ2H
HjsMNw+2OGr2979m32M1Hia323M+QiClRqI3wZrr+4E+3QUZec1BpYpCdQpZHGi2WPBKmyrRklXL
pOC2hAEeBex107FFR1sFkQE70JvHjLkZtFIiR8lHIK1AW1RGVepg3AvJQFihX55e627KbqzUy9Yz
qLZ9LOxhFYKUOUjHrh/DpJ524SDRz1eRgWoUtw1Hahxg816vWa05FlSnZsyMO1MN6qqz+vAwOm31
ROYRIUFtOUyvcctvRD7v8JD3xbRrU1VchAZNVFLZPfZxdvkL+Bjln5j2q69GpPODo0r8i5auLt0V
J7zxB1yJeN0rpExcKtSxEe1Sg2JCCGtncp5vA91tzY1LKXeHYo0WgirjS7ueiwtgHcTA5pFJ2LKb
NNds1ARJIxvD49q5Hi2qeD7Olkr2oS7HNTDs5sBMt75uZRce5t5VO6c28jOSbPk6+OEfUl0OD0js
nFvujrmhPWZuCpMRRU9m8/MErGcFyYtnaCwmwiDC8is9SO5MXRX63hl93iH4h6DLCoolQ0v2dR1P
r/ATpnuIHdP9pDftF6f0vAsCJ8RZHXXGHRLz9kvajcXFMiS4kNLjivhpTeyZkCPOPwe2aJDlebVp
K+bhI6CGDeEW2U3lxAtqNnJWqVk2z6hUfByQND1XIC/naK8pnOyF6OtnBdP23tO6aeckfX5Wetzc
yUUHg8kb3VVrFU2x0UkWJXnG80hrtbO1K2gFakaY3UQj0hyH1M4TYzh7lUPP+p7pkx5QqWRbSdOX
RcMo/0xUPTyEZGEd/XrgnyIQcldJDA+G4jf2cRKcQiCgJFbX9iXq32ElfH4XuN9sgD6xNUOW8ShS
4g7fgWBNsAFNcfm/7J3XdtzItYafCF4IVQiXp3M3k0hRJMUbLJISkQpAIYenPx9anrM0lD0642vf
2B7PaLobqLD3v/8QCd5E2Af+CuNrUnUYG8Ef1B3PNYv0i6cCCa8xTHFfIZusIAAyDO9cM6zegGbm
q2KIpy/0PMm+wOKSuJwq2xlZ0X6DbmzdJ4IqmPHEvCOQVkEU4D0ujsE0RSxRVYz996nm18+Ebkar
auZNCObQe2Gx/uus119V5IUn1WRfB6PpTnFS5zeR/471mwmX2sgZNUGYtY9xI59Ne6qe8JHuHiKq
EWb9RpbsbbOEqSDUM6bN/fdWYPaqU8mixFqeWS0vyvWMdgcBQt/gtSlugnaQNx2emPdF0uivnXTL
ZyzVWK3MgHe1HZbPTi6Z6TmG/Dz6ZD+REuZDVaX4e4kgoRXrxFmInDCe4Ovx4+D2qWNTNsbdSJVO
AmmSzgRIT82jbozsbipbC7pIxPOx4BefRpXmTO/N5NCWKA8xqx6TvSQN7k1T0fOa8qzzYPb71RNC
vuAyNTGu3ro2Eawt3YRvP/pZQCrl155EtvYtqTvxNbGKPIsOvTMXED3a2Si22JRArZyqIZQnmq9O
3DnZNK2YT09fLH9q1yXSQ9wkF0fpqprdHetQmqsWmXix6P04mrriGjtme9Wywk7CyD61ZmPcYkZ5
Z8juWlBc8ds9eTvXkrOTyeh1LaPPoQyvc3S+G1D06ICjaHzEKeJLQ1LNtlNht+3E9Mq8qduKvvuW
xXZ+NIrobepEfIxnl67Q6vRlmfcD9PeeqDG8a7+hX622UdJcjG0V7tRQW6dxBtMjA9yDjifJJtVR
ci1mMV0Zge6JppnDk5v6JyPTFUlZVYEpUBBWR2Gbih5nFGvCeyWZ0llfrnKl3inIiX52ZOHtu0ZM
eOMVd1PhJVskBcEF/vb6qnHTYefGbNiKvvoimcJx2wXMTOaJF4kuwzzSLPWH3INUAoPQh8lqkOLq
EETck2ywj2lMYSTk5sWAgfehi6zPkEYDKBJec2kVgaO2Ns/+DZPWAU+0KgACzGfe4SqCV3mwdYJ1
nzU8F/STlzhKMvy1ze4YDXTG1AVuxhXmVvAFmzenHLp9JCPuPC5wf9fHXHOEo7bbFCeeOyAia4Wz
YwNi0cUj9FlgkcAfn33Zp3AzYLcUhPoscT/Z18AISw+KgTvtAxz2h7Xn0t8F0kdHjkUAFaJT3VKd
+TvRScc7as5XmmEOEXLOs8VMQLOvroRq9MUwhzN28KZ9tEfdbLDSYFc1KDxQ0xYlK5AeVp4Qlo5f
5sFJYTkRPug3jDAUzg9GebJqd34hxFAekQLM9zrVZbS2mgDPABngFxtOn5LMmTd92FWnLMe9xLUV
Eg8361foT3C6oqO/9RqRURxMVreK6iFfmdrfVZhkbo1AzatBOtgWgo49eS7cMd+chp0Ip36FP7Wx
q2JVwoJiQmsZ3OWJORyTBLOTlej7TUQe84PyI2uvEla865Tx0e/HcBsMIS0SYqKEkG/jDjcBCFhQ
9U8TQmssnWUQE3PsEnwrouo6DmfvMhhbOLViGGpEvAB6mxyTvCuNJPuo49yjrY3d+kKR6/S1S71J
rDw5eDChBtVcxFOU+evUSs3vOs9ztcEq3h03Zmr2RwzHApyHjXrfWUp+HVSXJBv8fdNL0UaMVJzU
Na+sRvQzqoYCr4uvAW6bhyHGhHFllkWDFmdEtODFsn8tU6tERjEsdYGubseRkHW36vE48cmEuzBG
RaxSOHmpx/LL42Pt9PVlUDWlWNdo9hROyDI5kEYdNus0KeXNhNHrYQaoebWJGgdt0FO2vBuy3JcS
iQgM7iFlzQcwqeISewySOAvdfiOafsDCY7DLbGdmDRcOVsdEkyvlb/RkhHeEJS17IKNM8ELMbjaR
hObmxQzLq1jLmzlJjDuj1JqfixPFrssSZi7QuOU6p8ijEXdH/TrqbtbbWPKSLAIZV/hiVqcfxVeV
2NZ9ak3NN516KXEdEvOZFZ4p8NBHMsW3lKHu5zGDertaCsZia/ciQzhuqyMCrOJS1fN8ABCBYVsO
HMY1nH70ChB3NrFsuNwhKRh3BYTxh8Qm1z3KqTQKppvX0Xz+FkH15BiYZBJWWi2HMunx70y8/FUC
30sdg6qyPnEMFt8cjcU5YQtuz63dc1RGC3s9r/k6U6OnfWwZ3UOcmLw7qzJ8oEScl/cR7gEXmKjw
+7t+2ERYAgLcptVX5IYkiE1L+Ru45VevHdXRbvgJTiSsez8fp3d/wsiCGJNyW6RJgDxraKbVBDnT
XuGer46ZHVS3f90p/TKQhIGNct/DXcbzfOgzH3qI2sb2GyesFmKQXZ3CgMOQctgr0LtW9a1aKprZ
qRYD2UQ/N1ONKmgoeNhdK3/X0HxQrAP4812Wb+JgrcPXCZY+8qe2rSudEuVJ1R5EQuW/Rk4obzwX
yCNqh/AEJdRkZM+TZYzIUAfLlW3aSOcwt+VzRP7ZnVE41alx+ukCK9DqqeuEuOkTe/wyUHH/ACv+
rf+i9ZH3s3xZMm9xjEBpzVDiw5fFNzDzesNpDkbimEvwtvuZJBK5AMrxjUHSwYariAVm9az4rMVB
y+SeOmUMSV9STd3skY36m2H2ueX8c+OL7Rd0teVLeeKXxjfqKtYIWOkBZ+PKWWPXGsKW6arLeTD6
Pa7S8Yajed6imeHiCTsqqFTTvHrxsk1Fn92lg6hOjnJJQw5l+Q0fIe/WdyO9xUF8JruihsBbtWj/
/nodMv7+pZn1GAQBXtBUOzh9fOjZJZRjraaBKBgMUNaTl+h0W+XBtCunkdMpKYYN2SbeO45E/SEh
QGFHlNKLn+pH5C5oOsDXtoYcIrR/eXnV17b42mtdXEENyS5MM3eebUEu35WOdNFf1HHsk9hiZRtT
JPMuGdnQOUcJnKNE3phWrLf1mFOvqjy4pICcd8XoTBfIUYZNXXXDplxOGCb5xh05XO5nQ3rTe+5H
psQjWJDo7jScsa5wqXsxeDt2HQdYDCxLI+3P9CWkrRsM15cVQnoCJ/G5Vh+LubotcKPgTAmWsh3o
9CnAZmMlzMT9LJxMb+0x1NcZxn6XKTbPu94CciCXtX/A/phhEeQcBfWyy9xTq0gAuCRnIuIhJQgp
jLFpx62M4F+sO+2Eyjg4ZIc4NTq31mjEZqEm2A9lKCx4k47Ojh5e0dExo6TZhPPyf4QU9OHGbGDA
r8m1tZCDEKVqX4CvN9885Yya25iaHoQ/LTZhuCjMoyIotyOHMBlrI6W8N1pk8k4U+bTT5oHumyPW
F80jebzo0woLAF8aZb3OsaO5GmsaNz8W+nVKu2xXJ22y73qqK5Mo10M4tzQUxCp1D22inr2a/nEe
Lf3VHxSM03pKeppKnl2QDX5ymhFMrbl0jLs6tZ2jxcVxmzl9sg+zmEPPxzvo2Eq/fBkno3wRk0Vt
aCsbfRjJougx/foTnah/iUwSV/iBpt9VRfPI5KF5HEfLOeJ4VT63S2+HWahaA8n3A8w0RVjLpIZu
Z81RfqyblK6l8ByyIRLvNnfq7sG0mKvZhV2+yAb2gCnosLRF97ypi5kboEVZ+WinAEoV4zTm2fgB
gLRzmpDB4G8cLDt9/lq03rqUM3ukMbuCQFSLv9mac/VWFiNPJZ/x2Kc7XMlEzIci5k4knQlUzh64
ckiF4Qol7GDeyckDAMrt6mmYPP/SGoBZGs2cP7J0fUrgkl66jPL2NRfoHthaEvBQ9A8+Y10o41Oy
9xcEKPBpN/MMfIhYRhCCoZjffXbpvE38GV84N//Uj55+bbuWdtuU0Y1VCMRPQ+yuLXzf14WxFM7L
tx5FAIhFag4Lo1TLO3AGdbSWrTou57tJXtRGA5Y8y2rsdmOdI/dNzcHe4qUPMrI0r/DDaeDjUVS3
jG55M2VKKXK+i3URYQEB1gMtnzEz/jH1AK7juDyqBZQgD2+6mCN3ukJg5V+elyFCAAqJqKjMw9gZ
05WIQDwcUiZvz4gP0WWkZpIpvnZJrMKyjy5YMTk7KEFBBRPCv+xCV67P8IARGTwGUdHZAjjy6Bcg
b078aZdpAKEhjt/x55yuZrZbsejpKEYIASXOIQK9Msl8vqu0GHPY+xkMGwbsyMW98VPV9YBzhF/N
OOKY6jjO/CIcSG1AnJktWMK3vLdhrAL/keKxxoex3BL4AJwBcMeMMWfHRGMub+zMlZ8peMwa4Ktv
Htu0BhGcmRU+MUAGKJPtUL0hsbQZcrbTl4LYOxKKanXENmrpGwXHGh19eDojNYyCzIWqWdTrgrS2
JXAcsKeaOeIci48/4zfnS3LMwG6LMhZHwzS+myYOZKvQM3h9KqdYqhoz2/1Ymvia74ggUEc0eeGd
iXr0Upd2tqngY1/6bVM9lRYYmoUFkV51S608ENd20ws6rXVkthzuht18K1VQPo8RxQ4xCcHl4HHO
lkPMI4xlVb+ZjI/XQ5Z11rahfdo2DGsO+PYHl8t6rurlGG7CsrlQjQKRDBKPmjer+eNcotNFAs32
Pl5Qb+qS5RagQXu2fJaEmLvmW1eF5QuZNNGN12lgIzSaEAYEDQAn0Uq5/JxwQb/O5a2P0QCZ1kV2
lw+E8mBVx4kEN/v+fDdYLRBw50fxjceRD+4EiNobUtzgxgY1B6st/7IKKEOqKbPvhxq+fpCTT+uW
VMKCdngduymDNRfmdtLxIgMA4uME7eFydrrikqm9OubLO8B+Wn9tGpTEO3L0KM6R225tEfUP00CZ
TPqHf2mWyr438oLDlnPsqWx8/TV2VXgCv3DXZ0gQ/zVx9G0dniA3DHDSKD8bThO9ps2BOoDX8a4q
R4qTlmYnZ2PvkVaDgpb4Ka8ZEpbPyjYAqAcwY/LmaBVaCmfHRdlnAy7jA7ksnvMxO3o8DZCj6YKR
YPRIVz/p1WTnSz/RjKBQtTN+qgFtvmiPqt0gBWhaQ/PiYZocb3HPPoIewq2FHRk9nsNaQ056Nw7g
ZbYa8+RY4J19GrQCRFyOSgevpi0spuyGoSxUKBLpQb0M4jiYw9J2AZmwJ2vQ6QJLlytsnax7p/K6
714RjvuWr74qKPCcdRLQhGhV6ldI55QcVTOrIwFKNDFEZd/YOFf3veSpwQF2jrYfs1XI+hhAQEy6
oX6onqhKUrHqxonAYmWWqO/tTibXg2FyyA4V5URZhlSQUz9teoa4l5OfzQTNA6mf//K8MTEa4Ioh
/at+kwN3quZSOTKkHD+NtjHt8jiFuzWUbOiEqjLyJIcMRqbRjdDeDO1EJvMV8ch0ZIM37cYme+/E
XLrbuKGBPQPFXqOfhU1nOixVwDRWtGTanrs9QAK/mFG1SodD54uvM3k2m3mZxLQAKttOenxYVnb+
qQ3b8ge1+r+jyt+MKq1gsW3695PK/6kTXPlefqZ+/fgjfzC/zIBBJdNIzHQxsxAL9/8P5hf2VVip
kgTL8YSu0aUT/WNQ6f3DXP7UDxeqP+kqHQLBGWGa/OuWbFdayr+RBw5Q++cmxCRMgO/F5UiEAV/v
Y/QCzJOGObw7XFqJJjYOu5CBqCIUBWDgJkL13mf0n1ZeywrM7Fzl5mNLM2Zheqzz5t7ORTvXKzTm
jHVUndZ6SMH/ikr7n7nhUCejtUth1SDAH0ZR7IQzMJEqimA6pMYwoBDDVhiW+rHu8Bfvm9XcdkWr
rwo1UU33yORQZfuakzdMx1Np5OCpaUJNMokwvE+dSmPw6j4ZTM/2Q9l70docA2DIVF+mS0xTzsjf
WknJaR9DCACoj7thsVxY/AkA2YLtAOgyMMSYI4LXoF3ezVkvX0zQSfLN26a/SswYwTfuFZho1v0i
5w4o4tWeSYbaQ7AASsIPKDkiwK88JG5tTxjoZCb7yoDpsoJJ0cLUzyBsGUtMT5yL7KAxL96lcw2p
3CN1DpGXSMNxnfdhf2PLsPjKFWDdDS5zmz1iMer9psG1L9KTDfodTTNG+jmxj7Lqn9oajWE4l55L
wlWlxyPJJCP1Qi35oQJzG/uJTKLqcpCW2je2W2+FlfVbWtyKpseqLwcSmzXDKW9gYEV8zirJBnl0
w8Z7CFDCXtpnUxbyDzBoiWHM40Cy+LYYJFCYtxVmLrRS2Lo4i8OLezZ76RkWQvBYLGDk2Q4GFiPW
MPjsYNiMQQzXF84xYMmYyNiLn8ywOMsgR8FkBgEjVPT6bD6z5IK8I1EwX2YGt7tMsht3GUPHLb4p
00u+GLztgjrH0aYc9WerqOMLotvUE+mz7io0ewseE+mhB9Wj0t/YtXeT5xNuOYtvDh5VwKWa4AMW
jbVY62CFWu2mPhqR99fBzSjx4KkWN55u8eWJzxY95eLW4ypH6pWMO/XNxOXk2EIFOraLww/0gvCZ
3YDtT0Fs2CvxyhDHpqbts33UVvZ9qJLuOCxMLFthcQwBJmw++6J/Mwcwhn5xGgrPpkPsgOSIsaLD
LRAttkTR4lCUuzhXZzGuRT7z5H3fLIIqiEqWtZGLw1FzNjtqsD2i+KyvK4zHX1WbA19V0fTQwR2i
gUSkvzbgEKImXJyU+sVTaSrH4rqSKUZL7dl0ye6TcC0XJyaLNv6LG1XtajCC4liAtzy2lcK8yW9D
dZcJHJ0IoNT7vs3JOPNZh14Il0iKzLwlTw43o7MxVFkIePG+JHvuQms/XXWy1Te4FgQ7mETqO6K1
6VgFTcmQrkpX/TgFqyJs31KsXHB1GYa19DF1SRVGmqWwX8ZhepSqpmXKogDGYW97NZUvNq6RwqkF
/LZzPw2YMWAOssrQWkz1f2/F70WbtNNvbkWgStCqf38rknlZfH9rk7eu/flm/PHH/mDwWP9AqnUG
QM+M6AWI/efN6DnwdCRKSigtYvEc+IkTjXsjrYvNgUGcA9cW3+OfFB5h/iPw0SXi/v/jRv1b7o3i
TNL5GVr0wWVRJgMuWp5E2vlB14lADqMEEhkPJSJosq4TtY0JIlvDxX2a3OzVB/Re6XJutxj3Bess
pTwexynDEyXTa7P17/3ez05kfmZXY6cuewAfTnsXA8baoQQ1MEVK2ddMOdlJXTFzOebmpoq0A/e0
CnY6gLcSuB3a58C+1QQYb7iKMECAira1Km+EvsJnntvGFIPutWlW5oZk+adeBfcUtyUsCjQurkxf
XUObG5UvFbxFl8NNWR91Xz9ZfkzRLHsHZq80tnnoPRCCcJc61mtf8/GuxE6hRG4ftQ4SaQ9rKNe+
havdLLAfrv6a6aFZV08uIe0MJ3B6Ggx+XkGPvh7zwtz0hnesax8KMpleYcOj6XHBitqcIIQ0eydv
ZFy5Lo+S5LdmY1b8S1XPIxBZ9IWfwGMw/WOeNM0G8yhOBZPv0GthbOMQUKcj6++QCrqwUkXLkMnl
72bidvC7drv8yVQA9CZBl65mm5Y7mngEWjntVrbWfBuV6jaYFK5qDR+JCZW8kAKpIo6doChQ3jcM
RYBM5+hL1mATFnpMh4KyeJ+KCucdp7bXMoTgSSYuhy/2sW9AjLAx6+AeMlW7dQpFMC1R6Fz7IDZY
I/kkefY2I8yguQ+RnNGOuiGXFHwJPZszqiyenoOXzGaQ3tG3jPvzIgFa8om9rZqN9lgHeEDd5r2P
uMwM7jF0AeLL+A+sA277hC8VpZk4OkYd7Ky0a8Bu8/HkBQwWoGmyilr+WSrM66QBD67KhQwEFRg/
YxcnNJuFRTEGM1rKa9bzO1l8i3iTr66G5BUFJu9+5q/SEGfw3jIKNFB+Q9lX8mdynlJjAVbaHlCm
WTXBum7qp/P7zgFyCLtnWdGu0sXHLBmM5nn1kHpWneurk4kwkU3Oqnb5Z/2Y1el7LJVy2QtcQdMX
FfOXJC2+Qubj/Y/0gL0m2Zv+50gNcz9hPrYdKvaJ5zFEGYDSrkA6YX17zROoANocjzfswwZd+ezG
88MoNJsCZhDdWZa/MmiDH4PP0knZjdyKkEWrsoaJTBFYd3mTMrCn0F2d8QOHqM8d4chLo1uam/O4
rDJ7vkMUNxd+A+Unwgr00qnCBK8oeFGZx6acBucyGdJiVXQlq6zgb45DkV2BBZgbx+Qg8PsYO7Up
UluTfWKqPrntY0nDuiwQYpUPZwB1FNSfHRXfquzSEqo8r1uQcHiKYrPYj6aTbQlRZRtmOG6e3y22
0UueIGhmHy5HCEsA/wA0HzgQrc+r/Ex7gaIc7JtIZFvMyKAjOHCRB4PlfF4Aywpni9+CqRZ7bA+C
ddCzv8UM2HR+zW03LBHXLKMRq5Ztn1rhi06kcZAxP5X4PrRqnWUcQqRxa5yqX5NpwZis7J2pP94o
DrvHNNjNudMGC0QenswaBAaju/FajnLvD+krsc4TsQwQvcLMzrbKY0dA7TIO5ykuxiHW5YST285z
WWRFDmBh4Nmwngnz5uzNCSPncMCpDVsGsSc/DpyQITaMO1hponHcNVprZ4PSgNms3dRH6HoMhwuk
62OSmwezlM7WUPhxwPPkcBt4defg27Czb2Os70mIBHKB9WHjJQJNS1KTrCFeJeuhs9hFBAsfcujq
sENQVp/PJjtYiHzLpkVe068BSe/5d8efZM2SqKW4tacUzllo+KCP5XLtoFScqhF9sJvw/pDobLAr
hPqG8OO687J3OlwezcQOOD9rN2BSl+X8Kxn0BztRUMCLsW02hi85AgFw8OQ0wk/oKShny0rt/bB6
r5AzeHmXbtn04KYJ54kwVAJYV7/5hObgYU4ZXVbeQ774WWRG/MkYUGUsThfOgE4HfQs4kwFAaG2o
xMwtKU8lfLcfVhpqfs6kyvuVS0XgblFvIMGb5zp9tdNy3Fg6hZKWmPY9oxzFgI/4wytMELsTcbC8
QsfE7nAVwubstqlJ7RiXSfspjgSZeCvXglC2Iz+VvmzKWnNLXYlkchaxxjKlqowT0s4Xoy3Lb03Q
v4nELCGAOGP27lcOpFpOiXluSJQZh0Nb1OUOozQ0HqsaQtNapzV7PsXSYhNxFW1syw+vSAuejZ1y
SAW9xtrX96iZRZMfyIFujacpAnCMMUBQl9ALHbJCa8VsCUSySq5l79qY0thFyEy/o3yIPff+p1Ls
048K5mcn6GWu+KGuIXeBJp2ZI+bKH9M9FGrxWZR1x4BimphmxO9JxuXiFP59V5cOy4pdJ5Lfxjx+
JEVTTwlow6jL4EZ7cM3+POzGXtfGqkV3B2s4H3bsQSfJvhUMz+DaZu9//St/0Youn4Zu3rWFBVP4
o+54HiID6LPoDmpigSyVQJCFBnY/SHLOn/RfaOw3TYC9qAZ/eim/qCKvXprm5S3umu9t2/zcB/zz
T/6zEXCDfwTU87j7kTOFdUMgfm4E8Fignkc5DoseK7H/g8iEfSbs/yjOUZn/3AhY/7CJtCAng0UO
QI824G9gZL8sJMr/BW0j+IgP+4VzHjiTC1/Q0AdSrt5xZAz2hl+Gq8RH7PPT0/kXG/NffRIeMos9
OL07TIs/bxBViEIsk9yDb+M/gDryWRcELeAb363//ifxGVyiAvKE8Jdv8hPvJGoxKKx1pg/tkHXr
sDNvmj4nSqiaH/72B8GxsYEy+TiTz/rzB/WeYqpfz/owAXXjWfkeGsl7yn//Jx+DeYrl8cZ/eUdo
GecG6ywNXQOnLOI/sNBn0IIXEyrsv/9R+JojYMH22rc+uhhFhHCQMMcv6sO8vhxNlN9haTMeLdLf
/CiXZ/Onc9rHtgjEFudQMkjFR/cPpJjQy4OBvJUBGwPuzDtwoAfLmB4Q5v0ug/eXS2H5MK4E7lcb
bo9cvsxPK8KwZMneLPUBFh4lDlOWQ0qw+6o0khfTh8iVCMpOayJb8z94nqiPUdeiY2YK++cPxpAd
ogjEvgOsnPJzV1P7kWdNmFvK//rrj1oW2y8PFLYQpwLYArv6zx81d2k3JRCuDgad3SFHQrBNbTP8
/Nef8i92sQ/K93+fstB+fnqSi/ioJ8qJTwlGief2+NDnWCYU9X/26H76pA+PbsjyuEQrwgJR3YQx
UvoylwDM/4/tZf76owKfQ3aRogeC4KYPy6MMc+nnJeCh7ilytImoezVpxl6zyKdtgCJlYwU1kltE
WehMscVIFZkXTiWKE5Ih10W6gq2rP+KOUcNRfzszLM+qS8TvOA5Rp054Ix0jpLRX2sPBqNZz467s
oKzgAvKP4Aedb2HA2ChH8I3yxiq/nerAfsw8PAUZD4TPQM3TBrt0eQg9fPxK2rX9kLKeM2/EkruZ
OrQf8NEg91WMXds2LrZdpoptywDxc2uQDIXF0/BWhZzyVuvy3V1Ml6ZUlBeDT2bNOvb8uMSrUZmv
aRaj22z4PgYBmC85jqibrMf8rgwifQPHneRGiZAKyk8YpiurU3TGFc0MxTtwRWVCFCc3zt8YNZ4e
Oba827MHR556LX1HQfCvx+GCXLrYui5XAPHxuFrEumxBUHDrIzYw2acMny8sE7dHP2cSiB8mruvK
tB+juJcXY2Slz5Ffqgdi6xhINI7+Wrm5/Ui+Oji/N0Ab0jl2+HynntCi2NM4UThEzQP2uAKqhwHN
4aEZfHnBPDq/NYykfQ55NBdxWukbt0vf6dgByFPXfsz95H1shvAzvkHlcViORsYW5cWEHBkaE5NY
1KIBwvBPTHDGu3RkdsqJjg1cj5akj2iBKAPI/lJ2V5ySiBp2JToo/JGDu33q4oDpGgHpFWXKQ+wU
oW+2MQBEnJe9olc9zXQDlwx6im1Gt/AYdqAaFPrTmqik6N6f7YW94iXZc0A0/SonnWITynhxz277
cl6Xc+2qfQKBXpO/0OtgQ/RV/xSHGuEtXP7GXxdlxgTIhUxzaZTJ/OgbhbyH+Jy/215cnviN07ZA
kIC3pV8dBDOAhxIT5nunKFk/sjYloA3KsWxFkAqhbt0I367GPmvFLGPJjQpHHMpHWzOOMiIsX5hk
BA8N1iokbJozjpOCK25G4A4RQDNUkgpb44e2MKJ+3/lF+hIMtrELCvYRnvXI3ZKAOVVDr89IOeif
5nrO9lJ3rdoBJdjJDnsjOW9ndG04PhB53K3cMbNe5wCLZHtmb6GCJVFFDbL50nstfmupkBfepDhD
4YhJ7LQN54ROE8MXgRv62sp4EzKOsueKRuaES0EBtxA8MKvTd2bzAQ2265z4Ihahifm0MaaGEVyM
sodcmgD9RKSCfWrwhjqHq69zlrGZDzlFMoP5nPa4hW9iPcbfC00MY5G5UM3c2J0vhdU96Wbq905e
5vUq6FgIMz5HZ8fQBoXeqsIRet0wCAvq6Hvb1R6TtfFzUdkob/pXArcx8ipcsL9Quxdchd5t3FFN
oMMYt7Br+qse5GMbZexzwfRjZWsve/QtPV/gerfDE0BBaMAPa82AsSFeOiG+gsEYi5pTcfwUK/RW
RZcGNw5FJQx2dn3WKRgHvUZ+3xDHNdecbvnQ9vuz06gW/G7M119IpPFvAD3kC/Gp/q3Tt9Z1GQ0Q
bUTonMaOFZVxoD53Aaoic3Fm7Qt+PrMhtlEOnnzT4lL01hi1qldRw5kTi8y/tVz87ISpXqTkoKxr
zg83JgdzTpgh2nVNvru35ABKp/NvwzKrIcZ1CxK6VFpdUFco6DGjTCdmfeiyyX8ginaDKrs+0EK2
KGCs4S2WxVEXjJWjoDFZwQyL60TdOLjU7uLB8XkJub5pmAquktIuL8giZzFByugw2LQEeUk8nSQM
oNm4cJDOpy76za9t5lvfzYHTql/WiMSz9joL2+Q6lWO06yfsDbyBSmJlGK28TiO5a+Agr/tywW2d
mROxxVOgn93yC0q74Gb2wmIzml69FsaS6sAbTkHqayK5uQ3ue3xCsWAqilM4d/lt03H2GBGnB9kx
2wLbC555UHY7h7ksJLmepMbQNl8Dq2svYCFRj5YdbhqNOjDv6vdpjINhHkTGFelZN07i9E9GmjKK
G+P2Kkznx8R0BpRdNOf+VCZ7MVsYnQfJDNOyym+0UYefVPbVq+p8gzYBjB6ZvGiTL+znh7o3o4Pt
l+DkUV6twbH0jSBOXnEtRnsO91dDgnPYHpdeFnAbGkmsHqqCkxeXk+DBzH20fKalQQ15pfrHIYsr
LmAn72BH78VQzR2RpfmiWPeTGjvif6Wo9/BAVzYsRSaJTQDCOZERV+IvZ5NYkttpkK8RrmbHYqjM
YOWjM8VYsGaajcE+XAKlnSRHI1C1JsqlocI3Jre/NLmdnwbS0U8lmJyGeomSx1EN3iFWPtkKhhjT
CfdiGuwxn7l8cOC4cjEAC+8w44LDbGZkZe9F0uNoMKSAjuOKENneP6E4Wxwc3M7xnDW1eN25qzmo
vfdmSmOsC/os/64lGjQriTy8vzxQo+GMIDmVNOHinXElnyQHYG1ctz4VroeDeyq6oIPkG6XbVse1
QFTQWT2CCGxn/Yy8LwwN1OchdUaktpYLNkZxjQ5IL0a2xeIBnWjzlTCPg05TgLPJgegojXhnL+63
HBz9LZ5XxpXl4AC1ab185K7G05F9agOXpwgpOuW3B7sCDh+r8IWhcbb1BmBSe9FHMvu2nvLWBiPk
joY2GwFkMaDtcK1TznzNdo3eIuUhhsoWME55zLhSIhmPyShNf+dhMY+5GsEhGxFRndAt4WIziEBJ
Ym7i+pBBFobGPMn+Nyr0s0LjT3X8okP3KeEDiRrhnO32c4XdzDPpMY2pDpC2OG/socccszM9+BzU
CbjnJNeTY2DLYs/UFVmAKxkbXl60To5wi9Sg3zRqS3bWL99nofd4IBQ0ux+aXC+yI/YA36fOrYfO
hF6XcaYOHsbNqrsLJ665v24xlmr7wwdii2LzSQRsgXMszdxPLQYiLJlHsOwOfUURVoR4B1oF1zH+
iuWFIX4bBW79Uv4zp4Xyy7zVxHfW+QimFTUFDobAigOlglTCKVES24Pnxyat85fWwO05a2LqQeyX
Pp2vHRBQy93HNo7USGGxysuUxMm76vdj84cv2b+Vpjj/6vtJkl3xsALT/KUp12NSGr7oskOc5+LU
9U3+XjoVe2pose7OsXGj2FZKsZHi1GqvewgcK0LQ0P9aFNoojF8oZYqTbyP8mWw6T5yZIEmoqZMX
wkZfX8BtguyKP3bbV4letYhFDhHm3HtnpHHdCi8PPzuCxDOiplGU4ezd733D8m6RFXMBh6QGPZhJ
kj6fb8WiALLElgd0+DdNrrV0sR8XB/4sFhYUrkRv+WFxRKQIwbFtskPr4n0jYUat2jGN1oMjnqrE
Mw7ITtBwIjDbyRpUParb38WD/fINCNvxbbTgvBKW6Ydv0E7u4GpCaA4B/fZeGlF5ocXwu2PgF8Qi
cLBA45c63pKI/RGI+V/2zmw9biNNoq/SLwB/SCTW29qruBcXkbzBR4kS9iWxJ55+DihrWpbH7fF9
X7Ta7hbJIgqVyIw/4kSf9EPollVycG02z27EwlXW2M0UAS9E/wwlW6ccHjCHD8//+fNn/fkas0Uh
eARIk+y//etxWIvMxvc1xge7pVAHdzvxQQMs2ivIG+eirUZH3wQAq55wKT1lgVbf6CAct50eHEhg
FRjUZb2Feq7ynnqWaBkh2pRjHNh/k5MgTfkOqDvsjkbYcnD9ePX/1av/Rq/GTIkW89emlc3X/G18
a77+rFR//5ofjpWFORMs3Emb2+27LeWHY8XBzAI7BoVk0ZstFqgfVs7gN/Qm3CyBtLG0QPH7X8OK
9H9jBRco3C57nw8czT/QqUUgf/ncLVhMIXjSCJir+El/0beylBm+mAN10K6On3ENlvXGrSUHOrBc
mKq8BlxWrfRtXiEwr/MYEwBNleuS4OsuHZISj4ScBSSTnm61knMVvmtz/Dp1rrFMo9M1lVG4uCP2
OL4Bga0HsWBwPJH4ygCL0dympRlx1gtcveIikibBQ3D/ncQBPuA6T0lMMHrH5+BRo2OvwxTGG2tZ
xgibYbThgQTDwq9WrDDNxaQY27qFzMlxOel+5MVZ9Ji79RF2SXisjKY7QyCzT02bvKaeMp6TvGBe
qkqIumoq931gRfSdsT6QP6xvZg5Om2Jq7wY/eneMjF8y5DcVsXXH1inbBQFgP+1Ig96sstubUfat
bmRCLUSAwFKaWH3AaM87S3H8Y6/anePBunPltCB/u6sO4suqtxiKC/8hHPorEcJNiKfyflSzuJwY
Wq7yrBxWoM6XP4pLaDOXtl8/h2zE1rPophPz/lcMIUcX3/cql/IOqverWvL3XlXdT6kxvyBYmRtI
IPEmA9G3Y8MBPSUp19yCD5MMt6GH9zEL3eUlwJ9x+NaBmuTemz3zRmaGQUNjVt1HbZA/VZiPnsQk
meEvThVFvxowAcwEmHUoozKLb4BGb00eaYfQNk6drdVbZYvmAZ0I/34S4s0nxUhtkVXfohAcQn9m
z+x06kYPcfPMCfPBbZNqX00EXATFdZdumHmANQKB1Oz6W+yzj/lcGxxC5fjIgxr6W1G1HiN19CYr
CPsvhkkN+dpTprwjECKvi4Sixc1oxRNmmljNW/Tje0lbxFY2OEA3ViXPbd7hKvQ5zkkZE9zjk0Mh
B6G+OIdFB6BQBXu0ZvJ9US0EA23NCUU4JLn8wa2uLTH1F0tKGEphYziP7G2TC7twzVebX3zT6g5j
QpJaCa5LyqZ2wqe1cSUnDcVBK6c7VikpBTbohLwQiGZj73MkDr/pwBuvcquhiSAqsVbkMASxT9Oh
XRep+K5E/3eh/5uFnk3HErb965X+umq6+F/rt6bKkz9693//0n8v+DDE3aXJFpndcpepyO8Lvm9j
w186j4AXLrMZyfbkx4rv/sauS0gfkKq0+DK+6gdlTP7GX2V55hzpfHQj/ZPJpPcnWZ6HjYVJ0XNc
i9EkB9Q/HgS8DBG8yduUpBQ+Po42ZDo3cxst4Z+hQbLqBjBQsCq8mMouC+fBsbRIzZA0b/tybY0u
5X9ynopsWzlVpA5GXomxWUithbkyY9lS7032j8yMDcFjUZwcGgo6u2ch1hYh/7x25XFIBMrlyOkw
h6q0CKszOasA2/ALoE0kZnPGQT+kbKpXIwzNS1Zc++2jdJDiSKPEThq5Lrhvy6/3FjlAGkkzY/kS
uTRjZmmib1lzg6deAhlfYbNBxu1afzpHE5usIhHT93RrmJHNgmLJow4FvgTMXTlN5Z9cvF/vrW+K
h3yB4rDiQ+8W5dKhUNtUDCJeUOdHGTS/Rh3YDXMHK2owWEnxQLuI8+ZZiHdVZfQHOcQSCok/3ZYS
jauVZoULsmip1LaARHN+j8Kn1F0qjhQHBXxGQdq2+zqY23cyhlyB0q6sh6TN6xcZYhRbTXQME3ee
RHVRVI7zpqPlgNFHvACHpkQ6RnN+mikjMm5UAhbrXjLvXLnBxG9tZ/xMP0PXp4+T353jN6ePfjTl
tUvm8qKMvfiaRT+99IdQrEh4TldpmAzALgMkmIRjC57U5XpSucN5oSAD7m64r/lfvr+hOY/BZhOh
vj1Z/fIOD5qeat7Stn1GiiAfMNaLPozNCyXMbHNqFg1aceg6RxNE0Bhi/vRb6kjWTt5zXUaeYjw8
iHIS6NQ26TXP8KJFjKPp44ABLzY/NS5Ill1ezEZFr9T8LQ57roQ5UCJJqvjcza2z04R5YViGSfg0
W216B3cmsAlcK5D8orAeSpsbcIrH5a4lB7LLJrsPd7qO+E5zaPEnFABeW7zcRAhkyLPuyL973cDd
YDXwm/ChdZCWAjYFR6bPAC1zz4MdWkctN5/B5HITQvFeRinQRmhzpgzR7GpxHY9LqsQLJt7gqsYT
s/KDiHlWBjhen8o0gF+cBTmNfwO3qEtxB3yzCsawffiYihmESuViEuR1f+8QLDIUfLZXaLHlWHDH
hILs5DTZ/MhyNnjvhuU+0QGh5355i3zZyWPh9GSgRcs36xSZFA5Uwdaj0WOvB8Ivtc0EqKnT8Onj
Fv7o9NQZM5tq+bCny00augOTA9lzSUaEjtsJvCYtKKi0NoH3DD3KDp6khT+T4EAtsUTlPjdM75no
uOXCHfn4SDARTUClQQ6EY9XzZpssHB9NpbOHvqqchWrq9kxK7LEKGf8yY1zVLRrpKlXMn3MyBfkK
UBjDD8tP9jQ3s4kak4Jfh3zA8TtOVJmav+WTmB1WFIHQU5bRlLwNGwKog0WOXiMRU7gOGvLIuIak
K8nXy1ktYWBAy9wSVS0ouswpfvbXvdfG8jZVA32LRtNq1tNoDjZmXnsHl1HOzsyJwDpqMjaYJ40G
g3TG70thYzTuZsaN8ZaSCD5hVkOmmM01K1Zhkas963aqr6K0D7aJZmwnNZ/lDxXWLzNGTeSm+T6I
a/aRpkZ/kxIifjBNAGUdkxuuYGFP55obPaHdLFMvGVgl6hTaiFq62HrwJPc8cg19wn7MhPC+5SBt
k9gGACBnfuEJLjb9WoHFG0V8VDyE5jzXp6jyHDZRZZHHpyIkypiC4tv3tMyhmY+8S3kS2m9tYrE0
i1BzTwEV5AbXLjFEbL5IPOYY8AmfSoKciuKPh5TSEL1B3pXEncEEZTvRdtTNLdH8MRj4RBQAA6/x
eYuHohC8nrRAZd8OwXLneAIg48lOG769FYXte5ShuCSxw939kRVd7r0mcUR6Ydd0nvUM/RV9Qdzz
tmXzRWbH77y21HL/97jFrvtkCJ4cRzCMxqHGjxhGobo7ZtTZtINjzPrWtB2g4lgu92OgGfnVyg+e
DDnzRn5f0tJWJJR5Mz61kKj9pj+mfqvQxZjNNdtaGOLWdvl0QTkKUvoBubwSXOXHJw7Xtv00lt0E
5U05Tbz7WFmrKkYuG7H9P4lEluXTSFte9skBugUU3F5WKTGQCbfjznkLckYvxJ0LfPj05vlR+V7G
U3Bs6oXd6ytkGZqll8A33CrKcWc41Kuc/UO/9iu/RuulpUeQmtWxPrD80OC3YYjLFmIF5b7CFFnN
wUVRth0SqgdWkUuSBPndnOZfyeLgsl3nnRE98ShFc+ycgreIqnH6UfqJtZbPZLOJWWIYYI4W9dNS
Ne57RUluFYnmRIqqxzql/XFiHyKbB8v2j1WwPIhat8wfYG/XFzxj/FsBAZjjTDPIHVv1ZKUE0p1j
yuqi7dkxc4iLHxNPOflKl+Grwt1uWJW6bNGN1w1UCNNL+QxA8BaFgXWz08c27usLLyUxFt5S8l7B
i+k+larfUcyudgZn/lt8uqu08M6hZTvmJ+3m5Mc4exWcyYSoClbVZaKHkwVBn2gdXoi62IDxJ1ro
tZ2D8qTslEoYqzgIocjFJ3btr+kmlLustOASexwgzX4aT04aZ9ka9zIMMausY73j3J57gLuNBCB7
2+OuZ6YcoFvb840P3v4ERYPHHKOqQzIZtMkQOn+0xVBdGaZb3iRz5p88K+TuFUs0I/YrGjLTmtlj
PcE2hsh90UyDeeWRX0TiNJzpDekqhRRRPNqcn/PLXLX2ncrwRRgdU3/y+UQI/EEOTEOa4HPsd8A0
Rvh/MzfZVjlesiGs1uy0kQYHc1DUFU8dDc8+01moDukyvG3TK7+JgbBzvdz3tPPL3YxIyXM8MeH3
jY8BiKNdlnjNnr74VwbVaydJvc+RmvQ5dnS5EbmydpLp5srqnOauNbmsblC6W2cqpi/g+R+MFHq5
GNv2yk/i+a6YNfwKry9g6Rj2PoSJelkHVGpFqn1QMMXTVeOyM9q2haquuhnodJbRtU6mu95yMAtP
fQFO0Gob/OpB1R6zoLcvKzmbay5auSVa7txPLunOSSkfPhxuk5QVa8Udkt3Cv93Q3Xky5kzc8BDQ
bPmGkiy/4R7zRmpSJ5yaS3qqLKNt9v7yhJC6hqoNYoc+Kd6wNtHGSxtOapNiw7+aU+euTwprQ9u6
eWaM7iMd5N2jRer8Uhf0mK4MBlMx85fG/dwR/2FfQt3WqZtKtU+TroJ6VHVs73pMI9zfVvZgNaEP
W1Ua16aroOO4wkNQsLHiOHqXVlnBEM3z3mhOep4MlcEso5l+PTRNu0OmsauV9mB54Wju9yYsGbJ5
tF6z+Eeb2cl5EEVxdxxK573Ghk1ClCSmqM0F3lGKo04b+RY2JhhGqBHTMzviLbtronzY+8uNZj62
7ZSNhKFYUVj5G2peK4KURmJ5B7NFzShipuatpTVvWi7Gy7g3PIi/AM2DnoXEb7h2nWOehzHLxTYi
J0jFNFiLKT0nIaf7lYD+nx+8mVztO4t/tItTS21mZvmb0Bhwy0fw9ppVFclwj8HQYGFqEvfgM9d6
MkDJgY9yQ8sFEyHiTUMVS5PGakvSoLpKWj4XiezGp5pMyxEuMznPBoFphlS+pVOKf029ZAeE0Hwc
o4kiJoFjAYGFgAQbPxbSIgm+ALOKLiNVXMdD134yYirBi8anGqls1zy8wvuit8znYGyXmgLOLt0p
U0onn1q37s1jkblBdzKUmK3+wKoV7PAZ9mrcpsJg5xRxcAtvQgyG7GYHxKaJsJX/EkJiag6gX8ea
ZMWozYDRv2hm5KM0JVCxtnLbMPEPGOYYrSOHSoAXPy546lp9qql9/QBVMXZ1igtlAhPZEYqBw246
BbXwQKrol3Z69qBxQ9EDO9l2cdMMNs+mRIHDOplins6audGD4YETwqLDtjwgLvI3c5JfxwccnZlI
Mq2zJERV+9chRR8TxK27JD2EVZDTQFBVcvo0LzySZ1vPNF/bRcBupCqdPKOYdAGy/CQ53H6fyPxs
w//TGJNXgCJt81/MynkVv4wNx9ilXdzqooNDhomu+xJGy6YPRGhdC6ONIzabYb1PZBJHVNWGc7mt
3Ta8RpkUD77ZU3VPg/3wzy9LgK/KMdm2uwDWUat/Hi2WQKmrOLWjQ2ks9ghAtNF2ma4F7MjwlXSJ
xc6nL+gF2FALX7/8zTX5dbLJxeDHu8t/2IIjpf/y42EW9SWIyYOjc45CqVC65omj/CLlDaFgkFQI
cRL5kHmhcRTL9ruk0iq9GGxVWze2q4dsXjFdj+JDt5ygaxVhzG1Jqp3HcsEZ/s0LXq7Hz9O2QDhL
Daa3JEVNT/x6vYYgSgxp+PmhxMSG40hPPW1kLo2yq4bpnGImVeDfm1r1Ru5fn1WHVqFizvIJkui5
KNX36c5fzkL/jOkTVHNKm0ytzUiax/AfL6HhKGPu2TccmhS33so1sNpBG8ZDhsTTEmZZjr+jBfQH
750kBMr5Ao5xk+8FUH5A6W29nMG4sv/5Usk/jSd4Ya4NOpCcOtCLXwd2xBZrXB4qPtRuxA41gpOS
9yB5xobAITpoW94Txvfto67Ytm4o0GuzE6Ci4dzbQ9BSaTtiSzE1p2X7Y18sOo6xRsIhKrJntu8J
kvY2D/HArppF6ykDXCCUq4WoJZnXTKCPEQbfvx9Kk4I6iX5eVIBS19OZVBrz4iGdp9tlH/dGORv3
1kzzJgBdr+YE9J8vh/WrayBghGRheWZgg4SIofyP7xMwTZXowTP2MoYKQ1X1XMYnv1+OOuXEq2fh
Dy615Q/GfWnNiCdTEfOydNLP9wxYuFqRFJxOEJcXz6/NP3Kx+HPych1tP+QhadHWuhqbheLQj1gp
D1WEAgawvx6ibTRgg551wU93rAzxxs30wB3CgeD945f9rxL9N0o0NlxWsL8WojFJYO360v2r+vYv
eGp98Tl5+3n8+P3rf6jR7m9EG9wAIzbxkO/FFj/Gj95vxGd8rNLyR+Llf9Vo/zeKwgIGgujOzNx+
VqP93xY/h8X/+V3f/kc5mT8/z0xg4KjbDicjVp/lN//50aFFmYlYT+YhmxaWx7c8Mm6gLXE2/kCo
HorEPLUc6BjpPIuMGZtsNz9dvP/jkbpACP64GvMSCDEINHFs6gsc5w8voXJct/Z9CItVo83r0H7W
QX3ZDhlMN5hhVr0yO9Vvgpp2JzsPr+o6SveEVsrtaL3YpLLnmCisEV3hs8WI6NMhSNuTJ67VQtmw
nWFFEHF57i0nqi8Lei6pyC2X1Kpnrykp6uUftW2vsMI+tnO1TwoKoI2tdoKDXVFXBHDOvUTzLTUH
qA77HaqShIpOCEfL8gni1KrhnjhMrr8qKF5g83KBoQOWClVIdtfWsLdJs/vGFaMlYo+dbFHKL22j
v2MG1m+ncsFqBt2dG7wIaWzbyHtDpyXXn4pV4Mo1kTm2VAHSfrztq3wzTMUaN+15MoDpKMSLrEWR
7OpXJqfmPsn726j16LIuP8+4vLs0Wyt3zPcwMn28NRwG0Sq+FJNt7rPUB91rjl9KG/C627eXZTs6
mCfrNdsWfhgswkxCJ8aK8t/F5f8D4RDsONgz/vXqsv9aNdEfF5Tfv+b3FcU3GUcxhqLwxmIz+jHE
+jHfcn5zSeJZHPGIBXksHf+eb2Fu+DHPMn/DBcPTy1n6zx3f+ifjLNaeXz++i6eCb2a6oKgo4Vps
Xj/52gKrgvhdsZmSfvQywq5lyJNVW9I8z0Ce7pvBOFCto579QjyDg1liI3qH//LUAezczoayjnKk
Eq3Ng5nKACBGAfGOPWsBeCNDletuCJpvmqZVKi08PJB+a14aUV6/4qwwz4alrf3MzHcj83Fe136S
7EKjXPzo3hl/hH87zgln5I6xCpZSvlvPBwChn24yy9poDt8ns2vWaihucNqCOupsGm3zCfypN985
7EKxXY7eWuixf8BVlq0jOvyOccLpxjbE3Ugh+r7tok+uXaDsjnzSPLTYq85MBOUTvCbKoJNboB8c
ogxXIUZ5AP7yJ6h2CC3TvKKFD/O4N7xVvWA3IwFyN3Y9fU6wSVxkoz1jrJgrABjK3TvtaG4bu/H2
VK+069HO8chJ+d6lkwTab4WbJHPtBXnxZg16XBsdZe5BVuyYv0MqpCtvP3dltMWiuBohLJwL1e66
XO+IY9yElNBte0NNh1oG1D+TRDgHtZU/d4NTf8LPsCuC8Q7LQ3HOmKZeJjky6irFRpuRR8yvmlpG
45bdj7lWIACf+7lK4NYyhpSt0a2lLBkz1tHQ3CtphPcWQ7oL9teztzIK58OurUhX18k1M+DxOQzY
7hJ6C56mQmZ0WVBwR7Ydyms8BMW2HaFlKOyyd94StStzya4ptwbn0EnGlx5qFIUw3pA/lVkJISSP
g71p5ZzAANV6qxmVGlQj29tLT1kLullCDE4CC/LYR3qgtWpc1e0SA5orszwtO3SiCH5JqD7JIf8v
ulECiaIiLMOZcWeB7H/1rIFR3Ed6wrGYcaVWXt37TES3kBare5FV4pqyV+Ywy2adqUz6WteLUhwI
L4lYbfGdFqQoth+jLXy4MDK6jEdfT9Xbtk2go80UVx7QKZiZOBQrbRrl22/4LHLKqrX5uek5IBgS
TQU5suOqNhV/J6a8iAtIEmXSbB0x6zJbqRyCHh3f0rMYPm3MkkmRFXFrOpQvZAeH/Em6UjrSZ9JJ
vMaiMpl4uD1aLk/tbC017wMNmnxDbDAIKXlDeEEP2IsRFMFm8vnbJ2Q/vdU0EZqiIIXZgRd3+RMW
Tgy/ChpzojBdil7WX52pmW7DvqpvPl5ZGgIg3w294NvDNvbuonkJbzkN8SwZxv6dvdTp2EZXfMuL
2D6VTtk/tKkNLtfVhNeS5RfHPkwEs3e6R28q+Iv5Av1yBhaRjS8rvTWDFk//aKevH3caVid+2hwt
TZ1CYz9OJmR7aMHVzViT/SHZlfbs3lX+xNjQAupt4CPtCtu7ozLFPlbLvE9MJJQwClqMP3rPJn7H
mwrmvTzBKuFds2BOUH1SdO8ftmeKO90bTl+a3lFhnUMz9c+jMoptzB1J92nghK+BtZiTnQIPIpBN
vtFAyKXxNKOZPIqN+w+T7uym1b2KMMlUGGm2H+9WMRbVfRItE5E2C8tuLbrBhyfMldM4oy8F2nEI
mQVf2caN+Pb9qCPCaBN3PbIb2xagZbDqGMdUHDPT+bot4+sBP1pvtA8k8pj0OtUrZbCriE6BdeBf
WV1/g850Gw8mvrMuPhRp880Zg4tAVkSlDLxrlneeWrljLI9KNz9FTUunqDn5l67LN4RPz5bGIKaj
q7VvldW54zlG7EFW/V4kwj3bdfrYipR52cAanpG52bheLdfCK+11UujrBJ7gOKUb+LYnWXrhreiM
6UZMVrrzq0jjMYadvHerDJxMMNhbzQB75dUcrYYBS1WHLIpW0oj3MiJqoqyvqhyqC4rh64sUtWlb
WoU4Ssv50ojuUPrOHSRJkiJDL28s/FgvRmQ9E/35ovuqWM1lW+zyIUf61+WwNQo6SVJYqEtUB6Z4
7bpkaOlvW+PWm9+LAb2O1gw6H+J2R1zzvkz7+hR42V6mHZKtM/MGwzTfTQoPeTrqDI+zeHQ182ov
UMds0sXR9C15GFmEN6bfg54uM8JtQX+qIzqoIRy+KLO3l/J18xLh1js13Ph7tEATb1T4YgrSJyBn
Vr3Q31C5z3Xie1+RcZODTQDk1XMNsqNZ9tCJNn3T2pBbPuvQd6Xy1wC9mXO36Jh2ENpqNcwz64Ec
8kNEkyVcR9+0aZDfYBO7V0X7HusuBA3o6+spbkYorEBoO9iylokGPzf9dh4oUKuES0fpmN1xW0ES
dENxK2dtcwjoS04uTAcO8IXrjd0aFPAKq/7acj4mnWkddVFl+Evqtx4P5Ub5bbBJxfBshuCDzIqn
fWApZ2+4/Rfwni8qlvB2VfhIzlKvpKRtxiHQBrzOMa4a23kMdUk3Mh9DvGll9OzD5l6Xrdx0wvQv
QVhFWzYJ/jvQ/OHs0Y/5CB1/2UNgNl23iF2nsQvZZA/MfCaQ+OljukRG7dYuvrbYAL92oEVOTLu8
hccVbqrBGHY808dd1vK1USG36PfmtRem1R2S0gTDRLGzkoaDyabxr+uhpljI1PnrCK/g2u0YmTns
sJieJDOTY+rMV0WXQPCOS7Qu7Dd+gJEkjS6HqcvEqbWQ2gmBzkDPAsZsPqKGyUcieurcybhxBUP2
TFqT4k2szHXYRAazlbS/9JwGVq8owbdUWAOY2M8jWbapr64reA0n2ymYDCqngCimwqdAJd15zOYk
3c6tKku6z0rjuot858hOIdsLs1LbZIJPiUexooO4mb6VhWXdiCLqHscmGQ917KlPLnkwki6MnJjz
x+vRG8Hi2HXCKHE+ZviMLophME5mxQJWC0sdqtBp13XTpes01OGuwvnJy8rVnojwZ9pV/FXbhONN
5hrmVRPSnZ1jGtorC+ttP2bhmj3D1VShbRrGnhiJCyN9fkmbpiJZUQ45SCjVYAzNxIqCkHxX2Ca5
oSaz9zRcX00A5vfNIndZPb5NJ2+H2zljj0d9VcuTa/Bv9Kjye5qdRyYAmfEiu+AaUFz7lXAKGxBX
d7sANW5HBxeVZiQmYNFQ+9NTlLVCarBWg88EBd3whvBxjzWq16sWUOUTFqv9RG/qppXzvcaifz3R
c4N50k/3uhR7d6QSOBfNthqq6CuDvL3seOQNYKu3Q5JyUjWn6ZQMoiU63IZHeF2XSaTOdug4Gy/0
06Oe3ekiTEmLdpvUiLOlNmk+Bxmrq7jweshQw5bRJknBfVaMaXQn3VRhCu1x5K/4hW1wqYFhRDwS
IkU7VxaYkS7W3pjr6Tix/52Befc6W6dRkTlb3abM3/yacmunz6Y0X/HcJuVSuElmrVrqJvSXOMO3
a6+Ym1QWCc3i01TYd2A0h11RkvUilDTeEzyft0LP7XWUOhWuase+gkT/rGaZbOfaPSdBZazTucM7
HJTWhqq99EZ5tfO5naBtp1Y5fxat6K7GwjN2iRi+NhElQaNjDVf+MMgNNnT7ZE+cfuCPtrfBmFvg
2l11jtiqbK2QimZteK+2b4YrBbDpbeyoYE6MxoZqF4anwkjcVZSa5jpT9NZB2J3WYc3on75ncLad
nezpK3kIjG5aOZl9MUs22iRn3j1yVriqi+aaEpF1XtlfYuhoG9KWwUlHs1syWFo2/ZFuus+mPWKH
ypz0chzLln18ax8k9O8j3Lt7c6DKDzThMBtLYj47znQmQf6dbX1pJ41xV+P7+pQDmr1q4+ILB9Co
2FYE2XAPAk2/YNpP/KiMv6ii4KlvqOLdG9xlzSLWvuvLZNg1wmxe2L64W8uS6N9hQN21FGeZpM4N
8LSoxXGVyxN+f7Xx9MwnrS/HJxeR9ELVcMLmfPDxQ+suv8lKtVRs+DL+XCpmzyucMUR9RcyjwCQo
CNIu8Sv2AXngvyM+sXAMkSPOSR/5nyAi1i+zLBBQ4soEBh5Km4RtSb3xujfH8qFk0791xOxfhBVp
2JaFceuL+UiRXElZFYcsUubZdYIM9CI6dHFXeZjwHTIkQATTscJIXnELRWxK0spH6i6ToHsgbdBg
o8GSXs4SCxXPwVmvp2Sch2wj2w7CrmoH+kaL4uDJLjk0CtLIZJRfs2lOVi0Fqhwf28us6QlgRo1/
dgtzuGWoW1OBGsybDE87AEdo/k5UYeMO6R5JAz888cIeOfiFmN/iamekhX/MXSP6L3r1X/8v9Kol
nEV5/WvVh+ky6kyT/Kwj//5FP2QfkOSBg+qzOJotRJbfNZ+AEAskUbJb3r/zK1BVcVMzsLGWKeUf
8yvuQilHIuIvmD44O/ufyD9EJf8o/wBZ8pChTLQkdAtGkL+ot41gBQdTHJ9mNvCKRSdyh24FGNvS
UKPt4cWMCu/acJzqnNS6vJ7HAM+VX5jUBwD43HLsNQmbZLPeNtaU3eBWwYDiGuRaAswlU5DIExl4
scIDgfPA8SeCeRUNYPEqzEYPwogTXwz5WF2aEWfoVWXllyRZs1uvkv6+4IO9D73Q29tZbnfrqDCo
mqJ1aD8ncXPMmMhd9XxuNjMsImMNHLtrMOjQFAT/wv2U9FbVrz3yzwxoyGnLuOe0aFjdgVq88Fwp
m/hsYozTsTc/Z9lcvXlZ7l/NmQzlqpl82IqL03McXIys4eTejOHkR1T+Brm5xmltHpf88CFrLOML
0zz1zasTKANpibkKUtHXaLJCtY6LWtwiN/XAI2RzZqc4nvAF4QbSWcrjUaYWFi+2YqmDn4seB4mz
REfudcSJ/qKtZ+NL6ZIYRAivrGtjVuVRJ+p5CCZFkZbl7rPYHx7juuvusVYhkNOk3HymhzV6bows
C9a9Y2twrxx9OcsE8wpixREwCBlwy0yaY+wEmbe2LNG8KT2NuHDt8ZOLvYorXeaf86TrDsGcdDth
J8mX2QSrm5jNjTFHzilruvrUhPN8QafvAFfea3cefb3Wht0qDgxT9xZ+DivKnoMkQIznKvV8t8Jo
d1Yr8wstvBA6TeHyi07AsVsR9nDxYVamjhnvCVHnDzCs409Zl8QZrcE1OyRNxfCWAuhUbIzQYYWP
LZlxfOEGPKrG7q96G+s3zTSQOFdaDOEuntE/8kibaG6cgDc5J5kFjDKN30iU9M26Jo/D4Txv532d
xuVt4uIEs5X2LhFg5o0zaw6wjV9c1SBrLi1DCr1mD8RSXNna0yunqqMnNiKYUwK0ns9qGm2aIWrH
3Xt5w9+CYXWY6xlX68CzFRm0FNdz4QR3UajZ9frGlipJGIWag3zjXCc5WES6m7Kj2bRqsW8b8WZo
e7238R1eYGpx210adOVjUKXhMw29kXEKlaXSbVB64l2NZtsTJhr780CnCOZOnYmXLsjDch3hvrsT
faleUWkJKtWjeMsaScPXoDt9bukS8g+0gI30ePtBdUgsbDxBISeESXaUiAyhkE9yMGPsJrH9meJF
kwo6m5t27TVzfmDW45MNM72rzCGecwRmGzzwEGQXpjGNLe1BnKc3GLorzLJl8eZEcfDYJPARzHHJ
zzUSFIyrvzp1o8GKYQIst4B7y+c06luBLzmFdQ/bonnpPLuBduCl9REZu6NXeeDh2TlOcLmUrG7q
rrljYotHnfLVbgsKBicvisjWz+t5XUBdWs0D4M+JE8fCcOW4OnYU6FUceByTSNQsY6Y+jW+n+6rv
WdYwk3lrum3N/UDD0hnB0GG7YGbThiFQaJNKbswXK4vxTNusqINl1ugqJcmlPSCX/Bhpqa4zG8F1
FVQSCxN89UXxLdJPkEsU1cCikyMrWtgfw4g+Tlppxvp18HTdHGzDbw8gHCBvOqZub2zccl8qx8MG
gaAy3GqlDRaXGRpEhT0Qc4RtDzvDj9WrO+rxq8rj8UXbpbiSbYKqSVSbEZJ0dBOug1Cqm1gHYbYh
WcZkOh7RyaH9WGvxP+ydx5LlRpqlnwg0wKHNxmZxcbWKiBsqIzewEJnQwuHQT98fWKwqkjXV7FrM
rldkGjOCVwCOX5zzHb1+jDJVr4k8Hk6N0+DEyjO5pqY6WmQtgD0pgTrTLq17tLWHNOPYrAxL7ka9
eIpKu9sRUg9OxEQ5SXuWNMyMs6kMMHY5G6mP89dsshfb9AaxuZXZQZ2q8PmxyvLSOzbzed+dLBoI
JmAWQ4bklRS6vNwzAysz/Zs3ZQ4dQ9yYRtuSyEhjcReOISMoP3XujBRNNvPihnIq129o7qJ7jsVx
R7jifOij4cW2yvImceLfIMSGYqUniPOHxikJ8Ww8giLccjguQa4vHpwaDqmB28rDrX6PqLS4Z0Us
twRvkgiUZNbVjwo6wR7ocGo3Ecc2jzyEBBOjYOF3W+m5aBVNisBr6uu8XCfTEGgzwVupXKu51X1h
rQxmamdp8PJnEplYPZbhvGrmNny0vMYhjiMbnrBfexgG+zD+Yc7adAeOqCMMQJPVeUKTf/WJUH1k
guIeIt74Z82o9jBMjU3HwVxgDCUAWCtlcTwzHN9HBmuE1JoEaW5tt5EtEdFZa3MedYkxn0Q7u8vW
hGHNkN7joW5WthTmXVjlyuKQzUjPmfGHOqm4wCKLKvK2rAVU0lX30ewmu+XzfGqq0Tj76dzsOS7c
XSob7Q61fW/SMwz2Azuk+CukH1q0tozoGznW/H/0djpOszs9oJ0fdv7k+4ceI8ZLEyIO7g0MLNxP
2F9BJGAIrF2/4CtiDLWap0lftykpTxh4fPkwmDpLHpWa5Ij7rkF6bEJglcytuy4rwgsOyfGgeDDi
nxDDFdPWp14hCjSUKSoSH2z5jdz5+Ls+hBlJ41q9K80YKHDSc9Rw+cU8pC1iKhaloLtN+jS7D/1q
+F5DxV5nreG8iSrx0ICX3HkLMHiFcl8sK4EBGlTTCFE9lpP/LRHlIseP8ZedpJKdETBfE7Q4xeC/
JVqYPdqGr+S9g0Zc7WH2o4OfHScjHxf1ln4WDmPwXe3DoJbkODP2BL/s88njQZ4eGxmtR9Rg0xaX
prvF/7KMkkqI6Gm0rIdElZ5aHG7Fvmu1+JsNqip5Fw63eDCJTLc3zUAMErYaZySv/GIY49i3uyqC
/tUduWRFkx2Jo3E09S7D+Y3ad3zNMq38TPtRvPht5z4h0q6PWLWeZOlOm8KUxQFvch24HbQWtxpv
Tj6/cQD+JKP1PW2dN5cm8QNxEhWExaR+pezuzfUZGsJWzO+lgRvWKrQzXw6mHyibhzJr5U9ztnvm
UrVETwTHxksQjiYgQ6qpfTBt+PEBY/1YrurGjyCVOV2zwWQzP8QQtRdnDRN77W/itf9V5fyFKocm
469aKOIrVNX+QYvz20/9s4dCvUlur41gcfGB/tMa6ru/4mdhKzv6Qo39Xa6T5f9ismZnYmHjAAUK
QIvz2yrdMn9BpWOS6ARfwPb5zf9JM4Xt8U9yO50OBVsZ4yDBC2S//yc5jgn3omjxZZxKXcMl3QWo
0LQ16ZjhPkGEWG/oWJh2TmZfN9uRItLcOHVr/hjHHK5+MSeMH3h6XZDwsLNakVE7v45zblkvBoAg
4gmU8RF5InouRua/SeTYr71ltRepR+390pqF26RKuT8qcGKXiMkZWwkHcPZOw/iwZ2ZaYsUg2Q5e
40PetOaHNpCnftKVxNdtOaI996lvlc9mFnbuWc0S9X2XOwM1lVWY3Vc6k+dSCsX8iqwqFNWQqSZi
smeG22uz0U1ojWb3BjFtQEnA3axdMjMhkxBelovhgO/2MQrJxAhMFkPZpsZJ+IyCCXRXTGpn0CRp
7xwsxyYvs6nko8NO/KDcNt6JMf3KJcyvhOOZeAeZsGtnfbTDEP40EXd371Bapnv+inmhHgyLdTsS
2teWJj0hg39z0xra+5gtwR96WgyLQEBbzkVzI2nQ2RORYLeeGUnbVG6auhl6bl96H3cWz0PXOHS+
L6tTO/tYHwvPfaxdO3xqWuSCBzijpsZSqLZz4hgtCna3CdNvPXlyGw0tdJAB0eEzqPuV7Nj/OX6V
oy92+Sy7YqAPQ2TMuHSahhMZpRHelaiON27izDdZRtDRkfazNc4Mh2zLZhrwZAz7KR3mktkkpv/A
CiWrsSkM0TwV4ls9mySszkqbn/wc48CqjZg+Uz3qXv6SUNKUz5HnwvVBPWWJUdsMbe7jmF305Lo6
xJFdFqsizVl/vEeK055vLl8ivXL2kspim1hb1xlSGDPlEKkt5MND0s83Lw4ByccWu7SsIpWMbS+C
qkoWyHN9oOsdBuJVPmsYi1jvDJt8DvuARhuDruY+ZaO9LmxxiLrmYk9kFc0DUV1JdbXkLOlisx3y
r/DoZuUWgL56piV6GCFEofrlFUYUSkwZpjdDH+at6ybhNuynR+yCiqYQ7RXJ7OlZFpp+qElJ2rZ0
S0dfK9tVpgwkXRrgOix+ydFiz7QdvCo5afk0H3TJrSmcXDz7k/hetp4VSCNyV2ncaoHVpv22Kt22
PdqmmR5UMnw06HqPNDPRSTpuRyFfIPkg+RlBNwsk6BHWTGZApsl1sviwI6kxUsEBGeN+iH+wnP4G
dJTxSVjVGJt0tv1Wk7GXszzCqTtoDiV2mMWtQlBWOj+2icZglS0IrYYdUh6nxj2vPj1hA8QeGY5t
fUC81/1gsjCtvdjkw+Fm2zMLhtEKpqOM5nZPGghwOBtlB+FSXnKejRBcY8dQQsxPicPzXVf+0Y2G
G2EOpC/ii/F0oPkpn37kxIHXW89Kyp034XUW2khCdDdumzonhiKc1SoKrReWCRicy0KtjSL/kVtE
vIpycMDWxt1jopUXTxoGLYFD8kNrcwgm3sWqaW3SYhxXTMgN5q7CetA7vFLFuPAp/H7g2qqVQUJP
7OyEovReTBt7r8k/qRgxsAndPzocl8euMcPVGJrplf1GSpyjGa+5K4wHFnAPGOU3msebInnwOtLt
vTMLN4OsC10EgKnSTnUtrFsipHOsava4fGHNth5r/82V8TddU6BDxPgzbgtjH7kKDF0i8c4aHmYZ
LfSPYJnMDfgV/4HujjSH2fEPWYrnzWkehr7VtxwT3qlKNbRKijy1V86VDqKAG/Y4bNr0ypiiD2Sb
wUjhi9qyXeuudmTHN3McfUpu/TY3Wru20uJNRUIEeHKgGhbbcsl5GdMazUypbtj9OF1YCwEgT7ep
mZm8vMp6j62EuO+Yp4MMSQ8x/F2Stjj3M2crUD08Ysa4AAxpApqD9NnV0mebEHNGTf27mv1vTiQO
RHs6XMddvS3ynA2kGLZEtS4dwQ5HbsinKC0gH5HcDV7zWdqTvbGbWe31VjzVocu+jQkBrBhmAyeb
+cU1Nsxbh5g0V/EL/R16bULl2fhO7JrqDVja74g4sOVYdpAtZ2mtefeeMncqScfbyFfHFL2PZMAx
6n3PSKr4lgMTWjemy62moZsQbn8B/bfpJRWrJ9qtjVaA9paGX/a0S4R3VHGQTbm3g7Q4H+Kq3bd1
eiSlLdu1uU46jq8R3ddrWx5meTCHPkA8eHwFU6HO+rQ0vi/qSM27TrNuPcTFEsTrNvKSdzBbp6Gv
NnVqxx/1iKmePdp5TCTPhCF/Nqwee0N18Xu27wz//Y1o2sd+Uld4YsVnP5Z735u+pQwsN0TaBeBj
qyzAfpPg4yRyvCmMrRWHHrFEKA6uI8l0LMJDWa+7OTZOdmKT+qeZrBa7yHwLq44Vg24g04LvU9Yb
j3qddsMs7yOthzlYNQBdWp5rdTLQdld2umaADYCoq7uzwB8fJEIAMu/0ZBWa2nOsDcvjeWDQ5fj4
5IjQ0V3xojGzudOjuh/X1pRbkAGnOe1uZaoRFaGy+Tj25rM16vWHhvAwAmVUEsZu45gjtwLHWbOy
rIrUcZ6zxCq1/ifjnnsjJp2qZfl1U3Z5j6RHC2SmPRRY3u+A0b8qRlvbDufgkXblla1Y/jQm2REL
drsxeHtrUebyO8ertR+Y576nMzvUwQ6bgzlqNPEVMhdCKuEpeHUWFLSaQaL6N1oGhCQ6uuAIv9sL
cJ6B/aXyfjqdHa27ZYFux2b+Xnnu9OgOGg1T572ZmU1gk1e4L8T9JowvHT3AOJI+EQyur0amdjuk
KLA4TdDWo7XcRHxh5LmMJqHEHkHPqc/LQ3KD4zP9qpvsY9I19+b7Zf9qqh5FVBdfme7aoD15ZDMY
MyBCJo0VB3PNgr/Wm/wEzpEEL5ofaoQyurCW27dZiDEW18UGW1t18wqEMBy3cfdA5Iq3n1l3vmqz
v6/aaXzq4T5vDSa6ZKXNWXKGXPQlM++T0zmHR+74rLPD7jlJjZNTmj6tKExbojGTDYhfHhCJ76xb
QfZQbAu9DLQqFdeSiOWgErY8p4ZCMtaq6VzAXd4PlTGu3Vh+5lFhBN2YJ8Z9XffGIwekwlLemaz8
nXaIc2ajkcKzZGU8vJRWvklEG6fImewtsJHkZaHWTmBMYTYA7pzMx4L95EeZ286HxW5zJec28lch
HaFm5BQMHZ+5WGRjM+sTCuD+6HaLSr2D2mmKO/bmlsl9WzZdSFJlvi6oPIAmJ4jVgyI0yJc/NSjJ
t1nRR4++RiFqXCi0goII+8afD44YvqrQcXbKkB8YCiTCjhrpK0nVh7CscPyOtk88kL7jm8O7vGhd
EgCQecXqc7S67z1iV9RGNSOqOjTXdg7Mtwklz8Cs2mMHJ2o6rFtAXAb63paxUtykkE71AYe3eU3j
1HxOLKfZQZTxTklcVCckSsBfXP9xmmNET7K5oT20drrxQW9N0ZQSw4139tmIGhYNUuDbtExGhXW9
Vnaz8vo0PDbOVG5wNu/nkmuvaEb8Lb4wgkrD4ZlY/dqDF8KRQjA1tgvGXhI24pzF3we/PTsU+Vvd
42Mu/PoZQGS1ISqE4E/AKgM7BbQ/XrGmXYHr1WpWDlq85rmYV4eqsm7+UFg7JzI/87J7rurJvtOc
+aFFS7fYmEl/HlCYNTVzYYvthFnbzUXDnk2cuCZe8qFRqzYvimdUlQUbkZTHHV5mIFVM8FG/BWkM
wWxFPFJ1xrr8DOB83FaKui6pwuQra4y1MaI6nhOu9DF30OZbBdocL3yGqnAGrWxdG2BWZJuWPymA
CQaM1Qb2RRXEGgPM0ervxljF2xnbynNjpck6B8a+hejvs4qi4BHSs1cYv/NLFnHATOQRbH1m2lfH
Cz901URrPxthgA7Z+MDyAia5cowAhzuVjwGoVa/TazlO3VXoDPIqOQSzakDGW/p0hRJ81IgSgj2M
V9rt+x49mjucWRx+VfQcuaG9CW9+x8W6cw3VnWl1Jz6MbEuw3CH0yLedkdTk8U/GkugvHYTe6Mvq
vcyae5mYp3KMOSJjNGZdn+jbuqbF7eFyoVPpd6KyDSLW0pNnmDxEUx2su/dMvjbBa8n8PrrdZ9hF
H1WVcf1U5kPXXtwqfGbO2hJIV0bfNQ0xXmflB2ZfcxCZ7hkg0jevRsvp+9Uu4wG5EpFXX0OC4Vda
qRtny6of0oEKTVMpEqluVskqQ00Az7oaKNG0e1YbvbfKinHmsYDcCMtYz/Gga3W8nTxPHRqu4O9T
wwR2kRSb4TCtYlOoBlc4ePtVbBdveZUW1SZJjOLKYwup0FiZOUVeBQhdxE35MLTLRlJDkQV3PsM6
zuY+qEWjx0GVwX4Xg7EE1fVQ3+1aPg8d/ua+j/sDlXV28N243Fl+aW3raY5Og9452wYp7US68kpW
/p3vdel9mWjGTztR3WmOE+dYm16zFznBmTAAp62NjP7JKoEce414p49PL1lp0eRH+h3kXxZDqorO
5gituTOEfTGg023kPI47syLZIe3pmFhrQbnzkfg3CXoNTCq7vjStdTTi/C8WMCzGrGjNfENblaZ+
h3QHFkWdMvqN8xBdWuvscdF9eEXnrxhav7tRzidGYXspO2b9GOoOdtMzBR/6q1FUlBYqxlmT+d+R
QycIA10TkAljdLifJaVQMxMRya9XPtNf7p0I2hKXazFsLUHOdTsKcNBjukUjkh+oHQ9uUaYBeKB+
y3FlbzjRJ756u9yAVwIcXt/RULEiSKEb0A4zdTHH9K3PfJ9q2tIJHGWthUWHjuE6Kf9UqpIQrCy1
1iJ07RUT5kADrrWqELGd3EnpAFTzZK8yywgaeECrrFX6qc1ke1SV+VPOeCexSWOgj7+JObmieA83
4xwV92nD11hhkcYaIDZGnmMUGIjAJDm1XWfS004oou8TUeBqr4pL5LgvlQcpkhpbBuOit1LjuC0N
fRcNzDzy1qafsYFhdFnCr/I6sUqS9sdc1Q9O1V6mGsVts2zZI5NgRkmvJcwyKLSCAXYL+y/MGdmY
KtDjkVPZ1sN9XOXNhnhim8IF1SN3atCFoKf0ruWMxNy+pgj86N30I3FtKE/yfoQKD1BoYuss5Ykj
+oXwVbLLu3FDu8WVbLB2a3sF79pI9OtsdGLnQfRw/JkHrwV2qamNG/Srg4fUbe7Rt0tJhADNzly+
SktjdDIMg0cEND7PWtwgs028I0IjiWKn+/IGsLy0hC1We8A8KxaNNKphwuYHX+CKHdEHuiH/IY00
vkjP3skBkbEzmvOzZ1j37oxobqwNwWpH37bKdplUN6kTUCxraweBI2ovN33CGfvDM+RVzeKUec47
8NJtnb+3RrGDBvOz6Sccc14C296YyTQv/LVMy8BIMcFBcv7JPhMhGNa3WGrxRsIOD5ZYgUzAxchn
j3nJnPrRuiT+fRUbM6UL8QRpld43MQd0oLrGGYNatwjl7npx1Kjra7i4OYS3nsYcZXjDX+JJXsNg
x2dQy02pxhK4DBvXQTqnGikgW9QAih1UtDHLuy2TnOjII8teYX9wwWcYk+xI6pibnQX8HvyKYzWH
JJfhvcep1q4qZTR2QXksgb0vS4T2SQO8pLaFp7Rpi2phaALTiBm3OfQJE8eH6AjNwNcvxQqG3WSj
nWzYf036uSO98ENlo5u1ZFz4iqnF/5+ZPdav6zsi3/+zLAM+KS445+L2//7xj+pvf45+VEt02x/+
QERJ0k4P3Y9muv2ApsOP/s2BvvzN/+l//J8JmgzzV67ivxc07aHyJn+QM/32I7+N4sllw8eKRgXN
0N/n7b8pmpAt/SLgGDDw9+g3US/9w8UmBFN6g+G4rbsW02QPM9pvo3jDW4y2aMcFkWUG/+U/CpK2
/yhrsnwC0FgSsAZwdAy4/xK2pqPQgd8SiUec9VTH9VzA5ieTtULZm+Pxrq2oeSBduvkkS0Q8xXGm
3VBLT7sSFQPBs4lnB7kaCS/Ww3xYaxRRLa3+xh77+k3pOr8HfR3xw1pfJZzHY50tjx3zUMVjtu0s
kmkZEPkIRfQFpVEO6yTNGAFCvL3NqTnvfWZE3KBa9wOOHMiT2BqsOw118d1Y5gmpQKod3gk1mt5d
M54SROJ8bEEc9ehYmqxhhpfr8sgDqf7oRJy+M+Cd7lmpE5qNov2Nh3+DsCNC2GMiN//RNxHDsxqO
ZCT0ZeLlPGCpYM/J9lY8Lza27C98wb8m5/2T0vDrVwB1wOVb1eGqGx6Xwe+NhcUMimhBaT/Ojekf
bLOzN7UYAQn41UgRbQrJicIzyr+v3FqcSxJ0WLs6XkXoaEZSB13vtHFduzr4c9dfZjKDrqKzqi8j
ybTXUtrqFk84reAWpZfObo145S3WJDxC3i6KiXvqlFndeV7z3LKT3dv1cGZ+KZ5ELHYgnr5S6ciP
36n+/l9m6D8CBnjTlu4uFzDQfp3sxD8DBmrP8aJQr8tHxvDhm7F8+1FVGd8MYY33mqs3hy41m0OR
DmjLUL6IVaG181ax6CGvfNQ/6szgY/DtYbyLgNUeh8q0H8OJf5NwT3+IujJOMBCHuxh40NmE13Rv
e+EL7jKx8xO8X1lJji4cOn2flEO5g5Cn7bLedNYLh2Ez6wXXtNnq/Umfza/S6c5DI4z9r2h9dDGK
BTaNZDJO2Wa0SWTWsU1t7QTmqJ8eGb4Mn0gAiKxliPlZI0A9/JpJ1LTIOkKylcDadNs2AfPATZld
3R5BQ66yZJ+ZX6ze02ZFEJej1lmKpthDYxwk2Ci6dZIoOkIoYTt9JidGJNjN3LJkjFfyLa2ATqQX
mnV5nrxcvE6MqH54ObpoZmUIJVhMQOAeZ9fYlqRf7cExJqe8bfVLiDn+HqlVf7GRXrcrYZKyvZHx
nO4p2lOfoKpI3AjYGu9Ua/CBisXFx3N0P9jLvallgK36Qb1asaJFB+NB09D4gY717/rfXzt/OrNs
HU+PD3bbZOsHIIAN4h9vGBH1YRgBp7jFrU7P6nflTkMX8oImj5raJZKetSjXDnq0z4FGLFCY06fA
Gqb4C9LUeK0dER5lq8tXV1pMCeJc30lI16NvkTjeOQUNK78l6xvwbWkPgDrnuz9XYYhQD8riRtnR
SPJ0JW6jjuFh5cIfCwhwmy6MEpOA42ra9qxZlwO1yjAd1a2xsVuGZKz+mXanYz9eSeSeH369bOuU
hOskcaZLI0mFRr4Y/qxyT//maYV69RnzvEK8kSSiJw0tAvq3GHJ0mXyUeraTVUOd1Y2Ms1Zm1zk7
CEFArDMvJpFJl3j//vuP/8/5Anz8lFoknHiOIxZr9XJr/84IPUgSV6K5CW+iqVnatoZrrKZGao/p
7PMO0DVgG5JKe0qnpI9XJF/69YUlRDzuPCCGqKi4BxEJUuYcKbXq96x3mmnlo/GGNG004Rs+PN7M
YmI9yKTTtv/5G4BNwMtaMD6usP90/ZTsYBsjxjadO0DTx9QYr7KOmB44IV2EKjlnwoXsZIsF81gy
ytiQ916/66Fun4zBCX9y79Fti6l6p9Uzzs4wkoUsagCuMvfCp9yVwHxiEL7e3yqsfwvQ8RaX+T8f
Fsu1DzkHwr+BERR5059fO5bYpJmtwb5VHVKnFVC58CdXM7S0RhGGZ8zJfElHNd7lKEt2LSmdLE3R
rBy8OumPFSl4AYS85pDby8bBldpT6xT+zh+IZgoa2ZV3s6eSsyt4/0OB6AaX+6B+gkvHJAak7kOF
Q3cAyOn1eDTg0XTWkJU7tyeWigk9PbvAwdl2XfgqYiPda57mHdnwEFlPRME2V2ZEFR+Pb4ic5h0d
aoiZAKTyjHTMC1ohxh9GpDivBCsAyvBaGJuZhL2tWWUfBqtdoKelXJlZXR9yCwsf0s/mQE0w3v96
64W+Fn01oRb3G4cN9n2HIfA4j4244QfB+1ukDFPxwcVfeq3mbarH4RtXXv/DyovlBFk+GtbjR8LZ
5ssSaQfptODkq5MGnpwosie9FswLLOkk35AifppVUR3QhY8H0h8V/SnDFaZt4hyP+LNsHKbX1MCA
8hcXAkXin68E37SoGQyPM3spB/9UNnBWF53KennDZgRPctK5wVa/ns35MOLxCmUc/IYQnuNoSylW
v6NbYOhmcCZt0N4dYk0SMZen+VEmeA5XU6EnWdBraUIqTVRuW4laYcWdpH9Mg54/c/y3HwL30o8u
YYix9h27cNcKlGOyKynHLj3AzU3h6hPXgVUSjZCbeZhvcwMJ+AoxM+tGrCDraa4Jq7IYHzKyZoIW
qyknqBIAsHS0B6xd04CkWu++AJ9yRGbokNE4VPvRmNXO4q5l/pEsJefyvdZD0r6qERu3luESHwUR
ZL45vRp1DV+/QkXP64kRuqXcEH5kcbGmgtW8Q4rTJ/Etxbrp++xYGalOflnO0IX1q9zN+OCqixhZ
RAZ1l8UvPAeSF8VEMV/NNbFwqypBiarwTDODz6QT7ZGS6GNQmJwGKxXX8ZeGdO6m9cNS4CD1O+re
yKNKFazWEPlGK2T27QZDeaHzdjOOvLxSfFAsA/n3sAXzuJpiMS+xbsqy0GIb5VMUteoQ6hZPndlI
zY/YDJMpiAynzk5a2y7ljw/EsQWLtpkxl30UOYpr+MoF4UGc7EAiS/IeIlRdSAWrDD/zgLOfKT+K
RZv99zfAb4nH9dTND2kJDwe2ImvChtpy32qgGlaKrchP4WTewWPKv2EEy4TFw6kKA7uZh43V98gG
FWGZgdNg1SGkgNsokVSZS7LMuvXtDGdOHepwCOf8J6K/G14g8F42ZSvY7cwt8UJmxdV1i/heEJQW
8DDAlqX8aX749Wnwvzqzv9CZGSTmit89OP8lIP1QfpEB9v57p85vP/N3lZn1CzHTDLWXuCFr0YT9
3avjeb8gMvBh9phwn3TKhH90tpbxi2uj89VpSNB0sSv8R2drujh8aIH4MYBQv+rP/t7Y/9ZRMBP4
t09Ky/pji7HkoS9hBguyxRSOJ/4FoihUnMyA3A8hIQJrU+bESKZUjqsu0aEtxditoUOrifqw4yYN
sogaz4mb4jI7ITNdA2bUJtST/svtjOJuhkfAADUliyMixAlhDoG967EKWxyWc/m9sCnygceIOxy7
DmiVHnE+amrqT/BlmASJNHGgRHiPbpPlN4hv/Z3evxdVQ1Or4uylxfD9RoBrj9iqz3k6Zno9vpMV
Qnoe7GfOVA3MfogktTRHWhM3QhbmyOyDlQg4JrMpGB1PkFOxI04J9njJPinM/e6ygFxMsljC2Vrb
jfCsTc6y1QzoN1OSR7zU3Ek/ZgY2xmF8NlO39zaI9xO052UOmCljS/ZZMyB4q6i4yeSbELuZuTpF
vho+vaIv3ygfiJCEejydkiGTD1OdRu80kAxIUyTB1NMQLoo6cDqqwzHxBlRRY3Vvm1MFoMUjTIen
z+AiH0iyq2cW4wP64JlJfbueVHXgiOgYbYKi6ksE1Qy7doNI3HtDKni/qVl8joolrjkW3r1jG/Uh
JGHo0Zx4BONIUxtqf3MfzrWRI6DKyqPd4i9Jp7k7MRpFhz+zWDz2M5u7lR7ZnHGJLd2zpxeiDBpt
yl/Mou4eOytDY9MZqK26rDe+JW4Wfmu1ejzUg838r/S18zAzNaYNc1YVtv1gGMP5PEdG95pnUy0D
2yeYfQgbeYo9r//ps91MV9HUatla5VZ811tlvqmlX6ZwD30myKDV+kuujc3CyOoynEeLjVWB595F
CUGyDOoH9T3lsZQHQyglXhppRmQgITXbU1kmt7jOzFcRFcmDP9v832jLm0eD4fa2k7F1MkTa66Bg
qpjwtTZSqwl/t2h7uR9wBN2iuMgDh4SCN62MmiO6cP/H0Axus3X0IkJ/bw5esoEz5N/wEJDcxO6i
0vCfmM49Wpkyw6YNp2jlqzn7tOrK9FddDLAg0udi7TONCGTBY43vMYNEoOJ7d0zVRRlTfHSppfyN
UQ3yHIelxXBpioo1l2v15JmSxUjTVljgGS+fjSqyLhDOu2oTV0V9TUu3StRqKLjLv42lkVrM2yO4
bHw8o/B0OBNs1vhHVRpR265Gv59S56YqMhHyc6nrI3I3AcwHBejQDauwJ7z5hg7FnI4Y8VBPDs69
4RGEWVvuHLCRj2CrNf7jSPXYb9TY5W9Erk2k54QYeFx8VgrtjUDsXyj7seugwK+mxGjRY0w430om
9Si4xnNrw+uA0WyvVKUWdSC0RD8EEueZZKI03C+3UI2AZhIAHs9jOJjF2elaPb13E1Ab/tqq505/
tGZFq5AzUC5tpERS2w9d82JhannQMs/P1mNjDgecTMc+Kp0L/odmV7QZlu8xRxDfFdODrDzBEAZ6
c+XZ0cGbVP6ALKC55UM6Bha5J9vQ9PONy8xwDfhvVYRsBQ0ZXwvceV0Bn11vE2SyRyo0fpOpyV3n
hnLjJ+LNCWMSiFIsOKlYdZKih7mY4tdoA+R5Zb3ECAYOoWqqwOBj2bq+p+4S3Xrzuzpag6KC0j/0
2gUJSkjSIaf11OmvpdHWqxAwLQrRr0b1aFD5DMNWP6WJaKeACBpiEVT8PJpwR/K0ekFy4h4Agn9C
b8hhyYqbTiuPbzx/iczmzhnS9L6V5Tes//DOp5MLeWhLVMBjnxB5Wozkgw/6VKz0gW0r8hhyjrux
Bl0dY0OfIMYj7VUSRVnsXGRiqGNjqhPaADRFvscu1+yttaGmjIAp4eq4krP42ESulfD26vktHoGG
472ztg6WesFldHL4trGANphvtK684UWtdppdkh7L+DJop2q+4lFCRaYqRk1eYtcPcpr8mzk35IdF
SZs/ZIRX3zl+8+VWsX7Mksg4zYUvN6QKewX7rdFYjllJHD3xvtETw7hobRs2wa6jLTZzogoYetF0
zUdIDFNvNM9zBoBPsy0FSSN5sBtNckuA3aayVteiYaHXFHnx2Odh+GCLEAZhxyDDrnQkW3xNfqhj
+xBmTHp0+B6jWX4QBBjci9EfT0mjzJuT+OVjN5Av05rOUbGAxBPPpZNq+qutWDQTPovDJx1xZzm8
UpG5n8PYq5tHDR7M3YiHY5r9LSKT/Cca4sWfu1HdzFSvtehTmk5ZV84Y7Zy2iStWMi7kDZRWvpZu
mZ1Ml0W/HYp6548q/rTynHsL9LoKQALfuAjz/2LvTJbkNrJt+yvP7hwyOAAH4IM7iT4iI/tkkskJ
LEmK6PseX/+WB1lPZEpFld64SlY0VUmZiEDjOH7O3mvjITKzu0QGcuWSsbtFSsdQTJh3HjZWJDwJ
/ajFtu8yrMobo5+ZkY7ioxwaXF3CSB/hOTM66zzrfVc6mKSIwmX+R1kASWgwXfTxXrGbYwt9BZDJ
vagaVLeDq06yHWfIPPF0dDtekVO6uEcjE6741qb+b538t3Wy8qks//0E6FiOb4rkyw98L5KV+RsA
Zo/K+acKWbm/uY7l0oHySMnVVvc/KmT7N80YhJRh+yTqMJT5fxWyA9GQmAd2+2xOHRId/xET1bHf
IA11XC7CK5fqXWHGsO03jbA577qh8GL/ZNb5dGUgFkUIYAHctGX6Be0VLjg8ZqTdZTIMWVOD9Ma2
8+YlSVxon4HXGncIvIFORNU83OHYCJ7Thcf7qo6n6XMEwDw8EjuIUDYoWP/XNUP5XU/w4DbAx/E8
y26874HpYZ+d8wxpWOJnX4Zhlueh7v3naCrpgy8ZbmLgLcIinL5klkpH/RgpJz4Ocsi2Cc3unmdO
SVp1ue1+gTCW/V6YePkIdcI5OA3vu7h2HtLA6JdNT5T91464lFsEjdcMZXkRzDTNMVHZ9SsBf8P7
KUSGj5MXeY5tg8pWoazrVTN5d5ULkG8zzXbLkx5O2OAagVCHduVXLzeM+7JIwJB4Qx7eDIZFTqJT
YZsNW59wABq9zpkBVJogXlmEQsLYR68LDuBD5gbtFhxV9CJmGw6X7ef+vvUk8h6Vu9njLKLolorh
SCZ6GR7ikQQDEED+CdjtsDfLqbI3S567qPRCuOigmjNvNdM5mLSEol9WUUqVQ352qb7Mwpwqbez1
MOZrsyjvAZRxQVqf+iBNtkkrXM17LqH91JO60o0KXtS8ylaIy/wbh3qdF//gYZf28voQ0jY4pIbZ
sgsJ/G6tYvoNJHO41WOdjd1JeL6xLnFO3EOyhwxmEN19i5XdM1d+uCS3NL0hD4TSGz5kPSAst3c6
/wp8iQeDbiF5iPe5pyg73aDbhPmYbLO2aG6LCCt6jAiY9pQLLsEZJ7KY6C53py7JCTB0oym887vq
a8tv6ZFOLzUiUlB4X8cQQgJkzIX0ldhZus9FQ9lxoIWaPQf9lBzp99dbWtkJ/PHCHV4rodhUjM2w
KatC7pAnYspN7NreiZIQhNUUi/F26dowea5N6AfD/WL4MSwhAa6z23tiiB/G2YvuckvNIvvC1aWH
Bu2giTm39Mkioz3TUZ7LmLQLomZuwrZWm1ygaxRON7yMcqR/OwsLLwrHCFqUA9ny6LTg7+HGC+y0
QgzFISgQGhsAFVYFT+h6UJZ3mjscHG2e5jzedoPGgjZtmI4rrxBohJVTbluzypHLi2CH84lYBY+o
GrByMFhCO99kqcDRqsR1aeIfmVAOQqU5ZKMpz0uFwHc2GxNvSzEfMDly3vtpqvLV4CCCKZBIgQYo
ahMsRjm7m7btiRZpArWDGNydrFwHZyQUYPakxnOP6WEz1jkTDdn3aB/ypb5yMXWerKTPH2ZROAVI
Y1fu3aToHgzV3i8RD2ZaJl/h37xjRLxySff64jels0lcF4ZCnLRPRm9lN7REEZIVCPzjSYpHkulY
tfyc+ky1DsRhRBoAwsi7TkZMRQPxTKuhT+9sp3jGVJKtw4UH2yjtQ9KFD65bRFAHRbJG4lOsk9hE
ccb+kx784uaYAlx9tsvxiRFWtDGHWR290lm2VuYSu20l1gMZGO2G5SndsmmQR086+dalzTsRBt72
13AmzG09JRPxKXJ5b+Nro9eMlDxKqTumKmJv1HfeEz2W/qoaXUwEKmxZUyhTWCtjGRifzWXCFkOM
xXJrpjy9INySO9Q+2e8IIv1DydT50BsKBpIwyGIM23DaBdYCR7kw8/XIhGsdxml9g/oFbmaT+1cp
ijf0AsBcQyBGU5BDZld1h89JAxBtTsr9yAZ6GyzEta6RbHG2LTvhQaUIU59jspM45/YQwxWdugku
iFGcYzhRt0nrj18GkznLUKQLGxHL3Jo+7dvE8fpd0/r5B3Yj/l3UMedfh1z+D4kvd5bsjRvSUYpb
MfTxZs5C88lSVkYckNO9eCJ0Hj2Cdu/xdYTbWdTmLqtgXgxL5x8T00Gtn9HZ2EIOzlh0oxhvjWOX
Jz9q7VeA//PBtuvxPFk1hhtRtQCIpLhtW5muL77wNh/nx1DkGodtiPimG1DlEkkynFuZBQczIl0K
t0y6KR2fJTMLbxHdJIcYCioCBNQ4oNB8D8quHWJcYPShoRHLiQC3aJfTMrqJrSx4FxXLGDHzk+1H
yr8YTqYxxGdrSNsDALsaMpWYPuVdnwJgqJYne7CtdRUkuDxIeSRUB7vwu5pp/nmJgvEM4QL0WOaa
CfdbHT1It0ceHg4WXNykghJcs02CvBa9r+qqhTzoospoS5pmLEz1gTf69BqldfZkRw66DEbr03Yc
7ZT+rLNAoe2xdzXdfXchC6AS05gBs3Z1cUvwugBBMF94BOXkNfF7JqQa1dmVbs+bKNUIg+VCMyDp
I9/2AsQBDlBoB5UGH/gagRBoGAIcOJbg6MJIaDQuIYzmfj9CUBgnRh9Y/kOwyLR1uJTZptfIBVt3
kiQUhj40qk2twQz/7SP/J6BvWxIR8av6+P0rfdYiJDj+x1by9x/7l0pKEB8gbAj4kigA3ABU3P9S
SVm0mW0XWSF62T+KZChR3FLUrfwQ+hGtnfqXV1n+Jh0GFRiLSbDQ6qp/4lX+ed6KHgrglCD4hYqc
PjZl/M/DbkiGdW+0vYu4Ae7buoin/h7Lf+dSv9Xtxx9OzF+oYt6IsfTBlGI/QBOc6A1L0p//cbIe
yskhX7bD/4S26uUSxTqzqjyncYcciGl29RKanvOqhqQ5/H8cGtoCKjDXczmpPx86NlKBsFQ494uO
6CxUo0N15pEkQo+H/IlwSKSdrdkQVdgGeir668PrX//HWFufZs9ysIHrbHgu3NvDW/TPCpVk9j0R
6YQK+sbwLR+R3Me41Iejsev/TeaLxT3y54NyqzhaCiC8izDrByFDURUI5Stl0ZIoCGS1ffto5S7p
Sgjz1HPVkS3sxDYH70XftPsIx/EXtwIjnRnsqQgbYOxJfGgyHVpD8+yWZXFemUTg/grkYIor9hro
zOJFUzBb7EXRZspw73xbef7tpOPnOce3cwfEUiLik6hinDdeen+kNTh5kXUveJ8/pz3atSkDE7nz
20k8ZYSHX00pPvFfX7Gf947fjwqoDW6EHvCoNzcMzFCmgrIR9yBmSbO5BDJ5RfTVTCa6/2KZHqRD
1Cy571D/LqGqvz7+nx9Mj/GOjWiAGThQgjfPyoCPK63TSdy7OkMo1g/MrAiWJTdG/I3gSPzFjWIL
xZPlmxwQC9PPD0cwexRFhFrdO7GaHrA0gKP+Fisd2KRQY5V3XmnS6KfTzOmgeSMPC6l/012SQlv7
51/cNh1WS6G3gG/vWssxSlUjRcHYUfOQOCTPlmerA4BIjUcs0K+P9lcPie5e8Fzyl8eO8ufvTqaI
GRv2YN1fkkeLOSLsxwkBu/c6QzdvEqD3mB6ugJRwl18yPXOIayEAK6LcVtqzc2W4pPSGtWS/kpqW
f+5S3dfvdG0RDeD6C9ToMbxksPknFcFN2/36S1zSm94sLx4oQOIkeFXgrHjziCRZGPT+rMQ9lHsQ
ROzbm8Plvrng25smN2Dbjqx7Mycw90Ghh/Gi46Zm5HLVrFO5ARbVGQAa2hGI3c2WbYY5Pfz6c/7F
KujBv0YbiTqSBM83H9NAFjUwehT3cvE4IZfTTKevwqkfiKc6a/7uztZv0J+WQKKuuKt555oCpKF4
e8S8C63ETOf2fqxILpVdLl8DNek/bDKbe5PYaXbHCAfJsSZX1xxAvuEOmNVjjAWiImFl7r7YJdD9
SxqvafAQxLbDwqnvicspanlrECEdR+rcDh4ZAsL2zwgCnKNF++SG3Xl59evTyDd4+7X4JlxnmzvX
ok+mh8w/vkgX6FseAVbhfcldgrx3XojuxYt9i2t/BmSOJ2jUmQlJt7GkkcHQH7Ab7FQUAsvI+N3m
eka2tmavhlE077wdsW9Gd4jcFsYQzZTZXgHUC5aNaS9MC81oNN5VBrzmjemVsJVG+iJyDSw9ajem
ZfJkQP3tt7wCcBGkSVZi6KuK+77ooiu/zQHl5X55gycQV4BfNibCQSszPmDlSG8FaZqfzbQVGwr6
hj0VCYC0cKYh+jLrfTUBI1GxQZnZoTBRMrc1DqW6gzhHu3yKlE4HKluA517kg1nzPKN6hleYjBs7
8DxQiHUE8DYh/WfFwK0eVrkMG2AKbPUQb3eW/4noeFjYTK669LBMS0d/HEtsc7QIdGS8jqsDa3NP
Tkg1BCe2iJgix4EhggfnuLk3RrL0VonsCrmuW4Bva/pUVXXnAdvCNwjhMtj4CfFpYdTz2k25R7xZ
B6q7Ok+7ziOqeUoDorRBzPLpSmLoW5Sa8brwSRCmBCRrYMAu+wDqgR+bQVuTMKoDtv02oNcDJCJj
mJvSq+fNLCLha8xTb3rViaxZsl9dm2ReY0KcvQvnMmcIXMWTf8R2Hd1gW+o++9j7GftbkbkHedZs
lE2Lr7GcZtfg7UeaRF40sd4fAOjFJ2vwpw36ZuvTDD6XuNgaQ5Gygp0F7PZjrlr5odQQ89pFIsSN
Mv0e9kHSMSMKi43Zc3nYGnfFvgkrMB+MfyHUh7lJpykoJugzs2HMK7/svjg1g4FJxmH1ZEg/Tq+G
wsckdWK/o/Inb0B0pbgBsrn0NrmHFBCL/ex4PgYfRyriQdOVsEYLn3Xq4HqjNzIbs5vDrhOq+oCE
zrX5uGmCqWWu59zf0eaj+GFw/1CmKWe6QNR/ZcLZIQwes9dr7Y/k0bfZiFYwh17zbjJartgcENee
zzMxmoOnWFcUCqN9PHNXrrAM8TKlScTvABpUvagGFfTaFTpAIk4AIZpm429GRfit5sRz6ZGMvmhq
yD1baEZey+w6r4Ec8SHGJvVqp4PmMa/JV0bv6nm0SFdpF7JZyG9n4QFdeEb0BZ6lidg91zyh/jqn
Zcg8tpZ8OHYc5RVlXfDcAynfpMh8ryDuW0+1KfW/pDPZ6ZuzPrOcBQGuY5WHjHpwCeCEnPhOAFzJ
hb0EeC8etIGdLzk5DWnVDHNgrNPuRhp5A1eSJQZvhq9zVNVZaZ6XJV1e6rHBinpZI6nh/HMgeYkC
nCD7lECPL5rc069pO4sn3VLrKTj4tHnfo/+wa0SPOBUpQHoZz3f1pRZJM4xFt5dI7DAcCBpfuCI0
6ViNrZGAFLGATbCS+aGP2W7YWWI9Abbl9dxN1UjiLdXjbHHuRT7zLXkkOVIaDYSalNwMif67oZkr
6CUJ1aeZDvLV1zngDCDaL1XG27ZWYf2SpDnVL+Eo88OlUFjSuphP8MzdV0tnnCRtxqWt+TDM6JMv
DOY8zgWDC6YIhnljRjzSbhmYN0hd0/LMbcS1s/SnLcqaFw9O0cMlTdNMADWty7JW0KvT6gWGJG/z
ObWMZhtYiiq9XVDoDiXd52PdNnzygZ8ZyN4ZSSOsjYYcwkuBg85DbdMl6b582/zQn+ekkXRNa1TC
0V87RlonK6+icX09AuM5R7mEEoIqNdvz2uEDVhCZlpVvFDSvMYUFnzIj4uDF5RESgUym3TA1ugzi
zdNtmvHed8b2C5whrlEV+BR3/E8VCl7AhcNQEu4jW5U0yuO9mHWWvenaR5crfUM8g3fk65RX9mCA
c5/7mY4uCs98Q4esORBnKW46fXvKgoQgM0x4M6VOz29OBspVB0tMf12NoREdcvpzVGkEQDDEjuiw
bn3+c7YCHdRJV5lz1qG/ep6G2HtKUr/Otl1txnsi/bhHGJ3K1ygfOac0hPn+l0UgzeCdz3HBWcEq
qs7ujBOoVjxhlasPn4/k8BLlSznWieolESgTVchVpdyvD3Vgc1VjqyVDnBc552GkBFUF8UOGti9M
sIBfG7/jeTUxp29RgpJRBPlFnZum5ZNc7kQHwXd7RQ68vjeo0beiISuCmrYO2zs1BdZ49Et9gaCw
sDRZZVAfyNtWz0DKJwWkZDFaEEkdRRFcBWogi6yKx9lM5CuubPFkGT57AJWwDXEmXzyNdsNJRtPK
OJ51XhEIH6vqxQ0rHvRaoLO+fEPeRNTIrcsK1OD43182vMtoAGhH5/aETMN6ilm6zdXIlvapr/k/
S2QR0Lp0lbb4I9fpUjFeXpvzYnJHVZlhH20/4rsvsiIy1PKJNuwtNK99z05Gn7WmGgiRSUaRLRvG
WTz0Lt8ijQPnteo7ntciCtU5S/GYmMtsg063F8RkyK18SI8hy1Gc8nBZDhBGhGxIVBgHWgQyoLye
HqI4cG3A0F59mFGI5Vup+kw+TA0wiHUxOkSXGrgkXx34AfGKf1s9XwJGs6x3jmldGuWWhMgxO+W0
rnO0ppFVPwrTGrlFSPTIQcmwlMXJZe0j9saAryhY5ClFQr0ldzr2K1HOPXE5Ad/WIr1xHxKLdUEv
rOgteONc7l0wsrzWAEE1hwmpx6eG19D95f7EPxrskX71eLVrJ732ep9bxDd7ULMyHU4RyQL+9xsi
H3P/a+UN2EjzZmgOBjLabTZX8jUkHvLpcleAoeGhSIkguXEdOPqiBnOcSN1tIBIoLqHwF7CaOlmw
EmHoMNZebdGEaGQSL6tYfyFjzLn7Yjwq68bB3bOfKYSaDXtPcSMcvgK3nHiSkVuOhNSHPFmob3jD
eJZt78qKm6ZPSlZ7Oxa30rMWsLQLN7VpMDNcdyOL9mUFdNIuzTdl4HGyu8DQr2/I5egNvZHHRr+A
mKCGSO2wNHUsCmXYwJGuDZ8w7aLXnzZhVgF+pJ45Lg386SFn6gEBia3as5pmCj8Z8r37mUCP1cjs
BUKc00xi1VALLY+DQN2A8WooolswCWZ5JLZY3DSmllBLXwdZhTGEho0pyER/6mRPERIaqQJjUiFM
h1jN9/XUeOf0lvfY+1N+a9nyMwNL/MAqaQ8yq82Vh0L7akzD5Gtot+XKs2qC71221OsBDAHSQl6P
SVzxRpoJKlgTLtcpKpTZfQZOznmOKy5oKcdl2ht413Y66Yck87oEeEoP+xhXVXJtO60QQDAkHE+i
ZQ5M7Ip5nVVVcR2UDCfVpNPaXGtiMaTIBFLSWp2/naa2M0+1XvxPiIdoRAJboaZCLs0OJiuyo1Fa
dGHosvUgPoLReAwTi8vT5BV/1kpni9kSuwYdwJEhzEiyGhHMGfgmapxcl3RYjAk9QziOBrM21n09
8szojTIWOU6MrXhUVVQXeNMbPl4AA/YZNzX1gROMfNLp8jIJItbthbT29PeSGpO3i6rUNtHvcGEA
CwZOzR102RiGZlhUJ9I7mLE3HWta6QKfv6Kf1qCfKtU5Rq1/HCslbsJJqmdhdO0Xa5n9jWsTicce
jOuqMcPg0xJebn0eslotbmw9XeLAL+umSlIWRyCupAnVhUY56HqzCpR/zhufuPCgon01QrV+STPC
RErI1K9NzSPUZdw8DGvSk1HKnRvqlRkaEG8g9nbRwZJR/LszuGZ7JSvyzqn/TBQ8aa3OxrcKA1M2
STA2WfeF76BgJY3vyIZt6g4t+5uV3/fNvuzafpfhggVerYOdTYzhT74vaNkxBCTaJzA5JV5i8NoA
x8FOInd5sbjD7D5FdKyxunuMqZFs3UCx0MvBpWSWZv4V0hhjQVXkJumyORGUjHWsHUeOnqKmn95N
ESkzkTPH76o+RH3KE8LqzG5n2fFC7D20gznQ89mpjLvGcEsGpIsqEAY39nSwQml87itbfoGetvye
UVXiWJtaym3UCSvqKuuKkRlcE4qyfUZz5YPDx202fRBk8IPqIqm3dTnV0ACn+IbIZ38TJm78Pq+6
8NGlxp/WfZ7Nm7SV5n725Xyj7IppmOGln8t65jfJgnE/lTKOhLulMNixZmY4irXXmWjLGjW4L5e2
wn8VUH+ngEKERCfq3yugrn4vuv5zOv843xHffuj7fMcXvxG0yURDadGSRRfq+3THV79JmjQOUgTa
cogIaYnhLe+i//0fW/1G94beLu0WnIZCB7J+H/HYLjhamlZK9+5dWlf/SAcldDfoj+4gRgGc3Hjs
JbsRfKWW9abtxvApavwlCE+DYAKLclF496MIl509Ft0+ho11GsxPAAfRedcOSRhE2SiSp4bu0Hj5
sLdrUe/RuhJb9MNpvPv2Ef4P4NK7Mi669n//R1o/d9n1R+PL0ZkzLdfiAXnrYZha4H+p5btHj2TS
8lYhDLj1FxdFMpZxyf69J/UQQrizjZsAeCnqaqMa2nWOgCP44lND3LdC+nWzrWYv994vBEjfzFE9
goePWvGSR1HnNttsqJYd4gCDylri37xFpAxhYuO4neEfyAJbNnBbaFZRSFCzTYy0vbR5RwZDeCgn
A5c2+9isfvCDlmeWyTDiWGT26uQ3vdB2hGQ7Neqp9nuWnq1iYnG3CLcnkqHKsAfV+UDn2GLh6Mek
/pTjQyNsy4bdNTjwXtY4qZEG+SnL3G4IoOCcOiBTKeDwGTdW0tvOPeFHpP6E465ogmdiSY19Ey/N
CZqO2Pe93X6Ozai5VbmcNm7SXomwPFWl2z55TPTuBFXI3mv77gqH73CajMHYxN6CJyFD035TO/Z8
LsJoZ8AmoMbtRflgOOrFtJN2ZbDAlWB9s+gDNkzgkWYvx2sDDfz90gPPx902t9sxHqZz6C2PZh9m
t83cM9FiNfXwerki3Pmp4XyCVAfMtIra1cSEdFn3thm7D6afVg9DXNiA0vz8Tg6Lh3vcbkR6jcyi
td8lIT3BCTM8AKJ6i/DGAiyXjU+zaU6YV+3iOLmVZA3Oi10FIDhdi8YFhoKkSrsuxWGyg2oLlQUq
E5sGxDxVeUQXNa6Bj7v3nPX6in1Hs0sgKZxCBq8nJVz/xOsnCzdBYWYfcDe3bEYQ4tQjQwtgoAby
rzZebuzCms72YHpfQi9yd07Q1Vu8IKAZrKFbZ/PQsEsrmaZy3p3dUuNcXFVpFb2m3PZsmppp3XGn
Qd8LxwfTG8YbTLFQL8e232ZMY5DKR+w7jaVgGwY3dCk6G1t4DsfQXKxV2MQRtzRI5WA3IpmY10vt
uB8kv2RtTJmxCnyCLKQi18MK4crmyTz/Ds8vuKbH4Wz8iVLEqRyaxR2KqpeW1muzDhB3H63BpQ9Y
jjaZJEvnFfN+KOmgrDzZQu616tyz8HpAW6OfpOZNFmbhskJ4bDzJqUW+7xhZd1RTI65UJUu5nTiP
x8GjYbDKQeqd6cYWV2DAOHtszxm5DFqbN4Camy2ZrIiidj6TqjK6ZPSOzdMyVsVZZeyScZzX6TUJ
7AGWWRWsLYocni5av84qzJxg2LORsjMcHkQce7xDJbSj0j2mXfNORePyyRuWaRuMrXNU5KyuEOih
eayEUd6wEo4vQ4R4cAW/YTbp8QGu26RxQ3ZOOBYgvcq28T4Wgaf6jawbIEelEP5wg3uGoaRAfQKs
zveSlRjA551pTNJLVvMwHMvQLeUG4QzaywQp3q1EgtjQSgutW4wx473bDAKxS0EtjWCzzW7BJlR7
7P0wHxG1lAY6IQGpt0KDdeOyHFzlkcrYVQDRfqadWj/EPUhxaHOWfY29m4YveYotu1mcJLH2lHil
ZWQb0cfOxtSeE5d7VG0b7UQZFtlcj1YUwYoa03dsP4onX3tXwrnPN3k1oiK6WFtkm6afkxCfJNpC
9g5Ythr3jr40zXxCo7HHTDVOGcvWphnvYqAJq8Ztdo721TSLXZ/mXIwvoR/hptL+G3JsITZgyaGX
YTSrUPt0zItlp9PunQgtwM4bh+ZR2iXmnkC40b2QlvW+HPL4wQNsKw5t04Z3DhA3It7mDv4qIM32
Y4llGFo5kYty32hXUaD9RVGtagDWYhquO5xddL3FKCNI7D5S9BRlEPAV7VaSQ8vh2FZS+Fn4C5QR
jbvac9uP8GY5RKjM5eywNu+SGd5zk1rTth5xSbE2TEdwrMEHNsiCP7jpWOd5yFM8A5AAS+2a0BHI
6mK/SrQTS1xMWd5saYNWi1cLUwT6HlQC/VUHqOBy2TCbR1e52RjIEG2+5CC8bRu5nxMbe8HoO/S5
68l+xnVTHZPK8+6UHQmOmn+msMZGhi3Vvp2M6pwELP2LzM7h7Ac4yyCreIDdXWkQZCpyA6Iz6Neq
cpIbCnoyt0i44AeWybrF848patQGN6mtbpbVW5B6Z9qxDX/Evml8TLRBrrHs6cqRNS3EloHyCx35
4fOgTXWpLb1Nk5cw46hL6BZivuMulfSoLp485+LPm7VVry3B2614nTZXtq/tftKm87gGC+o5W/hx
s7PBBqTs3dzQU9hMWIOe3aTrim2tjYPOxUM4X/yEIXyPADK79hl2F8+hH3njK606bQi6uBJ7bVCM
tVWREo7LFb0aTjLcGpiRH2bTfUynQO6Ti9fRdhpsUQVm/WtI37ghEWDAAYWVhzMvKj/O2jbZ9Rgo
cRRyvQiDxldpkAj20ZZ1zu/EdmmxVdsi/MXd42lbpl+34tyynPEUadtmeHFwUnfh5sz8DpEaGW7p
KwKbl9YQJC0zasSBl6jqlOBB8xD9+kAqbdyQEbD+gNBWA+T6wxiZ3U2ZJPO944oYC9dgQupsBRMX
dkIGva72IVQjL2vpy+tIlug4Sh6xc2y5Qm6whGAEGZGKkGWcO/i1dMh0gLD184gY4pOv6mogksZQ
J8wgoy4wpUWABs0XVIlL56yasVmgsbleyWikd88M8xcAtHEGX24yFq+GTpsMpNzQw1oxqQ2TdVPA
/l9TnjTvrcSbjfvBBue673npI1Uql3Flcg8EW/j57gm5EG8CQsmK+pDWnM/NNAZRwKvVof4qM9t/
nCbhbMraA5Hu0NNgdMsWbBWx6dr7pZsl1000p9OapZ00nsKfnhsoUA+Y/7yPNYmo+/ISvJZCHPrM
PM44+bAlij2tdQT7hp5ewXBaeGUwb+n3cV6JOwAyUX4CS6Fuw96rvqrCdOI1eziw835CblxBIvCq
tXuymiecinZ35fqzhTD9v9u6/0S4J5Tl2z/sR/5kAD+XPUCZtxbwbz/1r32d/xt2CtRQeFUufhRU
ON93dsr5zWSWiL7Ad8VFvffHzs7+jZ2MZSKtw/9CZASKpu87O4tfqNhu0qiywGHZ6h+J9+w3Ozsh
eMBxtwipzeZ/Fq/EczP2AP+bI6lQ8DaTxBAPZlQvpNXG1a6sE7+DQwDeojW84AnWVUOIdhGcjCYO
Ti3vf6wv8F1K0y32ZBcP+p0Cc9qnXn/yKzCAXlRJvHpmp9YC99mtKIAhJRoWNEVh9uzA7mLmA3SF
ez1AQ+9E04ZU+GHT1KjxRWgS09TlhEqxDrmPfdH/HSzpZ0mJ5AxofhyALQs9BF1N/c9/0LglFGts
VIGlUGpOdxhN1J6aBWVD1+nvxef+4Rb5qy3rz3vpy/FQk6BiwaPkIcz6+XiWgb8kTNPqOBqNrXmJ
n7R0XsOrvgtu/0PZ2+Wb0SIVHsQ0cmks+803W5AlLrzdMzxK7P0slm8qSWnsfYAYj4OVOfs5SoK/
Uej8rJf5dlBUG/QLUEKBLtP//MfTaVr4aqk+j73LergytI2xxVslNz1iuHn1j08m0n82U5oQiNDu
zckMGXzEBekiR5I6ZHpdNPmym1yGNLd9pp5+faxL5M4PXRB95ZTH04rxH/npn5SuDD6yKE/N+FhH
U4ZPI2Ivv6nrXKNuBR6iOZpue7bz55Hu3GHJyOjbxi0RFL/+HH8+wxpy5KHVoiME6ejNZc0EzdG8
p2Ks4cDyom3nduOGQfCk3Aqb8K8P9rN0Ul9OafJf2quI+hznbeenYaNsI61NjpVYlvvSb1qopjzB
FZ756Di3MZ4LryDl/m+O+1df0nMFwmLXpSVmvtEnMWQYySSqEpJE6oGinKs52j0ShiLuk392LAcB
AZYc3Ufj8gpgez/fsig7RjFEZJHE7Oex8CIpWlVmM1+F82i/+/X5fLPeXo4lgYOhYfNMxpBvLl6S
d+xRqN2Oy7yM4jI0OmWxPYjNr4/zti2mvxM2V19pcCK3q/Xzd+rdrG3oSMeAcOSQUM2wn1g5c4GF
YrDlYxQzIFtN4AFItqOBFKDhCqPrX3+GN/eO/q4Yv1johIuBExHXz5+BzVka17LjMwD5Z4NMIoYm
YYfXAZFCpzL02c669vx3WlR9Cn94TPVhkbXzxRlZ8A59K20biB0ul8CLj5Ef2O/h5uYn13bmm4rw
vn1jVwVjeaMk9wYhQ+itoXXNw3F0i+kLvsgajCcWxlMaELQVmkZ+QtfHH0ti3P/67LyRXEr9OSUX
RtH3Vcj03TenJ5UgvlExGgcQbO6neUYvth7qjG1WQEyWeygMtmArZEOeRxU+ptfmYM2M2YiBP/Zp
6VypTgVHSCH2jTLc1tu5Q1QmmzJS3rD/9Wf9812rdb0km9FrZa/49qOaClwxoqX4mCtzTuHA+FPK
3qXttr8+zpunnlPim6wxLG4QJjRA7+c7JjYsTorRxjiKIf8p1AlYVtNS6iQs+fjrY71dzi8H88hi
ufDBkO6+Of+z38oWqQPLedmkm9APhg3Oon4NnyLF6KVRe9M4Xwmk4y/wqcM9W5rub06sMC8y7J9v
V98GKILukKKAj/PmO2dNBW2+toKD14/NfPQyi8W0U5NdkV5VLfeG7ZqfpIYmxnGveVdVlIT8fco0
nfmTvGqhPZ5U3893OCHABrZ1UjXMOLsezQHZAtdZ1OIchjD3sGR28HUA5PDsz9lyjVKXgZ6qG1fb
wMgxyX15NTA2rlZtPloPsk/dRwIZzAM6FnGOCqiDG7OKjSfDG5f7OQzsfpXRcLrNG7N7zYLZ/LQY
lHGtgaB0paYi+IqoTlanIq8xwxWIdQ6AZBzyhtnlQGP0Gl0jlKljrhC4oQpSgfjMPMB+N+IsrslY
Ivdt3cIY+5qRUDFucpLYom3rJ9E1/JT85CCw2IhmiD/1EYt32YbyK51l30KMSdnIdsz0w/XIoLTf
mZHr7EfHpBgqvAl9stdbW8Zs3otfj43/gF+R+42nP0x3aak4PNAP4963WtZOs+29lwXKxWZKVXjt
6Z9t2eiCDpI2BPt4BA/nxZnxRBTvfM17Jnuu63m8vZzewIXSahWReV/ZdQRLbfGy6AgPzLVPlplH
ZDConKRUSLV0mi+rVS/mq6Yj5Xnti8n4SCoQd2RpTvDJskwsB4Q1nLsZWSNMPdOMUE3Ezvu+MTNj
bZH3fWenlqcNgvyekbTVa7cDDAJqI/7UmGosVkHTzOFeQXRbVojC5SNEGvudX/xf9s5jOXIkzbrv
8u/xG7RYzCYCCMmgSIpk5gZGMklo4YBD+dPPQXRNT4mZaptZj1kvuqxYIRFw9+/ee+7YYc03+Wwr
EKbvNKWYO4PA6BtjJuRwfjQgIOOsUg+0sMxk04oO0XwU8x1+xTENPdvIfpau5NYE9eHFoLiijKz1
Oqwojz7RIDBhfU9xJYRqxu5Lg1ejdvVYci15lVR0DS7g3WOOXgtoxRFqqqMhHKmKfc6QrpzSnDfA
FDinJRasOX3XEEvaN1ywOlqLz9XrrGDDLiYefxhSTgwAL7Qnl/DuCi+yl0uilfmp8MsoUAzq5s6e
70igCDpJmPYnk2oigUtuu2hNByguzY6639VnxBN7S3o7C12z1y+GVavTgLXsQPQkfkqkF1HVBH/I
rYvLwrNt49gBjq68fZHhR8YYMK/mWOuHD1Jp09rVXqc+FBlosEJdmxVDR8q28JN1u2DGmUxLR1ls
+VTNF7pa7ggALafcCHZpSrKabHxzQq9DbdEg5VAgHmA75G2Vhd9t06Ioae2RQER72qmkY//o0Jwu
MI7uuln6FCpZczguNNCx4Fg7R2TPbuxW0dK35rnEMKMPdMC2sp72FFHqW1T3NW6Onh609E5kQfqt
T5f3oDXxQGH3yrXKCvGZojIwczrSDvgqVorIZrTaEiu2z6o2tObPyrJPyvLXhrnsNnUzqCa2+zSO
8Znqu+RVgo6MkNznU1pW3IDtdY9Umcutm1nWBViNeDCysj9po1NQh+feFJ5Y/BYCZe7BR1pvIkn/
Sci8PSxGk2OxiseY4trEyk9GYzfGJtYS72ZwSl5QU9qWzrzXVM+Osi0aXUqKiuVoBmdpGOKOjZJN
r5u7CmcecEcAn8kzI8vpccHUWTPKb/0EG5VaLoWnrCiu6MDFDOT/yqusO86lOx8ZFlc8KbvoS5fo
33xcuN+8aVkiSw1DtK4/BKOblt7FrBXVfS8ZCnr80qhBQEAzN2ZB3wGFCYekoGmoLmq337q6l3Er
qvHz2jErgpcE3qHNOfoMXH80GCz1LqAkbD9MIyPdrjWru16XL16pRGggtK0tiH6+TWCc5aGEAprv
0DSJZLd9savzwrnXh7nfUTmYfJc0+Z6tYQ5lFk+nfBqA7lNwEPy0gKhSHU6DZ7YduU8eicSlJ/LA
gJ7MiW5xNVZcmDl7B44IpfZQLp0XVUv3WoNL2pEZGH8Mdu1/SXsmVe/WhvlkVo73fZ7ozN3rzlpr
NkzgDZqB/Vg9i0OrVHA7a8JdA4bL1mqadqtJ4R04QQegmg2TgiKSaJ+t6ftRO+ULDGPr4lW2fgni
bsKLGlDV4gQ1W5jaA7ZUBg9lLIAWx1ZscfjPU5sxRWc8aZnG9IGGpRNfKtAqBzIGizB8Bizd9ses
9P7BA2x2nEXdE0igvsjHxheTvMcBHSfOfvK0cucSyY1QMuxnIiS0V8veggJl5Mc4F+aKoc1Cq6Jz
aIyN/eg4XNhBfXEZH2zjKjDvE1FCG8fAcrNWhG26VkHwdoQRksDBNKKrdlfi8H0bJG+JG43Yjj0i
3xaHZ4dNLnb8fTrWJki3CWko6ePkpdZn63bQ/eZOVzHb/sBqMJpB7ayjpaC+D3/MWO4xM3o/nMJl
iNOI5Eyu22/COLbL46IFy6fkOH4jrWl4kLaG4R78LJI6ejZrOkV6+Bab0bnlxN7uMdZ4HACM5lQa
CyxPHHCXKa/K+9Z15B3m7flgiT6F7hz4dMmq7jj5tbbBaECFoZjjSz7U/t5Oxuq9qFFPoqINxHcb
4sjOdfPiizhHFuPvRpKF9sQsKS+7F69vf1Y8dNSJBvkgcJSJiBCr8U1HkgBWpvXaMaE/pmBx1eVW
pLUT2jmwOyNe8BQ1qPHOkEVFZX5MWtCG2dDGUD4Ci562JFkuyHfNu2fU40nNOWpHwBrIAFbtFweu
A8KbvDf0sX/Pu4J7NuDOCndS0GEe2462JwrnWepD7fUfMHB8e6PbFBp9pRqgM5mRzeCHLfG7WVL7
Em5aX2anNW+zyRmetSQe3+0u838kQ9DVm5WoV4azrnwG3w6MGA8Oel3VB821lxN6a5BElTvCOSd/
rxeVCDV/hAOYi1W5nApjyy4Kw4O5eKHEM7y1cPWBUaHkjFcl54Nd5/rFnrIS0MXEmoGUtVTbEoy2
y+6ySYGf5mI+GPGKMsFMN4TSNqk6zGgQevSt3Fy2MLEgswQzy4jBdIjrkqn8ljJY7SmDWboLiobv
jUVhb+mtPLUqGz5azkarOlKGtVbxKeBE+xkTQi3XiZJ+Sb3WrHEgdvOBFuf4ZXFM600zWw3q6jDd
xD5ULqem9cRoeNjZnoNno87GDcWS3c+4tTO2k0Q/UOCf2RjHkaQ8DxSE+OZaLwmaLWWC3F6pmeGi
ql50nFQb6vm+eSPg2tyjXVj3fMpXaeLrangAwDKqzczmJPQ8Ot6Mmq5anzM27UR2sw3m7L0ozZR2
Os7JWMVlw1KZHGC+mLvBnT4ltLY9Z3nqYBENdgXoo21RuSezr5ytkY0GgaNh5ydBsgXFoIVezOVM
jNQ4Lw5dL8qAksMDp83g781FFJuqWmiwk9n8KFzK3s3BTy55PX5pLTKDUJTtuCOVLXg19Ygi9PmU
dUt5CHTGA+Y8Qoxpu2HfplJ/LyTQDM74rDpshCi0bWwwnZnYYUSHySLn/IZc9L5wE3bzbLi2HKop
5KNzYMKWRBfF7B6cDtCyXtF+1VMaWQ4+CS22gvezQXGRxN2482X/KTuczC1VL3vDzVYeZvCzW7Rq
R2rCpeCY2YFC+ADl+DBY2lvm2rsGJD/7lOCW3NWp0sSPqVJ3AzRrcAnPNApcuOUyMCITdnY79ZWL
5MUIgm+eWe9bdtPbOi/fAj2b9qpgSOnJ4J1hWL+lo3gIA81wnpsyI9HXmO9zYLCxoqWD0lvzWLqd
DANT3+VDiwPBm+B9uB9kOnG6V0y1N47GiSCZhuG7stTHPGZHF0s52m9JJ9ISLMl3ve1xO3SdX5zw
7xAAIoWQNZm1N1Q0iux1Huf+MMj0xhHPuj8OGINIaqR99uhZSXrwpqCART4Or5rZYX6dMFqNnGFu
cExqB1wF68980bEOZt4rZOQaQUm4PiBqmOaZcBmPTphKtzga03nfADiJdDwKKzAZy6McHa3bpRUB
ZdMNfuku6tlJa0sGOphVe1/fm6M5WWfU777PIcERxSnNbn08UxT5G2Aod2JwgVfsmIAqCZDfC+Rf
ppo2KS49L42d0SfgiAr2Qwdavj3tlui4l4U9/Y1UJgYMTd1+4shZ0AvZDWb8w0+K+KuPcYVveFYk
BgcPRMdWhIMURSUNx6KEy34IG24vzJlWTWNphvjHkHBAiDXBGYNKSDiHCpg9a9yLL+LlotkOp+TM
0yK5CFe/zTUnGyO5UpSrweO2NPU5Bn9jPZ0Y2Tx+5orGjNxdjBs6TtWO8kLA9gUA66TSGHIntmd8
M3pHRi4NY2s5L8Y4MjOuc5HpuB55A9kslFW2/XdRj2wdiMpTymjAaGdvz0Nrbq2B6OSAjjyLxc4z
yH3oKMQ/sfebYdax/dvYaXtPK9m2gGqE2Ru5U7HkH82iZyHtrfhkpQ5DgZ5Dvj94zAhWpeb6fGNr
a9GCc+RI7ADNpigBZBH3er3+SUBZ5zfd5dh/bdAgUq8OJij5t76SnMHmzmRKgDn6jr5wwKIcNtF6
VO0+BgUfZtbBrNRTKXbXQXFbzsgoM0W8Q8HcuMSMr9MGlgZ7LeAlElssTq4ix+dWTv+dwjHeQJbz
iNxHFK48supOVhqv1aDzrdeFzmue5u7YOfV8X8zsd5WWgiQvBhpP2mWR2xkD7dGumIW3Dsc+MaYt
8cIlF3u2aquBfii9LhyLeCo2mWIqwvCSmwFFdOjrUC0be3TEsYjJqHP9w7YnQZW0bwz/sr1e5EwU
fXUOOiznYEsD+gBYO6B4Unvd7GQxTfZNSWnGrYMhhP5lhUKmHIZXdOudrtedBjN/N+Z8A5aS9Mt0
pXpIyclwTJpXAjgJ0fhLQzxeK4Bs9VAO62dS0taMRVQ98F3Ntw2xiZPLkHJrG626mIQg9s06iusH
gPzeEoPaKqn5aJpM7VybK0DaOo8djOsDlrn7mJA/ioIUW3sLTj2Uq7V4rj39Fbi92uFA6I5evf7b
RvJpGe7MBUuT4nIZeaAIg1fghGLS9NeUbqc8JP1AxXPPdZ9qbK9hoUOjvw6eDBBvX4rE+XnM6WOx
FA+az1rzxiixtqCBmuOzNGfjJjCm+DSmcfMWp/TcLHjdWlJZ/IRta0CbnGR8ilujeSu8HlOYmDUL
LvVY6rgGytj4xuGAd1hjER2goSU0Uft4F/YEn8wbzi3ddxqX+INKL9eWQj4mstfmt6mQkIXXH6zZ
F+mvSlUtAU1aUVnK+/FUyiU+Skau1Wbwtf5NLQCfdCZyUAWwIXbESbn5vg9OT/mskXH0kO0HLb4k
FhHz9v3YEfWVfDtSxvzYZ36B8bBQ3F7VwV52tMUluMAvFiPwS1tR1NCRjnOw5yvjXELavqstNz45
5Zp4kZx8nLDmdrjXLYfhB7KoHzrrVTC1jOac1mGk4Ng2nRM+5r7NFAxcJTjq38nvUszh+lqDR6QN
9l7TOXHYcDrFAcj9MbD5pKCVak+KA8GXF7e84UCu12CnL1x5YOhPmMzWMA+E0INGsCf0fI9jn++m
4ye1q5ZDUMmYX/smm3/Oo78S+tmQd4xS2yRK2VawMlLhcmP0Y32bTnJ4yvTJ/9WOdvyVNTPuYYcQ
Lpx9ViY7m8RucbyFGA0ItuMYiPhH7q5dHn0HGy30GgbcIdmD5rfilv/zr/8L/zoWah2B6L/3r19A
gK//a9vs9xb23/67/7Q6IJ7hN0dEB72BCvOfVgcDmOfKIDKZ+P+He53/+x9udRCgaJlsvkxmGi78
kP8JkAhF4i8KkIOcB/vExa9u/2Pk/jsNOvOQnUhfFkccRNwSE9ZpzewJ/vAL51cjWTQkNULMKQxJ
TtcQC1sf3Kn1DSOi5VnFA9S8JukpZaMacwXZGisWsFgDv+Sqi5ANERmelvI0kD95NqhznJEbod+w
NSOQXuoSeAwjeZVMMhc2wcXtmNbjp5dDotmKjNtsl1r8jHPgo9+ERh9llzMd9CfShcrj9bZUtdEZ
Y8cnRk3cAJCn6hteJr8C7mztmxWwkuASKcJ6IMFIjDWntDO16UU+EKRLhu6RrNeAzQiLLO1DDOS8
X2NiJe5uCjwaivUxTrKoGpKZvS8MFudHqgcAFjcB1cnpuZFW4VvgwUU73Qu4yiljJn9KbnFBp/6u
KRYj+cbA1d1xT61wzmZYmGjE7Eeph6zKlnPEdM9fJgZ61OvcFS3rPMPSDbkz2ppdKm0YkKJlM76f
fEaCW6PA6E1fXeUS6XE3ok7eK+65d6O3NBhIoI1wV1nAtxuJ8F8hFkuNZssJvBpzgf3gqlDyT5tG
H7sPJxfjrUf1L0xxPbEOMPoNupTNJpzieHztygfSE+UeviJzXAx8ez/Ytd3IUGwsXXHuaHYVtgAR
kUL8diTnpA1ySrPVliB+GN1lfqaQtHjVV4uDhwKytZyh4exeOJ9aPeffiCrNGxHMIuR8zsS2NrKj
JK/xI8f/upnStME+39XHjOnYyY7Lg2kYJT01efEwzrLmaMuYkpuqoLdrAufc4FEPFrz4pCXZHgf9
u9MY8beqSL2Q8B5dBgnDW32S1ZlJZR/1TJe3qcpKWo3ZXQjYBXty2cGHm8Cmo9i7y+/JP4s3su6O
QZHrot8Gi0/BgQRKc6pTCI4YTWsdqE1Lk4AQ6sUyy6dca0GTk8xNiLMWH6u978X1+VHZk2VD8ItJ
nVFRvnEFeb7Omj7jmPGUmgsjCjAnUJyYJvKtUwyMFYE0I53sTdFO59FOnbuy6MudNSqiEfgZmkOX
2MWxwSFA8s8zfsB+8W8Nr4ZmZ07sAvKiPKJIBVsyfv1TD/j1zpocWKtWZaF4LPNtiTPzUAGJeGhb
woDD2Oavok7zH3yj5X6eB+s8NKo8wL9rbwtllx9tIl1YvAReORJb6h75eqScWpAAJBNOMV3re9+W
XDLO0TTaFzSyWRd/6awHBq4uPutVgyhn6pUwgGfZqXYT627wh/6GrovsO8b2ecReOemXthgzjgSF
eKLXZnqk2wzWBlPJiObG4EdjL/lLN7ryLJ2G3do8ePkJv6JCi6lSQg460m+rZrxRSk9CPQ/8HedB
5wtettjjGVm+z7mJqhkwly3a6iid+EJKsQ7jAZbJBEgzMurkaAYtMwR92YKzIVZgD7+GeiJWUNTl
YS2m29S4tkE39CNpkdrbwfeYkW1c8d7GznDWmfYSzmNk5tY40POG+vC08JdD0w3WQ7xMyyvuMvXh
xMb4wAcS3zHr5lTsLQZzsAmQRi8lA/45P0ylne8ZzlHRVw1N8UydVLnna+fXorEhCLyi/WVprtwr
v8LGO8e6Fc3ubCN6dPIehGxtbsdqcbe5ieEXbdf8UmZKZAN77MClTCF1QAC0nYvxksbVPVHc4NZs
zOSVWTHYIqIIu9latHGjL5l+cbOCmTE721sN/eEBlgy2EwPa0Q0djOU+KOkPEwPeUIMf6gmwhB0q
MBcVdgJJ+XBhJKRnqIZOfHc9wFr1ZRByE3gWt5q6rAE+OfnJFLbx6C6VY251qaFlCXf5SHPOOLxp
nwnu0Of5AX+PeC8gps96zrgA+TGKRWP+zOGOHksCAXuBcfXJ6HJMuJ70bk25zIzJhMIlDjj/ua+Z
kcyOt257W+2tbQaqpgxj+lYSCqaoq+k9OjOn5Rd6V74wGhfOoa6d6YQtddzHvTHejrJDqCzNeudn
QrxMjKrv53XUieSn9lY2pw+sbGT217moL2vva8kKWW5coL9ELJNfUzHnkZ2pAIRnu5safzgvZLdC
DHJyqzXrJDZYh7K+UTCf1fsSqnDlG1j8mTTASlUaA5jUFgCIGfJS89kc/evk11mHwLVtQIQPRvHd
p6zBjewmqd6tJPH39TpCBqjtn8d1rAyQvzumTJrZHjNLpK6M9aQkAn/LISm4y5loXIp1Tj34fXMi
XC8vsQSRkNuFczvRGLfRqFf5TlstbIPr0Lu/DsD7dRbeJr1/g4l5+dTphhw2wZCxXAfrAB3Qs0Y1
rOP+EHCP9/N10t5cp+7ctFsXazzDeLmO5b2itm4zPa65LdHWhUrJ2CVfR/nedao/XCf8HOHEtoIC
vZ0bz38rVilAz6w3e+gbslW18+ivigFeQ+tmkoHNbXAx7xehGJPENRwOtAZRWsZeSZgz8L1DeAzm
ZfBlfkxMajm7tG7um8S0nr1Vw5hXNUOIxtlrV4mDiqKIzBN1GEXGIKDBrQBQAU3ESewPmXYIJYQI
oIlPY/BoOMz4CJyYSPBoK85VZqk44d4XV/HFhK/wUK6KDEJ1Q1+EdeNf5Rp3VW6EbnCEdedTAGkp
MjJNfKYDbRUbbUH1IS/lHQBXtdt+1YTqeOnvW1W292uZzCGnX4f4FiXuJK617XSVlmKj876zFzCf
Zup9ls0ARO7Lr7ThR7UqU3HRviLAYbrJgwcCVn3O+9PpzWCf0h/Mq8CVyzw9Tavq5V4FMM+mx4tF
W6iPrO0qselXtcxENnPIf5+Xwk+4NPE9VKu6Fq86GyfG6jxcxbfJ77w8tK6iHKi84dZKBoFU36HW
dNXdeJXx4lXRY72r6c1E5SslDZpaZngHkyLMu+uUyLkKg6sZaKvlyIUC3XDA3IW3tkBL9AwycUen
TGiUQe6+n666I+I3GqSnN2xfx36JAP5O39yOyNyk4Mi7+lLf0SQ/8TuxmK4wPPB+sfFNI9suTBqY
uK34nslmGnsMoqhc9dGR4NuzXjTls22yB7SZ9du0Qwhx1xYyOKvCZbeSOPERwhSxEY6oCLFFwwq2
8de+w2HsVDivom0u18QWI/BsYIsZNAf6u1F4rd/03kIusKpg+oAAGpGEkbY7jsypAHqI3G3bHbFo
0RkhUXEq3hKBsFxPKkrY+L8q1z/nqM/JKkMP6NF15hi8S/tUFZ7xkwI/c8NcvNyK2A3YklXuq7GK
24vmMbCZUitcyacoF+oN7/87Q8QHfxXHGa24axVdyrw707fNKqLrlmZvC3T1eRXYmWpB6siTZ74W
SCGrDB/0JMKsks2NVmaUHGXkQlDtjVW+n1chH89wGRaruN+uMj/8pmBTVkvLqRwTQOPZ9SlZjQH1
4O/gZC0nJhl36WoesK4+An+1FGDT7naGh81ArYaDeLUeqNWE0OBG8FZbgloNCotmznsmVu2WMNo+
WG0M82poaFdrQ83l96b1XoSpN36qGF8dWi1eTs5qiqALKQvH1SihVsuEBvkWrgNiydJLtW2vrgqb
cC6zpeS2Xj0X4LOWO0fnzdFtEGVKVpwTWpD7bgs/+Xen1v/Ce716qf7otSJabUHXs7HU+ZwP/+gv
S2N7KekDzo55BSBpo0FTOHVIZ8RSVquTrdfio2UvBUB50It/Ycn8q7nNNXFBmjjpcGYaf+aBqqzu
3EW12dGYm+5D5V19Q4AlvfOLoPj29+/zr349zjPozcZ6+vW9P3vaM5HlLqWJPFULm5sMDdPkTb0k
zeffP4/Bkf7PH+jatoobGtceVt0/mdeKZgFUUnjJEX102aV+t0LEZjMq60zei64ogpsRXiVkKbt6
A8LFiXpSCQm5OF0P1zG0jOjvX9Jfv2KPvmPb8GjOvhoJ//gVY0+guptTxhGuubroVbfsrXziBG2X
dAuEepJ2HxTL8T3To3u6Pvf/zY/+xfwIl+/K1P2b+dFbVnNpQUHI5HL89W//77f/4rfJkQvb2nId
G4Y1/lLml1zPv4VkPIOiRPQHQAYwiLmU/zk/sr3/b3NtI/BQzeJb/Kz+OU+yic84oP11YggBhlLi
M3/qRfy7nkSe4g/XOG5UDBc8Dl5m6Afu+mP73TRp4Wqz5LImUOII3KKzXKCw/+7T+C/uS399Cn48
jgNHe01OkMT541NgQV7FxUAdxtjaFMpna1PTF8pH+s/P/H/xLOur+N0boVZinkF90Q1b/+y1n838
KZ3/WbgFU/sf38ifbrBe1thYP3iKQT14+sOShUK9//27ANj85/keeBfiHpiETa4Mw/gzcbcvNboT
R2B/jlZ3Hw3xgSlioGxG6KLq4MSUR9LCx/S9HJB4en3Yzb01R1RYGHtOctOePVr3YqbKgjSk2N91
0nswnWp0QrTM6Sbo3Ax1udNDS87jzqBN/ZEM5ToDq4b8id3cTN7Qy8+9O2LPbDCb+C3Ll99TG2mM
hyHvtpwnOWgjiLhhoXnpBYLRQvHg0GzcrGsQpAfkJL30zjq0CvzF1I1sUmdJL7rQXOb/UFmVzu6C
yRwtbUk1zPTyyTIEmTDcDEGlnqkaLkNKdE04reLDpQQWr3rFtlwTY9h7qtrbZn/DJk0+z/ViP0zx
YABe8sqogWyETEYnRTkY9q4voJ56c2tcfBwiUW7ZMyXV8/jN8liMbQSFG0/lS9Qo32SCs/TGJaYx
9NBgLtkmzZA+xPk4fQSSTjymNwNegXimE2mELKFl6nOq3fg1bUkChfRlq2fM7Y4VTsr47LpZK7dO
b8svTdhzuoV0KF8CM/NTYjzSfhhHnQdaP2BSQJcGm4fc4OulJXNxXGLlsbyhG8iSZMnpD42pL4D7
2tMsR2+iR4I1127zxP6UPanWaZHDr1zNz7YyPwPqkJgo0eFhD1r2KjmeHvUF4yAHH2Hs4a59ropq
sEknoQ65gBSRYw6fkZ2VfBl0Hq+aeR357BWnKnD6FwDb3hYwlHeu/CFF0ZniyHI64BokWun9MDlY
1dYYBl3b7Ujl63twCApTEeO0bRAvceTPMPK2qvSTE+BE84AYzxOYyt0Kkcs9zLTikDv5+Fg0aniU
dFjgVQh6LgxK7Dg/kQ/WQb6diEXQH8ehOgIKaN/5AR8nxFsjDiu8gKHJvfNWTkGeH3NsvpSNCwpH
Zsr34u3QoaaBU0gwd2f6Y15DSd/QTujcgYXK92mS6HvD7uL3GPI2DU2mFt+aU4BHkUmkN6xZ+YHD
amzfMd81wyVhIEOllX1a2k5AjURrMyo1Ht2gde9jzdL2RLstxjdVcgO17yWuBPoa2XsCzM6o497F
wHIUHaOEYZgpISmyNH6XONjhgEyAwyxtAGiHnfjLhrD4hT1Kbntq+s4dcsN7GuhGxFnKphrU9/VI
6yGSxU2wfh4xpS8hFPZfJV7ffNuPcxlB3dUPRm8sh4r+3RugTfYT2rOK4sVn+geT1tj7DGH3DmCJ
V9+MR1AOTvqgV0I/jLSRuKE9zMjCXjZi9MMl92EUNC6JaqhuB2ue3jqLUVA9JMEdsAfrCRGZCTJA
DEZ8wnDOk5ks99aIAJC0nX+fZ139Bid5eugWQIRznsrbmSnRjTEjx/YicM5Fi4pvCGfc0t/hPrZg
CEJJuOiAQksDPcIPTyCM9eZVmrF86IBs1Ru6Ogtvw6jECcmPNDBjJv3LzlxZbdKySR9FN+a/HOX2
B2PkJlRoFWC9mCj3TJnwrgVkupcNVMewbzn+s6oQptdtwZzDhXmQNiJ9UiiGySYZScrzo0mZoQQe
sA3MUydebfJk0qJ9WopFnPGeQnhz4kxsc7fWqT2s8uDI7t3ZkTl3cZQnwdHpAzR2tOio1Vd2TVpQ
wV67FtcELjNsEoEuI33puuM/XAmp8JcdEW4t8uKV3mnqZbAdqQwHBdOoeWOist/XZSfeJyElt7Gx
eCgbG8NkzjgUirT4mWWBihpw0AfaCRFvdCQXk9TS+aq5T01W+kBLUVf7ojHeQZxgWC/Rfr84ypUv
S0+HJKEzDBOrRG/WrkP9GNo6qaMKM5PjrS4KErG9z7xp9NlLR1zD10Zf5ulGsjp716fkGIY8hYtn
3A6LiWhklasxq5D9d2+WfYh2yp/anaVFTJGXy9UOYvaJ+Q1XIdKpnTYvY1ZVexkM9R5HR8wpy9Dh
I601RgIbnD6vYnEzvKFQyCOFAn4BRiN3Qj8u9AMwBoawSzfeBpgWcTuk1BB1RpBd3AIGBtC5JNjg
tp4PDbMvc+NjZjkCb6BGB+tSdaIwDS3Za1w5rB5LdZDQCXEDzbTUBxnHLoOx+OvV6Z/Zq7PnGgd2
Wp8e+sll567agaelsyY+zcpnqNVhiCA9rz21mUskUJv56n2LzvbGw0YzlFb66+ooKFa3Q9W5zjmm
iAyRuycGKxLmwyLW/D270e5otVrxMgWAcupa4GMRrhY59NTiocWZklz9R+ti1wc4aDVoqPeTi1vI
MpDemwA7b4on6d7qFhv2L4RXOjPUCSJDcVJc0VtCgPQ/cbD8zFnDjxyRkSoKV71wISX3bqoldzIf
gsc6xwbs2oSPsw6lzO8s91WyIZUbRl3xTTnVyfIP54AZa/M9NfbqQWn6+DnWsfZceW2MAwjtJvQ1
97fvqZBz/LXovNjZtqadbq9Q2zWgklARdA9JBGcqGLtIc+bsRz30/kMAph6E9eB8t4bF/j52mv09
d9rllpXK3aUi1cIly7SQyR0etDhuLjDfu2+wYOvIBAgcUbM9314/demQ7Gh6378z10bZumb8ziTt
7HR48EXD3LIeYL00XIi72Wn0s4cHN6LhRB6rRVpRS+cxdiPd5kfsBctpwIdxB0c9OaJ/MCy+XsvK
N0iJaTbqDCeUs4KCeev1dRxhg00oBAUMs8E3UNzpIq+OqHbua4D8t5cx0UyaX1kMwUjw9SsC70WP
VmwIDFTJBFhyS9At5RZorLYWIjMFehI3heVotnF953VKhVnj0CdKYmJ50Rl+ORuKqPJI0eyEaYuT
LwfOnBpsL7+j6RVIhoV5yh4qPGggMO8Nb8KX1rXznfB6lm4vBaXmMZgjFK4qrwhNDqjZxkc/jVib
xmPQYXPfxHaPgVqWNZR9r26eBpKMu4EbDnsgDMVniHHyTmA7Y4Thjkz+MAAtk9GeGGJNO8s0QKOL
otaeel1H0wZgw47ZpmCyHHGR6UnPT1M6bQ5Qas32+qPAMdqOuFiMunxZ4etR1eJssoLMeL+GaeyK
gIQ9Tfo7jb0YcOaM8bFmr5kzUgdRRroYlzR5MQYF3smd7CXy5dLR12ditbGWkaBVFbjANORIEmxT
95Z60F3stOBOSrxHMf/wZGsiQUDBGXQzSI1iOf70PrcAoFAjLuJDT4P1PqNs4AjJxEWxhNLJO7rz
0plhV+Cktwb6b78dsurRnIsuIvtQR6pNtT0Sm+yAfy7mz6Ve/Jy1QTxSE8bMpMi0M47r+6FdPGZk
+FinXPv0BX0Hhl2/MuZnYJgv8Q1vg5ms3nDndJK+2/l+N0UNNp59HOM7rtmXnAmPdcQLhe5F7BBT
jM4OwNh0uTfxsmyL3q0+vFr7wDN2N5u9tTPnqVr3beIIaIbxrcqepiZV287XEgQayqKlNm7xZCAz
kQNhkua/ajXUBJkTjdhkvaA2YFp7SS0Mq7ov0QKdlmp7r+X9AjWy2VWZrs0dG4t5G19aQMbbApBy
5GYlVoDGGoe9Unn6MxlG51DMEJA3yzAjB/iqeWxt14QpmeiCMJaZntPcbe9r5MZXLSnqDat6BWam
xcw9eiQMDSbNYem3xXEYF3Uys6DY07c9HLQUbl3YJMK+t/1O3eeJ2z22dOtFJEg8/ONzV4WuQteZ
vW5VZ9N0X9IKvxtFwZFcL7MTEDuAoYYU70GnqrNBBSW+wNIJoP02iTVhMR7mojj39Tvbe7Rkt/Yv
RjBIfduZTvMwirzTKPUcJrCtEM8pjAj2uZb2/87emS3JqWRZ9Ff6B7gGODjwSkxE5DxL+YJpSDHP
M1/fC93bVVJkVIapn8usuh6qTUIBjnP8nL3X3rY2zXY9y1Q8VkgfAN7UPMU1IJ+vBvOoYdUTn3lj
aG18l5ttse1AanyWNfWVO2qhfj3ZTgs4NbQORAjkLyTlqD7ahk48q8sXUmpZiWTSDr0xz7uLMLIN
eqhN+wKmzfTGthoOqRn0F4MyJd9aI8aqEsL8douu9W97q8y+Zw1Bpb3UjC+IcQsYTSD2DlqiG5dA
JBFawJtALNczIkMZanSbSWmNJ5Fb2QZ/CONVYtLD60KZ3pLesj/phZVjCpntVRCk8xazX7yKmatC
3ENOsKrDDMV/p4zDWk41O1mcxl5c9qkLnpzRcMrX9jBxqsCGLGZ30ICWNoyBYBI90tcmaL6t3IBd
3qVxYyOOQPecaOVLLWKxTiS6QFwHVgUbjcp4VzgyeyySrLhs51Tf1zUOAOr5DH8NqKektDvFE82g
ZB7HJam8TW2K42ggL1LrpP3cKlUOaRtRPKeYwdWVyH9CTdde8lFMbykV4y+jJoqnuEqqT2VXjtau
VEymbZEPsRtc3ZJVTb68zmGqze8MoQ356qfGLamlDqu8HuJDr3dvwWCjAae9cznSO74QVLbf8pLo
iYkE4LVUkuu56AHdNUJJdy2WtRWq4uIy6UuCC2Eftde4QILrmGIIRVAaN4DkzQrDGFqEpiYNk/f/
OwFLULv4pjluB8QJtX07H0jY7m4TlSaDAZzieawbwYfL0hjuZ/5dQ2TNV6GUr0bcDK+46h7mDj/g
1kK3t4a2r+3iamZnLxXB7LxLH2zHgnuJv7C+N5GRMM2W2MDCTt3Ofd+hLwwNEGKFsQtDaV3qiUSk
l9SdtQ9JwfBIqg++ImFs0NyrhQuqG25jMFqPHHX4nuBwffUzMtzLwHkxRmO4UEtN3/G36EAXqvbB
iIzvVmrXN33RTlBR/H7bJ5inuG9TfOU487Dra4s7RtLlDm4lY3LF4aYQ0vJi9aHxGPUFEMYu4oWt
HeZXOTXVFEpnayrmrhWhfssZ5JkNObkZy1keKiyKbju0clOmuf+lWADOKcJKTyEf5lqSjsFgQOEU
o9dUt4yrIRv3Q36fA1ukwlXusixr0fVM2Z0fKfLWqtBiyFjq11rYix9aQPZpEQ/lpu6i4ODnYXeT
m2N4mZqJ+WAwaMhxws6kLn+OmU37YQK8mO1205cCml07qqQxdZIsWVzpRZsUuwn82UPLjut2I3w1
x+nVXZ12j0FHzvxoqZK4lmLagSZ/DZ3c8uIg5ItFIXhgI1W8TDj9JaWcdRgMTD9NUCXUv0X+o2vj
PmKkWH4VmMc/N3bb4SIJUD99LdQ4Vi+0svMvAOjHa7ol8KzRxj12ujJOK8WBaXsdpXWgr4q8qkZX
1EVpbqt8nDmahbVznU91+phnjNAyc3J2YbTQIGhhPWKjfRtHZlvqTKlSV6JG4zJ8s0xODWaqZyuK
Kg5JFY6UGV3APoscbclf9hSMTQfef/MTQ7nnDEfWyvAJfqYqTNe0O741eoQTQJ18bDJ8X6dh8LpR
frE4ghA1cWnW6h01FGIR9BIrpbO1b4aTDhdGYYqNrASNlIQM5cDXyFVQ/B+hFCaaG0W/a0bnRzUa
yjOzyOZJJ6ApXJtNUaGbq0d/3dia5Sq5WexUZ+wgd1b5WrYBY01M7WdAF++7oACgmO04hu1otn7M
gZFwGvMemYg3GPTveoVmXFQWrMlqx3k8O0MqeNeitperEUGp2gCKUXP+3jy2RnOkTrJqbyoCRP74
7GHsA61PgzJdf9zhPXUpRKREM5g6HNdjIoLayJL2o8YPC+3gcYwNPhlxr12pLWnQH1/qGFFi86sI
wYSABQCGKx71q7UE7RMqiNrL67y7TFLim2SNBsZn8bpVMGY70mCnP22Sc1FdE5qgDwfQ+PiiZuRr
ulJEjUcWk+nqeBldWdOy40xqnPl9xxiY5ffxQjPCsMBNGe/mc2z+c1kqtZdNoSCJh3QCNjc73ic6
Hc2U9sdtOWl0ENM5vOrScTxz/WVV/Dpw/Xl9IZjfLONW/RjjMwVGGapJ0HjIK2jAg3lHGjg8ffwQ
j0d+y0WEzsJcuEgqY4Hfl+ao8bloHb322pbWrTWEVBGBJfzrVFdnb56gvPcdCc5FTZH88aVPrR+h
g7pSnb9DUH+/tGMao4ZGpl6aJBNKAJM84XhpBFuKmlYuXi0T/W/rbz6+7KlXXxgqtTlPFo0lo69f
JzmicWRhRVzWquL0oGX9E1FksxdIVq1jsX4/vtypFxLQHGwWJue2dhyoGNRIcPCTcTkI/I+VXu04
/AMrJaP+zC7zDsry81k6oMM4gbPRqEdQFmee/3mWcu6Gb83PtTn53fexZW0qRKrA28AvJe1Z/RL6
SzNpoBX/8c89tWiFY0tLGgKG2buXxhLtjI6TAAgrMO4Q9tLND9hiP77KqZvKI1zGVyqDz2MtggHT
pDMytp6fuwDBdowiHIR7moGW6eNLnfpBxpIca6DMZ8S4/FN+Gfwl46IkA4LsDUMF13goXqVdnEnm
PXeNo500Mltd8qFG06u3V7Osd4adnSMmLQ//eDdh/QHQZima1rvF4cT2UOtt7ZXUrldBp+oHvSAd
ZO6H6FOosMNgcVNvgpoxCwxQdQ8A6tyO9v7VIwPYZITC++fQuljuwy/30iDKQiz5ol5AKhJZR61c
DVpSXaZKjHOsdPL1nz47rmeR+UsdBcvv+N2rOFbZE9AYLyP788KQ0x1wbetMKfF+LQpm6Hg2aO3q
GK2PdlCSs9q5TtLKIw8d8HlZRCu0YZdWzCzj459z4kr8CNtEEKfBxbGOlonT4H2YJrvw2NoQUSnN
hZisx7KOnz++zonHpKHPUjWeFTvXEpf962OSZZYIp7YKb47UTZ1+Uex0FSf5Ytj7W/TxHymL7xMI
bOIOfrnUkQaGHpVcyB+gZnqHxn1uBG42WC14NacH6dPn89NkUo8R/eDX68po7bVa42lCLYTrdNbb
Tcz0d6c3tNGyWtAAzwwMg6Ydl4dWjIAKhnC+8glxuzeqXGA2ZlrEuardpHobtwerT8froejoYE9w
31a02RCiy2g+80ON30N+iVpYvuDM9VReAMJ1F8nHr/c0TWcF20nHPW3C9sXJcvVa6+37ScroSzZ3
yKDTlPlpipMNVuLWQoHJzFruF7FfZDKZ1aoywYz+lPkcjFoZgonI7svBviLKcCa2Mqk2TTLQb4yE
BZ4oFvh4hwKPX69bByVWutVoFIbHbHtYty2MJ64Tr2nhWZeJgZYhToD4juzXaycYVrMVjGuDDcbh
bukglJ25Ub9aPna3P15r5NVoKDj4ZlHyH601P+srqo+J+xIrzWWvOWLPUx+9IK6BLIy+GLyPL/i+
4BFiSW43cUtBgD0ueGBa9P1QZoXn2C3U+KjINlVQt5dSlO3Ot4P2MqT1+gj9PzgTHHvi9aWaU5e0
EaQe784cdTD1SthJtMnRNH3q5aC9Vsx7HgEdxm9//CMReLAb0evg/45LR+ainDenLveyvmYqAhCk
pl3bITYmbnNPAE5krxoG7BOBWDTtP774id9JXSUIjMczSQV9tNStJICtWeQ5YYkkoVVD/hgsrEDC
/+o/LgOMZZPSAMBxvCKi/PeXih5QEwAewwFk2y/TlA9r3R473iIh/niZUm4gmEIYxenjHW+wJIWj
C/ouRVfQDetZ0ngV8c0wmHJL4+n7n95AQyUymfrGQBZoHn+28HGVuZFW/Czidj2lnPKCGSIznSYV
yTlZ5/vNnotR2lAamAy0jz9fFdqQUHYZv0wxHkOhvKCk/h6P4hFD6ZkaZHmXfy9BuBTHUslPY88/
DlUnBTWacgUhBlirjaBX6hRmigWsn0legAaT6ueq0dNXhB+NjG156Y4/LwbqWYB2iVdp/YGssC/F
pD2KOqlwi8uUrBX9TKD5+7WPaFTl6S1VB1c8WpEmtF7obVbiKV13mNLeQ+h9E0n1zGXeF4zLZTga
EhhP9XHcUCDJbowi/mqvV/QFKAj4vhz5In68Dt9vlVxFUyk2QIHKd5BHCCtjTuZk4tWCjhadHjzJ
3Q8rl3dx1TJQt+eVmM7Fax9Fwi9fSq7KxmGZpgnZ85iX6WczBImQZoJjwkEcUrLoVnmZgClwmNLP
hBC7WInAVABcIu2ZaBmiexvV2rVjFexT5sjbgbJonszqHqcKPq6ypDhYygKcP+YFsjj55OhAQiFK
mWf2+JMPBnAsK450UuP4wSBJCBenTerRnc438eTEB2Wkz/nxgzm5ytBV0lJydFSDRyVnZlR8RoIi
9fLWgrBf9J6aEOxmteeqlhMvrOlIalv2IckZ9vf91bRSkZcVdjZ9LAVCFj/cj1Idtx//mlM7kKQE
sKG2S5odyz395VQwx6o+Bp2SIB6CiNJbfKYASMFkaNKv8B7+vIrmzIhMlE/Gwtg+PqHCTpSkgvCK
Ton/fbl3dSTvstp/+fhXnXp5lmAtC0kuB4PjZTw2Sa7NBS9PGpk2hhqNEZtvfmfYUmzrwLS/DSmE
ZrqFzZlP1ak9DyEpKm4+vu8PPbRO1VAYfeIFhNu0uQKBI9iW8TMBkg9s12eudmrBc+zRWeycLN81
yYBpIiHFkuOVQZnsMmlad4MO1evjm/mO97tsCtxES+dzJJA5H+2rTqePnUnL3bO7QX2OQrXYKiiO
XT8WfcpszhqeYs0uVl3R9jfVlCfXZmqJXWij6ZyBIDFYjsu1VsEohO+BHqPr4nOnW+3knbc4YfNm
wsI/Lnxqv1HNIcv42owGY4K2+qK1TrFCVdbsI8t+6Ua6E1YZMsTIRfScDH2z953iFUcz5IqF3jVk
xp4ukoPFWynxwvA7Pr6RJ941ZtqUoJYlsMccfxBTi39DNFJuD/n8vZy1dquWiCl9PN3F9OXja524
HdpPjbG5NGqpun9/r3XopaoBTc+bfe27SsNhnZnql2ZKc89y8hjIj2zPVBgnXjpNY2JHRcMX612J
3dfpNNZBwc+LzU9hFEBzRbXDHIP8RgHd66mqh2qNGqP3/vy3wnvH+Ullo4njndJQHOSG2B49zmrX
MKJqutLpHd34ADJa8EzEZHCm9j31JCnZaANAknDYyo7urmTa2BhV4SlqQGishrc9z0V7NwDN9DLJ
QfrjX3jim8MPpIbCHEO/9ucb+ssunfm1gb+QWzv2AZMLoyYRtyqqtUAR+/+5lAM90ZYUjODef/9p
pWVg78s5omlOkd8S2gXty2rlRdRp2pnt69QaxdLE8gQWsfSDf79UjyQun+kMeE3WPUKFfTPN6jFt
eH5RUN3Z+GX/+HDEBobpQgdkz/jk+AXURmZtejPn3qzPaPys4b7u6nVJH+DMhU5szJpBs0EIOs/Y
OJbn+cvzKmec0CqGXy8NzBfc6Dt7rh7PLAnB33FU0P92jeNdWYmT2DC4BoJ+zcVIXR5AHJv3eieB
EKdDw10kENgc6nK9ZI8/FUNNTpLJrLYjAojmX4caMo+Y9BojCjihaZsBu5UXibY+zIYR3ulOQC7Q
BOHHL9V8lzWIszjdTitksP4+NG2GFOoI7EpbaNikImn3s5Mhtso1fKIFVrWd2le+8xNYf0PwD9Vh
scAFyZW7CUcr3Gl1M+1TE4lmL8Lsqlfq3sNW9kjIcLPiDifbjF5R7YYIBT3EiZlbDHO5gQVgIhZO
BrgnIoKSHXfbj2/vqbX504vFOsHzdrx/gs6t2kmyNpEJf6nG9gsR6DeGULYiK4CykXb38fVOveHU
3BR7tO8ZCB29C2Y45ZUIphy+S7j0nK4HPdkPbX6meH0/VlsSc3RB448egXSOLoMHPxT16OQeIvI7
oDk1mkH7W5U8MYS+QpCy6kz9NcDg9/GvE6evS5cWdxuH6+OCzCnBqJeDSU+kmOZP4ajiEqoN5Q6j
i5pu0MxwxqnMDCd50lfrlHBThts5G3ml93sTlb+JFW4v1E7Zaq2Rr3yEoSy4cse8kwm2E381NQLt
BpKqVyCNg7XTapLeizWvA81/0BM4kPZsVi7kLCOBSgXeKebfAzq0fMPzod3i4SQMbVyIDabG/05w
9ips2nhjwb58rnBin3kUp564XPx+DmM4Hshyy37ZIyK1MbM86XMPAP3EdMkFrrFLtLY/s7JO7UW/
XOe4MOrLPksLsOmebS7JW/QbVkTDbj5+wKc+iBJrKnMF5m2k2vz+Y9RKL4sK7LfH0MleTfhSOYy/
FAkJjmEznTGdnbwY/UrOLA7utuNDhKzZjPKUd0UJJWG0gDehRW9RgKKlbqMzt+/URiBp+/O1wLL3
rvhNp0nIGBWVV8f1nd5YcgVp96VI67c2QrMQyjN3Uju1LpaZNwdYJATW8ZxmbsqU+0udFo8pNNpZ
1w72XA97nV78uhBK6BllBTGwdMQ9tIXQmwJMDQE5xFd2YCdbpzCmJwtLEPYMP8DV/fGTPvnPY0Ok
jUT/lvH17096GP1GSULKnKEq34QTPId6/5AKdCT/j+tYNidFjr+LZe736zS9MoUlejyPk2hJN6f9
kk/KsC66+syH9FTZukQj0WJZ/ss6eg/F4ODgQHvptXhGQtzh9pDf1YVJsKB2kxbVY5Y6ZxoVpxbw
L5c8LlhjgD1o9NTMU4ZxR+znm2OkiNvloS76M2cOcWr9ciJdYpAsJsLHr3872Aa4HStjm9Gn1zYs
f5ApIaFFafaK9m2wWviShEqr+SaqFq+Boi3KzBrRH2jsF4OmyotfwY/odBwLuNrwGYVt/RDMDvFR
OZCBDFLSdrQG+9k22TUhfjUIppQG3k6ytDYL/Yc66NhZ4GmOpfoaF901UpxyQ1rkW2T3g5tNItp0
2aQ/lIiu+djr5pnVdOouOItTlxYH6/Z4AJumZdPk+BO8uZz3cztrbqsaL8AHL+iZvrTRNJy54KlH
vDizEMpYNFuPb3sZawHMEl6TqIKC1JddXW5/0i1FAGzKbRZN+scvzE/txFFBiGJG5wfyunDMPGoY
BcqUMiVNM09ms7MKhw4uQKj1q1xM5kVYpOkzPH04lgbKyZ92Afzm6XPWzcDNkfTtlIFohjO34cR9
p9hYLNCEC3KcODooOXKy4eiK1CN6xNiE9SSv8pCycYqL5iUmfMxDF/n1zI14P+4zUCXQ9Vl2bevd
2TcYzbn0e97oZvaRsorA2CJIFdvGr5sdmV3CZaWgnDSJ0SBhezUxk8F5YZyLshIn9srFF44cg8y1
BTXw+x6mIo2QWRtl+JZjMLw/fQ2RAJ2Ktjo3L7gz1r6NUSNjsYJyn9JE1pSMOSo82v52EIO6nSYf
XKmx5BMCzPpEWZzvwoElhWMq2SLqM3dI8t8mxNhs2f3GkHG4QStsrGslb71QVuCXws5a28GFXiTi
IRH5eMNriwlt4kV4Ce3OOaSq9VkFZXTmYH7q9zMBw4NuLRP648YR7bY4bVrB70+T8YGYG7Socoxe
Ik0Jtx8/9FOXQniN1gA3Op+NowKEoRN5dstniRCbcF1W9uLmG8vk4IRp8PLxtX4+t+M3ben+LkAO
PoPHx/9ckWk3ZBGHgx6Ys0uM+YTZaza0nV8WPRk9qXahFap/2476cK3rSnCntwrcW5GWuxI0zt+l
5H/xDWfwDTpSRN6pf6EE3uWcXr8N/3P1Nkbfil8ZDv/8sX8YDrgI/qIXRg1O65BSQ2Ur/4fhoKkO
PAZByB78TzaGZcb5fxBQiz/ERBljEMQOCxnmvyAOQvuLkRdFMDW9tcwR/wgKai4r95fFpi4lLkMg
RvQMAtDlHW3rFbp6RF15fFnrzK6/oCNYdOqG1RobFUxc7rhiQM8/cW4vmkzZFzrBpTU+civ3iiFC
cqY00/caMhNxvWppYlWf+vlizKX1VtWptY7Qk9VzxTwjkHh5kFQOk/EAAGe2cYn1na6XzfcU83Dq
qlMA6WKTLNYa50aNFPADfdH1Gr432RIz8yDyGiOzHKBpfk7FkEYooA0FgmkdFmSSHyJbwSFtW3hW
ekTV2MiD2UyQlss+r0r7IdStuRjwc7Gr6BstM9D3uESTZLgPKc61jQ15NFVfCKxv526Xl72N3LpR
0XRcRFqUdJtZrb6FCk4mqyqnW1NPc2s1T0PMH6WxO7/y/lnR34GB/30Bz72AZLRSL//nF/CqyCnM
6V3/m6DC+7L8mX+9fYQJ87Vm56Yq08iS+/fbp0lyhpeoYAIX6GXrvOr/vH0G76WK7oARj43QGonu
v94+w/hLSIO3lSY0ogQ+vX+CUMEKc/T6EUfJaYf/CAaxtP+PPizlXCS670/hjVWWjrZKCfVApBTq
5sqsZDJ5Fh9VfIxJEMaRG4nyKtDJMUtJwP7e+JjNoM9mermyySYmVGmuiLAAWyi/zbXubLIc25Rr
ZOV0WVRJnb5E9EMvi2ZWv8ciGB1XwwCEywAVxrTOFLKvdtg1iidEWpa+x0bf94dRRPVwVUO42jC4
BWQ26RCpk0kmVyWYpZXW+SQhT8olH/gycmuin1ZanM94V6b6ldcbi7keEtvUj/jHJ049b8hbO+S/
S+Hk2ACPNkiPzHBlyDC64uQy4FTuLE+hebrviywuXRCbI1Y0ZafHnb4udOdlyEcmQAoe+lUWLJmV
0zTHL6PZlCvRYRLppvEydLQIAfIM3U1bDwmpC+uuSMkWcnFDmzitclBLQOJqoi0UnyAv6jaDu6zO
nXYb6ZF5wJXd3DbkJcmLQbPMb9yR6YIogdivHxnqzPu2NiBoXFh1MCYb6k3CywY5lrvaLsN0o/N5
virYYCMjpUaZGG/kWwmns9dWgxGGrfAY2AAFGFdNUvaddTFjX6mdeaU1DCMA+IZJF4e9SxkJJR2H
b6I5PSwBBhISGR37uZ3sUb1ZVrkuGa997hld3zcNSISUc8H4Ha9LGf9wYq35QaEHMfJaz+kLaQ8W
YUtb2UZW0bil5VufyiHtFmYoRpgBotpB5l3JjaoTAu+nFCZLZDi5QDGY3GlaQfpHhB8WZ85ww9AH
NmgUxSzLMSHBpUw49aHvPdhxUmwgY5BHQCzjjlCcGy0qx/tWdka09pWU1AaysXKsn21wsO3WMqhh
uNsrHa+qB2UXFnzK8WLP+bHekn7VfCn0Mv2mo2cX2Dobabo12YBuaxN64QYUuwK9gKMdGtEOriGC
FB5cFGuk9XSvYWz07WrmA3e7jHRMfKtlQDfSUC+C2Mi22UgGdC9wjVpc7go0cknsiDbe5UWrURUn
4I1IqLfcrLKHzsUpkFzA96uGRWjVr+1E5vt+UM3rqPVj3R3b1LiUdjwfchCFLqNwoJVd+IV/Ywyh
OtO2XRpcy7DBR9kZ8hIBf0PrMvFfwzp0aG/P/a6EObNJsCUfOs0qn+JmvgblYt4tK/sGSLS6tlSB
K7XSrubYmtwwKluwD9iMFhM38ANRqj8KhnU3hZkEn4Iymi/qyqCv3Sep16SSTK5IBrs47pOdH5Fb
5ld8jfWBLn4pa+chMBRO3MTJXtqJ9TzrKvD9uELF7xMxN/cmpLZKweDWDC9mVeDai3EUXo6R0D/z
+UWa3k1zAdssVcU9B8sO/10jfiiWHeLw5W5skxlne9em32hKOSvC0xt7rXRT5bhJL42HUgzQb3Sr
L74Z9hQ8mrGByatIavNrm6FAy52m4e8olT1MY30loBa4VdcT7a3K4pCMVYY2LY43fh+PW5EHtjea
zC+GkhwHt5NjvG3NAICB1bXRheaE3SOMzmSVcn8em7G6Y1kX99B9Lp0hVFZm4jse0KISvoWorINd
K5Hj0l2xv2OcDW+d1I5AVRX5dytSHWzPE37EMkOoQLKIobqTqpEuEt+3WW3vJ9GP64TV/aApRZlB
0Zx08KvCXw3t/GSrMAum0Qws17Kq6DpOe3b2ThWvmKdpaYSdQngxmvg12R7mZ5PkubUg9+Ke1IBo
ZVj18JKENEpMERdXelqiLeut8Zsy5v2m10X7I0hoxydmBcmDHFSioHTxSc/n7GbWIuemx8h8O+HX
2mpp0N7qdV1eMJZQF7fynKwaEHaEmZAqusHjpX6xaUCsDRSm9zF8nXY1AYFchXGnuBiAgx+QblQv
74lOExwzFTR2tYNmkdy5sJ166dpBOKxz0mD26NgV17J7eaVXcwDrRhFQMjX9KaggMtuDGR4KQEG3
FUbCdVupPXfWCac3zMXtA2OjKl4RGRuuG+xLFY7gxao5VtLVNPiUM7CYbmXo1VuWRWIDbpDi1tSL
K2b38UoRVX0558Vwl+Ll57TqXFU9I2bXmmDr7AV21atQ1UgK1Kv4NW16/TGmd3hllfb0oJIjhw9D
hs694YyEDtnQjovRjwxgfsZiho7UG3JvkpcM7u1LYOf1bd6l/nOZ+NFFN2IPDKG9P+EFnwiGKOId
XJEJvA62YNiUTbg2+LVAbVtdbfd5OkMICKzuyWCIRUKS0eRrBajuihYVGZ1qqN5WEOTFxrL94pBj
BWlXWUJorxlPGdGZtaZvsKsK7mM7fDJGy3TNPpRAwDISF+PKnw9apMlvqNNUZVX4eUREXzisZKw6
L9NsNp5qzHzo7VyFONQETbQFDC0vLZISHn2rrwNXMWtJ9e2T8YfZfrzsSBPeNiUTxb+Hof8tjs8U
xwIFKYe1/1wcP+B1D/9n9aUmjuv3GvmfP/pPjWzZf6G8ITqAnt6STkHv458Dqi3+QutiYsPBkPD3
/+f/zqfmX9S/i3hQUBTppvXvClnolNU2zTHK42Vew9H1TyCDP2eGvxxQF7EgekhjEXQB7kRk/3uX
C8wLltM4WsQJljaQz5OIYZXngGlCjnRbOMNGt8qD2CYXW8xE2UV5dE0VVqz7NLTtdS067TH2I/Ei
SWa9LaSeP/SN9F/pqI0gkYEgeKQ2m15ZC7JcGBiYF5HSF2uA0wW5bWOCa79VxrhxQw7sIJhTJbxO
tEIBE0e2x6Gbq7TaVE60JJdNMEVWSSdD2tN9nP9AexCVLqQWY5sojXETajEZTQBXgXuPPfFilSIO
tT/lmcsjyEEqY8cO9z04XJI36GfqSu2Xq1b3xZ74Z3EYZlvsSc6joT6mVf9ZzfhHravMb9+4CjCu
2sg5SKAOgMFjl1UEnE+m08Yhjnk/+rkkr0O2RbKJlMH0InpeFqFLavYj4oHDCDTHWwnjPNiABfG/
z9KsmGpqQ/NSzlDKVj7/shejJJcqH9Tk3knU8dYfo/Bm6Pz8sWwAdbcNW9cFW1pAdmSnY0T3Qwtl
Z5qlkNTYQQuqIb6hd2PCv6uSgIZcMtH8zFVF5I8uMwGLTIq5fNUC2771U0LPQb/Uqrb2EcvkaxzJ
xdYCSe6as7Ufy6y8SbTKuTWB6oaXMcxMr+H+bfuiAjYjo2o3h+FwGXaOvh3DHhg9W2XxoGmVfacY
rJY4oRwh5sH0MvBSTByAcS8clX008XTgM2Am6KziJgHErDzMRjZtpBVrB6MZBgLFk85YR2ijiXZV
spbfTHEq8giC1pxVn+uu0F9KdTLEypkrU67MwGy+04i1N4AoWr5+w+TcjSVBgUBjnQe9joK7Ucxj
sHHGmrae2YtX3R+bxmXlmfq6DZXhiz0nNmgUzbksS+x4sJLV4ACxOo8836raed/BxJp2kd8pl5CR
+mE16KAthDraOfxl+N4tCovEJCt3KLt7oHBmchmK0bktbUUTsKSkfMq1CepGo6gkU4vUUFSXYqpg
ci2pAgTBGRNxC8CfsPJPrsKNwLRnRoX9uepxpyitM1SrsJTC5/koQ+8ajuiqYUODlfwTuvN65/lF
rbSHVpaduk+raopeaAc57YE+rInqieXzyfID5WEaOKbpiU9obdZfRD2Qr7DKrolnCC7TDgP8t9hU
4l53dRQUhnIgdYWQb0tP1SeMOxGwsCnkZNeCrENMslXJWXFboaZ7yozhOWr1aK04YXHVxCFmm7K9
jzstXKPW1yVISwTBZMGEw7OU9Nw9Xm/lMQ+EvyvqmgYSoHSQh6qtEYga69Ua/lewVVpYY98p1/XU
m9SIczaH4W49Ydi8UCjv9lRz5npy8nv4kZdt3Ph7zNzNyrGL8bBITjbWGKUbow3BchXjjo+4AneJ
nSb1ibH3591ogx6cIp0Ym5J4A459Dy0EhrUVDDt49eazVuMCibuuc+epK24GW72nEaG7UMR5bI0T
EstH0EGf+tCySxls/bxZNbGZX6h52byhuLlWZzIGqfYGD+1C+pDL3r6J+6JBqMPs16AMuqUDILbw
mVJ3iAjnMeR8HQGZ26UGEQYYbtLtpCWaS75ZQ5YNjKqohoQAwH/+XIBL5Hhp3cxlfdUOCYG1ekhU
lyjqXeWD5I6lol7BNxluZANVLmqKrw677S6PNHsTAYfcFnUbQ7c3G8aNesU4EI9e2vfKcvAjBzSd
4JFYwWsB4witRhih35jytU4eg5sCsnwZ4mrw1Cxon+KuRjIpB2XHcftHV8t0N4XgPdt60B57Tfdf
RWIq5Jn6ITRnToyxqzAQ3XeyGPA9ZMS55VVUbh2HY4FbMjLflV1iHGxOuiti7Ky7roSeQ85isYaz
He1a3G+sCjlb10RZEG4D3zCKN3YVtfcOkKJnB80KrEx0KwRGhUQM2dVX8u6LxJ3HKPlUWmm21TrU
gX6k21voOM6uoDL8XA6++gIWCxtdT71VIAi9zm29uJgqzK6ZyOw7CEb5VSNH5aaxg2crqJYQWqfq
tiDp5XWt+5jfSRJKtIM5xsGlkwB+dIlPqFZpG3XEsOoCEFKFmw7EFRgcsyXQtUc+eS18WDxzFi4U
kjKPyFUj9M0qwYEqdZCuazKYyN3plOe2VJsXVlxeESM8lBeqqO9Jmi7uxrlVrwWuxPVi45JdyjIw
ALUBf1rBDjI8XSdUoCdhYl/7VvwmGiN768gsWstQZPOqb/2BxoAhp0O+MIxX8VSZa2lG2hO5vP19
CBDq+0j3eUNksn1Z+fqr4nQ/oigPPjH3o46fcnXVGOZTbpjKkq6OO08kvdtr7HPz/7J3JstxG9u6
fpUTdw4H+mZwJ6ieLBbJYiNREwRtSeibTACJBJ7+fpC397alc+XwfA/ssCyyUIVKZK71r7+ZRfIC
anDQTvEp8cffQlt4B2CFIV5IUt44+fxxVnME96e1t0Eg34mfL2PlmKeS9h6HQLv7klIkx2VhtKia
nOKIWU7TbuxldneLn1gPVe/LXdlP5WNj+ZcmHZpzvchxx0iPct9OVT5spkzioNJjG3pJZ5T0YNif
QYueCXShlKK+yLHxjSc41MfAKkjpBgASMXb6ww1t31rMiHAzuJLMGE65XdYk+btdls+G7bdbZxLm
J8Dy/NjmYfBFWvIKDP8VG1KIVfhRRkbw1lSWuRXekBPbYQY30Zws584ERQoc8damBG8s0XgzNWXC
3tl1OxD4kjmhAvXSc31yVHfyZtOOC996yae5PFes+bjJfVJQJYZ/djFkm84sDlJB0WgH/eQuGE9Z
S9ZgyuZtxqxYPg/Un5vBGdunJNQKtvjCvU5qZ97C4FE7z8cLdW76ek9zWsfSCH9LUvujJdLkzRSe
c4+KEIpB6D3SCbGuvN9qu7ZO+TKSXwCacgtQ0N6Owv4S1BMOW9bnPixFtgViQLbZ9NMxxG427l3s
w3IBHUmR/XegYgmuGMql26yair1J9XhvN0HyIOnGJF86oOMBovslm3vyH4KOJWqF6XbGk20rrcK6
OF3xosvOvyZMVw+r0ewYk8/bXseMPK2ip0mm9fX8tI1djvSzIXofGubyOhT5YS02hdXct8GAdn6K
bmFPffXy9Chs8pkyw7xPpp4wzDyusqHfyD6Ii67+JCucaJZeP094J3XWcD8YDcZ/7Ke8MEakQ6I3
NNCkk6kRf57VcssLK/pw0nS91WbH9c4NZs9nvxbNJvNlTHg2wySjrBcQhKb8neby38bvbxo/mGn+
T6cily+/SrxV/zoW+f2X/tXyRd4v9IArAyxiAMGEg9f791CSicnqIcCAkdz2PxvLr4NMDBlgkBJK
iCqeceW/ggqZGv6DHg9m3XdTEGgsdJOoTIArVxbNd1MQQoQNPImwMGT7jlR2R/A0XBS8vFxRzM1Z
Bbk7E9aVqyQj48bAc6LE9vTZC6V/6pchearqMFnihrd/x/Pj39uy98+6IFeRIG2j29iEx9MaOtLY
N0s+fnT7ur7IEJuQraIW2EdDmF9sHTpAYhI/xU4t9q6Dr7XBt8u54DPubXD1EHtThfVDWZrNwwCf
5Ro1vl3E+ZyWrxIzpRvXkCFOj9JvPppiSjDEzgw7FmEbXWlG6ysuDeTClcsJQyR9CKwgffCFt1xN
q5JXgl2SPZW5f78kg94Zk8NW3TEO0JNTrlZ2eofRGOEfOVl1z2Ne6PcgqDEn6Fu8uNwFv1UBfPvA
wDX7IOpyJAW8RRrjpMreR1kA7O+J7OppHyst08VlzzAbfZbpBLwr+hciSrBpYfIQgBwzStiYTrc8
NwOPvGnpX0v8BjHZVSXoj6Hys8ibgvhhesFPxPeC/Qq+w5eqLOpLOKmMAjhbbiRmz3acMezZVor4
9qIpwxAnbCN/wLIX050qvZ/KotgHhS63S+bhOO1H0dGcWnDkDPOhxrDyS2bVPkyIepqfgMTGfakJ
+h7IWboPpcYwiDSPO1zGpjNI2HyEsOa8M8htb4rIGp6greGGXBPgs2vsblitzO3wVINF3S2WMNkr
A2PbJFXzaAym8zTM7vCGwqb6OtuoxW015mtF39zXvWdcSA7fp545fORedfOGNI0IrC2sPzoyxxIf
y8htwylN+GK5HJgGGFDfpf4spr6/t4auPRd60JvIUbCOCxYOMWDkFv7mOJSfGyEtgbvn4jRUjFVW
7lxg5cemV/iv+5EYdjMSSuJ6W7UPGaDHsILela3C24bMswMuJ93FlVa6GRssjA17GeEYp3qvLQOb
H5ywinMH8x7ZQBcewU6rLwXAyYOJOwdrKl3uSwKpurjwEuO3sHVCEqdTWsxYTH6lY0bz4y3Hc8D+
hUtnzkAxBjEptoVReR9zqzY/kLCuzz6gwC5z+/EuDzqP4MlOqEdppMuboJ3yyPHp9G3HefQckR52
HxKSybwsPSgVNA/wlocrSXX2rvRIl4hHBcuPNdkEsdeKcYmzQVPL9ZBi4n5qjCnOQx90tiiSE6wJ
SUkBKhuHwqI9Afql7SKBqn5lG+kAtMk9bFJh7hR2syAgnXmHawgxRKPqkG+JnJ48m8V9ndbpvcxc
e+sL3/lU5VVUxjzb+kMPlkGkUzjOT75fOummayqUq4WVHRks1IBBikK+NoIp2SgDQ+99Q4bkfZE4
FpxzPHfri0Ho1WtgAV6BzLSAO64QCTtJjh/kUrefKavMdThR6ztnCaitSc/Eug9aBe5qqu+jXYFq
KGFWjI+Dk1sFCrOiEWAbWiy4RIedfqTvtT7IPmnGTdrZshP7yocSqu+A9ELaShyYSE6w90DSab06
+85+mO60OfbmU9KDHPgvaVDTBuMOOKpjK2qe9puls3tj2QxhUetu6yq7nJ5kodPwN5cUegZ5WVCZ
k/dSq2KCGBZ2nlHuUUsPxeeZ+bZVHvAkkZKDC1Tzv3XA39UBDor7nwHAly/q/fNfq4Dff+UPcoTF
UU99jGaJigK1z5+oSSuj9A82BICuGThBwIDuW9oMxcIfAcUefwUFkQUJf+JbSfAP6gC87L6rA/yV
7OQjnnJIlLHx8Psr1psNrlbwaJ27IOmD15nkA8ZkliEB+iqT8rgWAo5ve0OKlLDi1hJqZy4Q8yeI
qYcRp5gzXc5of8STtSQQvpLZrdCMdDd2J9g2RqYrr45y1cehrOV2SBGhZx0+aJtIhRyHHbYxWwK9
GnUYp9m6jk7fvjUqUfeLjKh+Q7xBGfwuMlhwSpfTPq/R6QeyqAmIKDECDcgaOPgRbzHuMg40zGJb
RnTG7OgHd54DxKka5+Ej0POC42JZmL8WI/F8cTWX5WdBTt59nuLyGE9Tre8xEiclklaFz1539aqB
ou0PTu0sXWbq1gjTgGeVv3V6r7NvxpCQBJF5mHGneC2SKlLPmqRj3mCLyTLgZMyDXDuPdogfYuQW
6XUpSjS1FbljRVAN2ymrmeokfasOBXKuI7EkDeEDbrukx5xz64HqhrbccKUeujuntF+GDuhp6YgP
NttBHIlCyMdDndipExzID1vtbmRuLib2krWkqy6JF7g4hLAgwWH2Z5zc3mpHpqSYamI76eN+1IBN
g3RWbLZd5fbOVZWYWUtINKBUmAQqrNSFcqPVzjyXEZFpqSStg7TdNB5XLWC68YysSBiQzwYJDq1F
aoYHURS6hxhVMJx76hewL2Gu7kRmP1nJrS2zKsGEqFfrwglQnunCI8dWY2AXl7U/VepmGMaxw9tn
rovBkbHsewXCG5eTPfXWxxQmi728sbnOjfw8TGKoCXiAy1Ylj//d8L4lYP3thmf51s83vOl/3lpZ
/oUP5nz7pT9mXdYv7FK4vYSrMgru9H+GXUH0S0AMHd7c0NhX1hfb3B87INscByPmHz4ScPof+pd/
dz6/rA6Z3jcD0N/7pX+wA/5AM/bWURtyLdohjPa+59hbyhfKNNP2pELSwHlYUu/eAea5fOP2/+nW
PPw+Qfsf3FMfkOYM/f/9P+te+ue5Wsi1OG5Rpazc8R/UqoqHYBGh1ZwCZ7Iui5qtSzE60evMHTiT
ax3tfn69lYv/3fUwL8QGauXaof/9bo4nDaybutDkerVVQgkxO6ZthV6sy0AOw6kZEqJTHTDtZzy6
7OefX/wHocA6xoQoj2bCx1Tje0q1MMxetz3B4oschs9w4CGiVpYKz7O16CuGxtFrgpfl33zk/+UW
e9wthwC3da19LzIa0PfJKQxI/K4ZNWJ2PnxWTZ2ThJlL/ZCapKb9/GP+cEEmrivZmCtGFAffn5+F
aWhKNBkdMyNpbwO2RA7NASJg6BifnET5bz+/3o+2CAxnYVdCX8bbAw3Gd407kVKcv4km2qvVKMLQ
Bvf2/bJAzGCs5Tb1Zh5z6xJWmNgEc2ldhfKa16brggmAqMRGOg364DrMNvkIUnmjikkk74nxifTH
2Q7/ZhWQdff9IgyoYGyefZdvk4f9u/eL2XKYFvUwHr0A+uGzgRQoue3Tis4+bdc0c5Fa043VZnOV
xph6Ws88g/PViCp5ZJLp+zc5PGGiODrvPXV66cd4DbGW+gR0vV5C68IstM5ulGlX9Y5UeutS2xCT
N6IkMmNLiZIyNZC5jWbZXsI9/ZF1MWRgyN1I1OxtZ8z6ag108kkeJVW8SJRcv4bK6eYtLGoSBoAf
7eJWOuucll3CJ6dIldGxMJXxoaiyKLkKaUuWXFIIh3DWfjYACe0lsyz0dMgj6PBhNWmigyPlPpKA
Np1xUK+IKkcEGyt0g0Cy60YgoYrQ6qhePxgTZ39UChluNAyxt7Gwuzcmss4Jv5VBbLRi6oAfh3ow
+5441UgsbF/kcq+9ivTeQ2nqaysroIBaJd2bQxd3NYSBQdowhtt8yb13D/fT5tTMkX4DtIXSDfcW
diLJqPo6upJPStwPzCckH+DPTZ682kVZyu0IK+i9GrmP4aK4b9K1nseIL20JRfRKSpn37hu+vuYp
nZNwJs/Zz20+hJtIG1kX9yrR19/XalakDh2zk0+0rqWGlV60a0Cmx4e1iePoD/2kqmVjMEHMbnAt
zOtTKQxRDzG6qXDcDaT6fsjUFL2GHfvpFoYbTtD17LJOVOO7720fdm+EafHwQ7U8R7OMXruqLkBv
mpyVAeRrbNxUt7cSLIUurWv1A5Pcbtoq3+aW8nR3b5paqiaZqVzEXlF4AiFkRAuBh0M1mLr1s07Y
dkOrauG/rvffxaMaYmyIRoqskW0UkuCwEU1kXr79zJAkzaYmZI19Y8mOBp/1MQsGtZ3SKNqPomcB
Q1MNt/5QwpbAyidJbi1QiW6j+mnclkKHEdGCkMMcuJjoqEHdGHFeBuH3HYkydWnrJyjEJsSgBFqU
2lfQIePEMVbCZpVb5mmyhoCok7Q2muym74fcOMzmWExbgfIsuXZdg59YhvE5jlAZIQ9ne4nmNyTo
02c1k+xHAEm/5A8TEb0ThaOas0PfUMj3NsHG5HqVLdM6BZnJLHPIScwPMGt/7pwk2+mcYXBC5sI+
IlJdZDCpJ0e4lJSFc/HCliBwNR0TTGgJHGz1s1+DwWcdITS+bcwX1yv9TQ+O8LFnwoLt4uzHw6yt
e+hgw3XKBEX8QArzp8EtIUxnTj85mzTK9a0KDFzEQkLZYyxUWgQQ7XIJ5Zh+Fj3bpl/nwU2TZ/4F
RTKD9nFx5zNoRc0Xro2+hVOaQoHsluFzlGdi2vbGmOZbFnd044IgwpRwVQ/LOwiSV6fph2ZrGe7L
kOGdkkvx3lhBAbEQfJhQNIctG1U/i06aiiU1l7AUMos/xOzL+soxx1q2MevPj76RcEovMj+QXty9
eVjhvGKkPRaw0cN65ZIpfV10lrzqjNqic63ube5LXTHhnN51C/5RMJm5rVu7fCZuq0Crt/BgfeOo
JCaj0TxwnFPYrSkGUZQ0W47R9tlnGsqAtNn2fIx0bzHH9PDDX+CkIWu2PtXSMJBfZu4YnpwahsK0
sboe3ifjKxjNUJl+XVLl+dhSlDdV1CXnyejSB+KXMljU0XNAwMNrNcj3udbr7p9br31N+nQxcp90
VLDPe52VEy7R2Z9GIxmnTZVN5l0XTcETUoISsYuaTh5otlonaNaG5zKg82pluI8au7nXI15H+4Xs
6TojGbPVPSiVqmE/ukCYOORDKFJx7STNpQkM99fKcvj5jhNLvnhZZCe/RuGUyxiYN2n3S0jUGtNA
+CdQQUrjTD80cutqxvkLvNaPMw55x9xtiEHPHHNb8JHAnDsIrrOd9G+tDqlFusELz85ECnxpKb5W
wfx6l1e9y2bhVqkEJsdEY3aK8EKuAcdC3Rb11qj8/rNZFREdN0y/mOguFo0gjPDapySYpNpYl9KY
NjRaWctEy47YS4Vvs6cXEa+jbN6NP2TRuZ/4ajZVFbEPkiPKewpCFLN5R4eKxQ408Fg7aXT2qy6v
t6ldst9LBdfkG5dHkSuE7hKU4hx1aCOKEMsjMEybTcshuvuBsA+eJQ/6wiGYOcdhDOQHJ1nc92VG
N7n5tgUG2RqGFxDQw9KfzCoD32/CJh67yT1P42gegsqDXSYHo//ckFtF7L3DkIGTVXjv9M76oc89
9ukaUyK5nQWsWoIjkC3e5EAY/uH3t2U1nqwODAqpJBLD4PgKJLu9qKQ8KhKEHgZF7VvD5oV/VRFW
bk829E9o1LULeOenNjkmMmrfJlt02b3tKd51Xnd81kktXLKR+Rzgh9tVPaeFz1S+ZsqHuxbsjNAk
s2+Tate/GcseGncuvPkpMVrvzc8sNtZZGsV56qTOUWmNRc+RYaXPE5KpmX2z8s/ugt8V+yKjhKo1
zJtuzIyvgxRw8cYpwqObp9ja5kYQvRLSxLIIK8lJLrDLeHYk5Ig4lbop9zJwiRRJdb7eUSaMpCV5
4PqbkegKDkzJVvWUrN9oAQH+fRlrVlzV8zUaFky3eLAXkxBa1B5GvqtCMJ9Xpq1Mu7hPlJZPvpMb
45MiCYKg0HzK0iy8ViXWfhxVzFMccIQUqtF+JsYqtV6KkGo5Pehp8GKUpvpKSgvosOkmzDqrOt8O
E5rqyZ/tQ21E1CCBnZnEFsns4tSYJeZGNu/4B2wK5dBNVSzdHV+/uBKllZ1KlRkftRHlNwQCrrSF
jKMH3fIxxcA+nnVg7JF7enwO4W8bHBdwDopu3blPNgKshji8fOvIdNxbZmpt5WIxxgbpPbWKYU06
VNa1cdli0G5gZFMomcdWSUUy+HX51chdpACqTY7R0tZ5PEDM2vIETht2ha+NFF+Nar6PtDudWNcU
BqMw7yOIGfdePautYorg93N9xKBN7KiNkyftj/O+4BDdFiKbdtp176H5uHcaBsMj3zbncqOrG04+
EnIZucSB4SBJqP1dGlV30GGYIHGr7s25S186wx/fZGs7l1bVwNhYk1NAakGKVUU+iHpwautK5UeK
HtzzrwDs3o0DfofHT21HBS4vTTC5Cbk0xfIFvRRfiDvyCO89z5mybY35y+quaqhuY3AC92R0EfjI
fmSyQ3BesRsOQGOM942T78yiu+vLikVaZ+w2uS9ZkYta9fQJw5j+YS6nImcOp8Ltz9uotev4S2uM
PwQNhwewYAFBfN/2L8ouIk687tiB61P0I5WyY7kWvj+/zg/dD2ppXOLBMmj7sd/6Dl4lJG4Yi3bo
jlWz5keOQWA9i17C3CKugexld21dvm2HP7/uD60/12WijFyOzvRHF0ha8goZgu6OxBj774NRQ0Lq
Sa3dT0HG/tXWzXz14e6wUzBT+DtTSHCb7+8u8j+6Yh5w3sT37mZzX4CeWD7GcV5CA7KE0n5matje
FkHPbs8Yj3+bnaQtWStvkg/Y3L/dgP+OKP4WsUOb/6e18r8qqI/vdQczV375K2z37Tf/gO3MX3wg
Kpwvcf7z/s1VCOxfPOymsH7ABQAYax1g/AeyQ27NHAylJkwHbxVe/gHZ2b8gdObH0VeD6tmm80/I
Cz88uyuDDAgEThXv4gfLUZfWMhUhgHG5ahgd6Fux7aevf7opD79vBX/G6viIf13C60UABPHB5nP+
4Ks1tMrooghji7GEw6WDftlmARHrdMTD30BIPzwtXGoVhAdIwbEW+d6Ap60ZmtIHL9Dtc6IzqxyR
m01EjrVqlKo0H+BIS+OgF07bKJzbv7n8D7cTx1t8gnF0WA0QkSNwJ/5kW2VXS+hNPkTOopmeiW7/
EJKj/PObub7EX3dbLuEhCAYiA7r6freV0phHM7HE0bOmZ+05rwgGcRdFWAxBWHz5+cUwbf7xcoBN
COyxGfrmN/TXT+SkwvU1MrWjS1N5k5a11W3ayKhh4TEvrpT74iaTqGM3FYOJXovqOhbEOMq4Lgnm
2ULuQINkp8zhswK95zgFUb2BYB2Bu1QV4A4j4aKJbWF1qzAsiiW8l5Nd1M6vdjEdGBkPXxs3ZMOX
g2mTvxxxHM7RWG9LUjEvmRiRjqGq2I7mrF/hdUnOvnRKcdVcU7xcTCdpvbC5oLJs46iWzmOStt69
NzTl1Yd1HStX0sGmQ3oZVWPRw0fJtg1HbNVMb4UoluXEzPtuLAyFwV391Q2qa5u7v6GFfRwkeNFE
KMpNZ+pPqaK8iurCJ32X16xJsKZkW8ShFB4pi41F0VdMXxBIilNQZPeYKxqISBGkunY97iCN+Bet
YctEhp/cMIV6DQwruSkyCJMooro4V+oLUq7oWTd9vp2tooBWK9LnwXerzRjCdIkUDOqWSk1PiSIm
o0p2hamzO4SzUA6T2ExoTm691PTLHWq1YV6n52lE3F0x6n3eBtGzCCgRMgYRGzvMgzMcRqLims5C
c9toKf0Xl+7uQ1Yqed+0Fq8Tam0/YyiMuFfm4xFoF5KPlCSEwy3NbqFdSipK09vZcCj39RSxRGpR
PIiWyryYCH+kebD3Kq/MV7ctQX0VomIjy+3xbcxNASXEnK2zQfTDM0jBsmty4oYTv3a3BMn3xFjn
VnRakJqcYe/Kx25Bn0YZfgb0cN5wjR+e3dHB/NbIrDtLOz6pK6wFsfj5fhwafWhq5y1DlYkyPB/T
fRE4+uj2efRo+mlxMBzo3UQitw9jNW/tfpzvOGk7YLyuMve4S8AX9T2oMLnfAU9qLz/IyB1v84Th
W7Jk/kMe9PskcWhmkiEgtN5KPxVjmZ34tQ+Ylt64dbJOhqfHbi5xCwZxMVRhUIE26nboYZLlGeUf
vMXp0UjId7SdHKMps4OaX8Mx9rpe3M5YqgDBpF57X8+cG6xomvqYnEPz0UnE/N4brbmpeGjOBOga
YEG+fUAxkW19dBkNnG46mzIRwVaYgqul0Nh5XgxCJFtbJ/sEZOhGG2HyFpYDHoNhih1Wkky3GoXq
JiBjdeOTpHoAV0t49ms8LFwTZDAZIS95JVpFckBvFjtb4zSdcJ8UfvSKa2sBtSmnXA6ydydxPkTW
Mu/SYTCvmAGbRxv1COmwZ4Je0qeyNV1QHu60QwwKzSHQVlLK1UNj2CYTUb1MhLINWfV3Ri86vOCT
atuI5XOehn0YE1k2x2GSqlNipGh5DfNRz+N+0EQMkkJSxG3UTYel5GWxGxMv0jKCmu1pMrDMkWTA
2q3z3isYui2ykB3QjOhS5xlML9o0Vsl4pglU/zAanfPOvh2e8npyDqaVwYZaKUEZTXoVeziOXZKq
HGwSLrv5pbXC6syGtJwYGzDJtj16CvxJgWQNmt6k3VRdYm97MzujuzxkHACg0GjL4zSlmaxqq7n0
dXiqlP1S1pkZQ35vNmkob1wShbcL5gDbpDTCO/LBMXOMis0i+l0w2u77aLodE3xH3XcwCqPYo8vc
siX49/kMEyryrerk1ySwOSEMHrxFp48tZD502pIrm1Exw6v1eYDIRtSrUN+oPliTMNFQLu6jsxT+
1qlQc1lgxH1MooIDDJENO79hfVna158Z8Rv3JT7u3OZmU8qgePUyjDDnKG/BMgnB3Fiudpnhs3vQ
YkKTWAL3XAFyC+DlRcFqC40j/vD+RojgN+af0B8VbchWJF5xCosweK56bR0aL6930nbnTaDm/Ijn
JQYqfpQRedK2ty0t4tEbPO/ezzFGJ789/RR6uzrNEYLMGbdfZfrFYufa2kzpIAfO1bMTptbGM62u
QixU2k+u8Hc+LtsfCDlxP2nlZxdf+suHvnG2bZkTX1d0Ul5Gqxv2ZY0p6zAHxdEtKxlX6DYgIrdf
m7K3UbHLcu+nSX/ifJxOijxs8mQ1dua3g4URHGFfVT/+Xlf8t8j/myKfgBGfMu7/L0R9zWWK6PIv
TKR//dIf9T1yUheLJIp7MiLsb6kH/9GgwjdG/rmGRoRM2Gku/1XjO9EvuBYhXTUp5HwbO6V/1/iO
/wuvxpAZS9iQtBzf/yc1Pov8+yKOy8OA4iV5Fyvb6a9FHIJ0Nto5tY5hCImQMRk2pNKMvM3SzOKc
T85ON8mnucEENYaGk72YYwf33nTa2zxLx4vT+msSqnL2XpBYyU4GBAdkWGveQhWunglrayix3fAk
kuE5YSSFy+ko3iHgljLfSm7wC31682qvo8GuntgGFcrQz17S8OytcAUpxt57YwpgdHQy3rvT+fzQ
GsrwOvit8aXUgX7hRKr1lyigayqYZLrTJWuDnaxxr011cWsWZRcefIWSc3Jc7DTi1BjdyzjYOKjY
WUscCTlv6FxgSO2YjqRxwIMW93UuXLR2jr5YUiPxKbPwU1VWoX3bDyrktrS2fbT0lJ6Lzho3Y+nD
cjVtB6vjkJydPSRcUj778le3XprbdAKCwfzZ3XrSLT/Kom92npW4WwOF7KYiNuqVmNv5WreelcIf
AsahN+kekmghKeSbOsvUyngb+irfjr3WL5mJgL7MiwqHk0WJ4LXrURBuAuRP+BBIxKixLhJmwEmU
Mghl7x3se8K2mK8ZiJyfpQjZ6zsXxi1HcPfmpi4qBwzjn9nM17tc4nTJcCqyniOSU/HatSfrmV4J
rLvqPF5+wFQKqBMjkUuPAm/cBEPfAYXBHq13oYe6LA6zCBTXkIIqYiJN7JYcPdDeb/9ZEYS0bJKO
3RCMveHn4MLxO54zl9SXjWZAGS0MBb2hTl4LNwRE8Ubw00G51P0AwMCyqfYYTOInhFx6SKJXDLpB
ECXwIA4z69QUM/pvCDxU4olyBIHhQGQXs1rvvUNr3B/cAfEP6GO/3EbNzPUJLgIwSS3AXHwf+UCk
mvA6QrrF7VCCR98Qj8kbmCyBnDVIC+7utwFwxS6f4A6gynrrzTiibEMdVDgFBOizL4mqpmTfD4mZ
noZOAQ+nbTF8RnvK4AqNHMJDNEs5d5wD7lAVBUBda3Amqhi9IH8Bi4yX1/764cNlKAghsoly3chJ
838WETgnl+L3pHXG17KsQyyfmJKNa3R8iATV6UOYKx/4mSv6AS5Je2X4zmmqMLCJfwepiilNXidZ
Mkl2XHw6tu5kq+UgJYnz5jz34e+DXN8EWBK2BdItPC2PaV547mNajNGudETWnnInl/0OIRkzEGHj
sx6nTsXHmmukNFlS+R/coZiN12/vEhfpMT1Ws4uvOt0zb9brfFaZgSndJZIVRLmq7Jn79/7E91wS
wbY8Iaxs8Uuv1q/UNtf7Q16X2V+GOWpvI79HFyhb/hzN6ww6jFLGGtge5zj2GCyICO4v6bEkgaOE
FfLo1qY173NGDF+XZZ39FL6xrinLBm1NPSMkHHhUE/wTq9bM07tSb3RQDmTTRfaCa6Y/Xc2JwYzC
YfvNYaUx02hHJLZV1tQc1G7UnYeQaO/OC1EW2kx3495mej/WiG43M4Kli28Gye23ORJfpp9tV6zn
WmTzwChBMiMf3LFPEBUwd1asYuiMYb1HEIeoQaXe45gP/W8FpvROzPwgegVw1k+hb9SbwEagF9ty
wqI25QacfdMlYK+py9aJl9ZDITtMpJBtvajpCWfIUwVWAt50nPDr+01ApMRapGlDZ0dfD7Rq9wjJ
UxyGTmjCub/zOheVQcAOgieG4oL1dD9ZnrtDkWGnO2NwJtq+hH6/lm53cnDTObRVSFQS3PQURWDX
XLHJ8le9KAyFOCgz+yVql2BvTHL+4ga1c5Mw4zoWKrQ+V16wvIbpqIM9k+/iLKSff3GEnp5Hz5tP
HWEMu7mokk2bGy+yMCSOy25P0V8OKGSjkBmvRYtva6OClsMovYp0szdDNPAN1k44r6Qo0bHi629B
bgLAAIyI3LheEudtLov+dpgQpG+AY6zTSJjmXY1SfutN00oFwM7E3+TJEpwJgLlIX9ZfQG4yVJAh
oj+EiQIJ56DDSzUZV6smtGoHwOtgYRCq3jpXWBCJx8V1MEwwo8PAxGe/KEJOe1F2dxOayrg0xuSh
UViPUCsiLjQQu1tN89FJJ5riIeoXhAdj7pw75oz2S8Kw8HXKKvlUTe5D5ilxxcMHtho6iGtiWcFT
EwxZDN1kCO8FmOAxD6puZzJS+Jjak2bYGz4v9I0fRpi5h1Z7KJm9qWnXBqeruqOSen3wkVN3oDhj
Zz/05NzFft1l1OcYt5yndqk2cwIY9NhnbbvTMOp21Wou1hcoSeJM4bK8qybssbZZkk2fkk7XFVX+
6CE1rMexPs6iou43LLfaKUe0m1Cbw7ON8uYtJ8y85yh0zPuxcEekJEZ3Uj7kgM2EnJX5VXeLE9h4
GWzz0yRDcdf1y4xX2qQ7fxM0CeRZusOtggz2NEd4n826sB5Lyx++KlfLT3MEj+pdD2alHpmgJOnt
gGHQKa3IGKUH/GjPS/KYZVayLX2EoZSC+qwGi/Evqg0V+PJm7B3jHuyD/tAmsiCeg/pLNeAgI1Zx
dOLN9mORD+otzP1km+KQ/hB1kcdofcIrqWzgiP8/9s6jO24kzaK/CDrwZgukp016aoMjUSJMAAj4
APDr5yLLTJdm2tS+N93VraJIZiLDfO+9+0KdSOUtjCpxo8eNWW3SQdfOtpDOxrMHRKuy8JhZudOp
7srqazb0hDBl/Rzj7j0JvX3p2RK3ac5z2uX6u2Emxxx3ybUGIv1NqcSC1SHmFlJ7Z1DWkKY4yOzk
zsIpcjPQBE+PUR8Kz+y5MBOODz1ZT4jIuNv5DX2GQimMSarLzKFn89NuXcT/vQ66osTlcDAL4zXO
bW8F9iL1mdKOKtWLDWpmsTHqkefAJG2aTi6BbCuIqSDg3hQC9rCNXWBb9JebZm2d/cR27/2g7R9l
a0PabEmy8vukfSSWaadh77nBSuuE9ZA8u4yIripi6xsMB3WUVLNDJK4sH8FfwZ3KOX7szMrINpNZ
5CRj9UkLhx42SDh3aXpfTq21E5Y+P+ltO17NnaW/UrXBAkVA9YYVaMQ93jHI7cvgbPU6YLNqSPmf
pl1fEflrHlKnLCj/IFC7HSSWF2hI0jgNdj6A4HL1TRu7R5AG/rUUyfysd0WMF6McXtIhfcvjMo6g
m/ocKJgFPY+kuvG9TVQdNJ11ovJ2Okx6YoZ2kPo7d0AUD/s2V25YljrpOt8b3BYtOHX4JJS9iOqJ
qaWdDeyOGOpwNXhlQQbX9l9qfDfhWE/tIzl1Dz5yE+dbtkNiwDnjRMa2gvkIN/upNR7SeFXu2zy1
N8ucdFfShgES6uk8XE2tLXfKNCfACaynQC2m1I881psfeTO4n8Rq1RagkrMc0gA4Wg0D7BCQQdgW
69GKqDc33nFuGNwYJfONdWCaaU29zasxi/zBH25UbZibeC6AcY3NuMH2ZV4RzRtvFzxo1jP7m7jp
q8ICt1AGU3mf95kFhtAhYoz7xX0oAs1aMNIHbTj2OceCStnfhWHqyS5wK+JYo85ZULiGuEvYZBPK
dq+5e3dbEsLBRETZj88dx4AVPlaz8s5W8uaVYyU3i8UsI7aD92Qw5MMSKwiPZZLuGgKL11TMOLdN
lTYtF/ZGg9joDCdLFv3VZDTz3q+y6d5w+u4pVeWpUc1V7S/TpglMQlud7D5wd+v7sW/akwE8ed8m
/gsHNbXzunYzeq19zmn8ZoY0CiF2+VRCCCRIp4xdRsU6lal2CwpMFpXMkZjdhQiIXn+fAM0ziAtM
SIdYLfDlVQMvCB6SazG0WvkxQ8UBKjgvd1qKLWoLaM8Zvvt9/VQPcyU8CJaDHa/2ARa3Yzy5WEAs
70EaxWttFVN6VRWNF19blf6tV0F9M5GcINjGs3AUKot5n/OZKbHIU++BTKsDoLbkn1oVtqKK7yXj
yx2+E/LtRYQJ5RUPlASl2PqJd5+Qfbln9zv2JTvov6vc/VVMWW3GlLFR2LBSyNFY/3oxTgIFZybh
XOu1rY1tjpuok6UmFY1e9yNojWz/D5OD/08J+1UKA1dMS5Vj2pan47z8tcmGGO+M1Zs2rqpsg2sA
OvV7x8L8TWh9meJtGD7Sgtak22T0B+vIsN2K5wjDGPU/uZOjOWt8sCEmVnZ7V178uZq71KfWNLAk
rV7pUQASIU1bxRzbytXllOhWwIUeVjAuLw3Bupkg3WSEQd4h2zvfpDOq/pGgpNPtlt4AlhRVqxL+
lbEqxc6ACbiwJTH8pcxKuIsIVoynEr3/XRVz94NHpvrEu1o90nfBib6/+C1dU6+BO9nTxNQSk8i6
dupcsAwtPi9aN3S7tZas21/k+pl/sb2zZY3RqE0Nd4IL4cv3y124dBvj37Q+rNOOf1TQqFd0XJtJ
DaoWWMpf3fSCE3Lsdro8OPN6X3bw5OFONAqua//63f7VOHD5RjjLOQbYlGz/+nT5LTe4BjfOoUgL
3uLaL8ttXzW8Pxf/VpetUj2WTC4hC7vs+9/97munAM52vBLIr79qkXixDYpOJkk3S20+uUrhVG6y
mfPj6iKbNL6r23tcAjRo7b9bBv5pfbqBQP3LiwylA+EwQHgkbfzr767gGcUybuWhM2r+9lElg33j
4f5+qvKOa7NtuPzyoz1LlIiLhaGtBi5+VeIVhwRDx9Pl1fjvePPfjDe5Oa+xh38+3lwp8Kefbfdz
/quB4fJlfww4rS/EDVykdZtwz29Yhd8HnJ6DiYGxpmeit3MBZcH7w8MA6X1NRK7xirXUcU0r/BG8
9L/wSKyemtXZYuiYWv5G7IjL8P952IjHOL5BPsb07P/TBsvEBgVvcNpDMGqcA6rWImuOfVxcpTiX
rya9bcZHuGXxSXJQHY4jmaNzWmtjuRe5AdOJcx/FEqkAPurFg8UMpeXSWE8JEcjYzs6UvWChFJUV
JgGQzmXS1G0ijNTaGHMcP01m5byhanwrDPRU/qonit2cx17I5Uye5UnWNG8VVAXD03SLmLGHAQeB
udFyM5ASpe4LsPRD53JH7+tefwuYyDHE0DLzoaqUOHUtKGFZ+qQcar5QuSA+qVaZbktiQbiiDW53
CyUyZacFn53JOIRYoTUx6IW7c0xGwovMnET9zRqNfrsoitUXm0bbywuFDx/MIEUjvP9ZpOHM1pl4
jWTRRbv4e6bdNIXm5XBcqNSLPGvgCztHdebGJByec/kLyuB1zJcmiSp885yT+uXGrUfYb4z1DqU+
LYdedeCwNbpzF4OhaVjl2rzrsHpTTydp/2Drap21pw/krOrwb7S5j8Rv1on2PgyW88jxmUAiYybj
GkdvoO+VYxQvsyg8fzNyFHtry9UjICadv62A33TnY6f9XKgDiSariU/Qi9IfGlrQLXMZxsTrz9et
PxVP9soZ4z+PJpZXXHmwi5muehXQpnao9sMwj5H06wV5nBe58+d+Wy0jdTBen5nsbwZENS4UgsY9
F3xreogLZooHt+u5WKSOJzDsLquampNiDStNitNik5JrGdSGfT6iBGWJ+VZrBJ13Rj37+p5HBbtM
X/Is+PR05EPXbfjuWYQVw8m2pPCcRxjLxQvBtOIxrdv5DUdtd82xLnjKl9HfpZbZupAVG+tUOUNy
FTd2+srIipERRvUrHDkctd1cYH7uMSdAaxyjfAH44CwmNSqOHtihcJpehW4A5g/I7PK+VIpDrN0F
+4Lh7qdyLVWDFSpLiZ0Yxzzu5jyjZCvX+/RWFJK/KxgKKJeMRZXJke5ifhxb6eXbPhHdQ1wG8022
KBFZKGQbyFnxTUlwYIrGRPl7nPnGri1S66XA3LAvfShsHNrToNhMNMf4NMLp3WMv7TenL4brkpMl
Ad05Xy8NK815WLSFE1FxUybx0nOOct1d5i9xZHtQ5wcdMjWIVxJD2eC3BL8Kec98oDx3muVS1T2X
905mc5FL6JEAz5ZsS0J6h8Vz+60Z2MsptVdnsjBJRKjCsZ5hmuOBKWd/CuPW5YM6Ebi2selF2Ocz
HioVi13VjyQRZG+j1sf5Eg2q0/ZNbXU3A/SUOygu4goyhHOPB97cjgxM+Be9jlRKUhbQmnxMvNd0
AmbDRk269zYuWnbDcCf5mNs8p2pAHtuZt36pA7Gp6J2hC5BIGKO73HKrSOdrvi0N6LCNlmNnPiSy
bB6bQK/zrRqNdDuko0XGRFTL8wThCjpEk94S4WpPi17LF8115j1ufwoorBlactgmta5tq3kh4DwW
vY3UUnVba6gc+F0sFEY4MO4hAeTOV4oKmHM6Ld1rwO/PGDsmqMwUT3rdxl0SxidxnmLvcUFlCIXR
ICwRbvn9seZHS+pJgylO3UZoC+mT6zHBw0REIIDIWH7FRU/MERZi1JncRLGy3Bo+VDBO+1RPqkjN
5Te56M0Wk7l5lFgdbuU8aE9CFCz+g5kuu0BNucW3KPo6WvylvW99aPJehSEGjOdyNl3QG5Cqhvj9
srIwZow/uX8SyJB8QpmTG/pvn6LaZdEiHsonVNEr5Wo6y+poypFVY2aHaZmA7qeE5RkRxbT5OCjz
wXDWbwTDe9pUJvMyUIC0yytdwUtOlRZUt+z2823XCjlvpKSbqhuq5ab1gb7+97j0H4W013Dvvzou
3YniWyrLv6jB5m9f9PthKbC/cMejUIGjF95KJ+Dc8/thybi06bgudmlTN7kU8Ed/qMFrZQ63KkTA
i0f0j5OShXXUQTp2+Sbr1/29uhznl2M5IjM8XTMI1p5Tbr2/Vo61o/CryTWakw3VbWPZxa5ngcHW
1vtnJ60QdJwA+kLYM1agyqZ1B+0ZBS2n4uaSfeHagLsqKssgi/dgEK32Cdx9cYUbKMvve7eiNKPN
vHdncatTaiQFA/Tc3ARrVqShZqE84SXC3CACAOgQhpFUGw1KRVrLG0xg9bIvZ2OfKHbgZEnNeleO
qg3eR1Io/oGaEAaBfTO7b6OaBv9+Bu2M223F5q4L6tZywddEXEP97NvYa+nb0BZdSWSGuduupqrA
ve4dPe3BmxYlkEF2gCydwlJlvqVui5QBgbfDZbLUt3ycEabSqWs91oM5t+MDTiwm2NsSZDz+x8qx
4ceF8NoDJq1EJcv41jcXYlX0C/N6NnC1ygGEbOwEugK5N8IfNtLY0D8UcoNatiLNHKUz9O0c7JJV
LglslEO7aDPnnAoVDOglkg4ypo1KSzFcQwkbiCN7gYE8JlUdsfSaKSghvHtyyX8sMcKdA1mqTGaH
UxEmRayX6DJ7U0xxe8vBTDvqCnOcTkNFuDAjCxXuxzDv0uqYatq4TyBxPAqCDayenU66i8De2ShQ
ud2gnr/Rx4FtsBgY8YsZwKxkcgNSTFwzfEXmgWR5lLIf9qIamz5sKklOfSyGoz9OkTekmP9KRmgo
XskdZ8MqGtNi2tAILjZ271hIcQkXxiWIz22pSuiaWl+HIgadupCCuCty91nIMjnjSu3uVTp6Z6oB
xnewH9MmCXBKtnU6nXke5G4eZfbCaS++L0w50yZQa2ZEEmoEhGbGG2Vk3m0QiPglrSfrMKWudqdN
KDohRoVgx6zNuo6xIOy1HBLlxqBKZH6pG5+IDZrmc+Ma1SPEWmGEZZzSA+0QV56irGy9KaLEdzlW
La6OMOi7cjvQ1X1U09LuVUHjOqlY6ypY6GEIjdpRT3ZggFDxayLPm0G0xaehbJchnbdAn0pkVW2F
KZdw5u5132Ygo1vlPOX49Lp8YCJrW5N3bZBHSQByEbri5DGMd0OSmFfGxO2fRAN5ViRYi324a89p
4VYvbTdV+zH26u+KzK/RtGNE5NU/8U6jp9UgZ+au9m+WuZjOzErSU4U68pRwyHsbrKUs143S/Mhl
q19pS4Vs1jSWd1LFFOzsvP6JuTc+GA5bLchQdnIwp49QS4c33c2L1xkN/NVSfba2BPnitaGmi4Yb
PmGu1rd73QPvH3iq32U1zTWSQhVuPsU+b635rqIa8KSmDqdchT5X4zwLtDuDU2e4OPRuhQADs/sq
zie8iky6I4mPkacY5TJ1fCKcGUmhDWOZeSvVUEcq5pzI69LTU0GhbKLpEUQ4xT0xqDa0W5gvNhEg
WJLtc7a0j3mteT9QxYQZ4rQFa+YoLDfweZb8CU6NfVUSfL4mUVSHLkjkjZclx8DuvBsA0GSe5NA9
LlR9YA3R5Yc7AMqq1SLvLcwf3xsl2yY0IMegWQOUTfLEfk5SG151wwkhVGUzY+cLkhvbNIb33oH6
RptGFDOQixZhGLgYJk5QWZ1866w0+1konBrd2FybQ6ygbappk44DPRlpnB0sjUJfTMJqvjYnQAu2
cBXDu97U+MTZwD3xPGi7VjJ6BCrvyzNiKLOiujeC7SWuPnYZY7MizvSRTlKVTwczJRYvlY13QCTK
QrmO/e9ClajIQzZgBvHp/tni0J0fbC1GDBkr5xu39lXF57gczr3BOjfo0IYSoyIFOvgpPkhlgzlb
jRkoud2tlwTDHCaDpRB7HKxzXYaPtvRHmMWzAUrUMOUtYg23EOXIqNcnCrz96sEgAHdMtBivEFC5
KMlx1znE6fZ9Y0/X0K65Wvk1KDDZOp9Ss39kdWNeGxg6kSAaMGbkO7cNCjMfcqo06HXxbwJLiGvq
Ltw8zJePdAXUNmtmi6nns9TbR4BmeuQblGhWiDxcMtx0lxEcQC1bgnNjtHKruSZdIzYX0UMCl78Q
Y7KzhyzetFVr0OPm2PscXt+Oz/tHvlT+Q2MSf0ubQj4lZGFDI23rk8oF3kYSV8WNI9GFna5CHav0
5ECFLuWLbun2eyAq8syTW5LSC9R9Nsv2RzNBR2fOYRQcexCIKAK1T/yEuJzpmImkUxOrLIRT3pex
5uwKc5ZHAz5gpHf6tJk7PbuGiuxRalvJfT9Mw8ZGWn6nb4X0qC9R0Dzxte+M73nDJHlhe7weyX8D
tetUem/75AaqTorNVKYmVaRT92kAaNwOxjw85jo1pPjpCVglFDeTM/cJEmrxYzYa3Wqg6PcqsBp+
iqy9w9FsGdt8gRodYqX3MSKl2lENV21mp5FTqe+tbhdf8Q2AiOZe8aMkBLqdF1L8LHtfU7/42Yqs
O5Lo9yLdEziJHf4pdrwgnAGVHEiT6EcdC9ZmzAxzR/jXuKa3J/8Ict9h7Uy1PaMDCmO6uDjnfWGd
OL9nO5BczRGcQ70dUMoOli27nTdx8tKUdPbCTIHBl5KIXjHVzaY3NG2jUzwageAat5bXVR+9o7KI
n/0JY7oRDXPqHhSqeJQ5N4sNzaAipkj8i24AaTgfjV6fh4HgbwXdMqIADMS7rlFWpr0ZQEjDNMXy
jgeJE0ZBrY/Q5a1Xt2dPJ4LcUTSgIHrrVK1s9LR68HG1ngDmJzugZn7IFdEM3axCXYCfCKkY4Lpd
3FilpsH7ntS+cIfgYM95gkZWnrlA3s/cxXYMMTAtYXCKKHJgkjYYKPii2GNbkpt+gThpJ9IPnXTA
pTui2iWaZ91p/WSGrO3eE1iK7LDkGKHpnv/ZxPTAQkmkBrYcCBhktcNGJlL2A2s4K3SQj6ycG7LQ
PH6y0w4uTLazq1GYFPR0bUEDMEhJ1MNxQoEhp5NoYZIt/qns53OROV/t2Hv+713qP7pLcZP5l3ep
+59VtfarffvFXWv+9oV/DJ9tAm9IKHCtKBRd7bV/3qd8/YtjsPQzTDZJlzF+/vM+ZZtf+L9cYm1/
XMP+d/oMKotqF9czfANmzHoL+xvTZ5z7v0yffW8di3t0vtvkvpBb+PN/CH0VpdUtJRUZUHkqMW+Q
hTPO6cVaVxdPMtgGZo5DhNImOG+qd5sAU1XbHlnRDH23NARIIkQ/LSDi0xfOJkXK0UKGRsOmDT5q
dtE7tc5OuBjpG3T9yYBPTzpnbRHvANTMCPRuYXIUshAKt94y43Flj+cUhXq/7NcdkQPf3J7mdZJj
IBfx6ViW59jUGPTYhZdu28v4h3tv85iIdSikXwZExmVWdBkb0RjDCElexkksN4J48hRvhrTCQrRk
PxlBJx9qnURN60zKmWU+cOtjUpVehlbMuxlgoRThkxnWuZZcJ1zgjIqrcZ16ZTLtb8Z1EmasM7FY
Z2kJ5Top89eZWY75cmRfY5I2rTM1xKu1kQXpPwSEwWBlnb75LS8zmQ1Gcgxz9FOFKXJbrRM7c53d
mQGvvL3O8xTV4/f9OuPr12mfvs798nUCmF6GgZzrqhP35xoYA7NCoVJvZyJk9FHrlzeVZyT6Fhgi
B8eWcBf1DYwd0UH664FBZOck/aNBmoHJeRszqDQxIeIQWOeXVTtYL1MhzB2hC39fogow6Fzi+IbU
E3EuS+cCKBnoOM7YPUBX9fMtlR2kxtf8eLcmyW0i5d54v5INN52ymz2Fcvf2QIgh6iRJdI5Iw/t6
G3huS2u6G6nDiALi61rn95FzSbSnZNupuS5OwZp3D+q8OjucWG9IRLxC3nE3xGzEhhHcvKvWzPw8
kJ53Nac8KAL1ujSw4IA8fojXtP2w5u7jNYGfuBIxxfK3pU2tDJ4luYkvqf1gDfDnQezsgMKKz0Cp
DyMOtJ285P5pWTceeMghlqxYgG4FBCxFgAkRPx4Fc6a9cSvnLHnaIph4V6Sc0rBcYQNAgN6WkiLE
ZYUQpCuOwFnBBKoDUZAMROCMAdxJsQIMbM9LjvUKNXDwc9zMK+jA87sG+C/wg9aAvV9cgAhjw3Nz
oSRMLrameiYyNwCN2eQXnkLtDs6Wadv0MCtwC2OS2aAXXCp1ADH4cTFlO+KYCkSDYyw2wIb8N3yD
+g3mMGtwlh5NUzjq0elWtHnoNCI1Xgy6HHPMgXl25ba6d+59vHGvk72AQhiwL1m7KlhhTtQBzXz/
MbslvGq+Btwl9bAAkjRGbWyl5AgpdnLeCFhV+VGtZcdhwWRAMb7XF7vatxJj0+OYZbZCncoGjndJ
osEJwv405u9CYHerqH4SFYzQ1Ok4ldVusGzGzpxY2YYsSd5LI0uKKE+NjPdHkyWPp5LMiScmwEkK
nmtaCRVq9mBm55Xvb+FA9CI5zL1vv2OPUv2HJwJDuJB3kAdG7Ii9PGV9BRQsrGLRW/yXG4tjDseC
UVSqw0t6qsTgAgRvkNkjs2+5wpsaRPH/7tT/yU5NxtzAvPDPReLHSxnb5puQ/V8mn79/4R+TT/cL
tgrDdQink2y5FA//Ofm0v+hstXjJA8QVhpz/u1M7X/D1EWezyIjji0FB/n34yR5u45UB+I5F59Lu
9rc2auuXjRpkHtu+rrNHc2LAabvKyP+wUWNAITkQN9qVbRvjGXcIQCa7dY5lsYitVw/dRgdm8WAV
7rinX3DZGhShHH3DR9gSUj3NdKldWR2V2kbT+wfB1dcJ4zyvInKwZCChnW9FnzwktUWsCwNfbLdF
ZNvVixrEvTLpWBEq4XLCwT80XBb/uLNp4CzX/JstSEs2dmE+YhFJAQmaNHPDub611dg9IevRe+Wh
rszMNH/o2hDOvvWcy/zTqpk1olqf52DuH3IypftGOXYVWvlQPmT5Mpxk7RMQ9Zj0hhNk/T2nbFa0
Anr+jJZ8LJOp3Ob50hMZjINd32Fpp/x2cdHzdB1jM85lvGVzvBmniRy9NzUWdV86rPpFb/WtXttU
HzmNc623/gFp8KHWiaNbqHc3lP5eVfFUbvKJOVTi96DRU3KYTePHux6KZsQDI7d+ZcCFotUzJNkX
MbNpI96s8mqBOrbzHM07lTmDICwlKDW2V+8mbFvVYaqIEXAuIJ5BQOKxcWjjUXP6QpWc+axKxz1O
tje+V4aE4t81AbcrS8a3yKUw7gtJkJFTF6lg/WqsYmt5RBAXtKRnSvrahygmg2VQFoO2sHd1OVVZ
FfXTke5Im4IwOi0B1dBJ+QCq0L8NkgAdTPkMAinSQ4Dcl5zzDnCiqUooK7jqmWF7d1NZ9Q/4V3Wa
XTKtTHsiHp01AvLInGtPtOhHBpzkrSYWmuX6McCwx6BP3GpzZtXaRisnZCMyQ1R3Easmk6KlaJBy
hbTQjDZ2XhDV41Qt1cmLq95t36UZOw/tQg2LoEAHozy9By3lUbk6x5Ck91UjfQ8DsLcAituBWdFJ
WthL3a49TvMKU1cXsrqGdw3MOhz+ogwiM+EEaO7034nswpUroF1l1Qyuvbmw27FUGa8I59NZXdju
84Xzbl6Y72LFv2cQMOJIQ9wOttkMID69sOLNCze+XxHyCLwMyaqgoTssaZaNZN7+UHHdpinbcxpo
/6JOX+LfyPT5bBpRuQLrl1G5UPouHPuBmEoVGn1VcQAGdC9X5D1zVOj3agXhtxcmPjf/6VVkqwUW
FI/1tUnB5xcrSL9JQeq7K1y/H8Hsw5qCuM8PoN8serdmRAHyTyuaP1sh/S6Y1pdgWsn9XrNS/LkQ
c+blFoO9YMX8pyvw36892P9QnRneJ2slAB4Osh+6gTO1v3QG5Jf+AOOSG9YpFRjWeoFmLRrwGptq
2NG5C/IxeYovdQSXZoJmLSn474b4H22IbGzsQ/98Q3z6OX3r/tEwZf32FX/shNYXDBIm21ZA/PM3
79OfO6H7xbVWkPDqnFnvs3/uhMQ+wQvxR+QaV9hwwAb1+1ZoOl8otCFeSiPuijyGFfM37qwG++tf
L63GyikxAZWY2K+QHc3gr3uh3qP2wF+AXNmY7euo4djvivnDxyJ/uxgak3uNYumplOLBU/5N19Xj
mzvmzWMttcdGb7vTMON6Wdkx3F4G7TjHlhvvR5mn90PVaN/AM4EPcKXeHGw/9pjMO2bS3dP/PVtn
286EWTK8LwzvuBitb97ip9Dlc1c0Jkl8Fj9pYYKBz36DMqJ7eaRDK6eRG+GwL4lbxpiRdgvNzDSR
1aptm+fCr3pOkB4OZ+OUBpNLcw3iXL/1Ut3udmlhmzXQgCQrIMSSJtH1cDJnIMZZmS/GyZMzw36c
7oCAF2lIpno2Qda9b3pUuHPBcuAaiDnz8qd41jTOrYYnxmYD1FN+w0Hq/0jcnBwd7pmpw2OQSn10
I7+jSxsfAB5Mmi8Lu9uLSZpXODeXLhrIn1/FOeE6SrM97LcjqI1xu8h89je+zA9lgit0qjJIGkVl
9VAKJn+roLW8zyN3B99KUupzssekKHDeTkN+Q15EHnJTveQSQS5HfA2NMkgOnDuIfzYY1V+zKaMf
dR6zI3jBG2m3Vym62GuXlFWEEgK1bEJmrcYAO0fifvRTjE97UO9LTkuh2QSRmKxjMomXaeyrcA6M
/OT79vckA2NixWJ4XPyhCyt4/XvM1S+aRY6JRIvaAxlFXTWrPfr0w7hkL0wtPmn/7a+WTsJNEcnt
kjYeGmj/LsvuVI6yOog+q5FRrM20lGbYcR25qjld7NpmuU8TjEfCFC8YUMjKUk22JTL4kxmli4to
ie9VgADJqFoLg4EkS2eR28Hgv7dHm0ZH6AEms43NOKJOJmgPEUet9DoeivbG75W59fAPH5GXM7gn
ixPCZkujpWv876gZ474cney7nzYoTfTmbuvG0Tj5zTZKbvIztmJ552i0evfZ9FiVc7HnrJMxl62z
QyWQBgGbuKElZwdHmIMDjOPokXUh3bWtGeyS0iHVk2rBfnTVT+mI8ohZnCs1a0fIaIgAJb213yUT
5QgodblNEkbfgV52+EJI+HB4miNn0ciZ6GMB66IjNmlOT4ZT6WFbiBetiI8Lfq6w7GpIN7326swM
Uiwx5ae0cYJIq+3sczVVfgW5wJmkZ6tVNnHpsXFXUqEurstRDFcuEEwgv4StsBMs2qfEBIDiBsrN
CaXn68mmzUcK2KCSamAX9OGBml+Io4Ut2C11s6zWMorstvZNd0cro7+NvdijaxOE41NHogUNxyDm
RpbHPFUDZQkoBT3fjQcLbTHmOjkUDRnMeBzvqTswonHksUiCsTBCyDTzj6ZmUd0mnj2fhj6rDmav
ZoXww6MFZWZ29Slq+GnBenSq/zSaBlJDglNp507DkH6yfwd81hRUaNrqmlrdUiXSvXcOTwunSmLV
O2Ms9au0Cso9ToIaeUYjEWVy6miEghyeu3uPLNy3fMIEJ3WKLR0KLFd+xUpua6wt8h9YzQRSkukv
b5NB6p0u8um2yDWgKOLVXDId0LCQUAypm9Ua+zbXTbHBBpXjFct+xJ3fbjKzzl7KNkeBcikoujE5
hTIlHBZrw1TFuIc9+YySKJiE4xe/ru1CnowA84dnjdekCOsH2wq0R4Fe+c0EBMqlB0jTUgZ4YYck
5WOM6GtuY1lNu7mY9Rs3BqDVxz3VpH3f3xYE/qgmyqodcM15366fWlRd94yf0trF5Ie32OFTGCDj
PV6LjCNfR+xUTyFerKP5xl/8cCZ2dFbW/E6G3DnYYxl8tGZ39iabEX8nrPFg+f2bexEAdM7bpjUe
7cLwcWBQDhv2wDU+Y0ZL21zrtStmVykESSSHSqcSAB51Fs6JvyoXBuuBP99mqEF3i6aPN3MW4Iid
BzC4FdrD1IF0HD3zwsVO9mlgT6GuTMDbeT6EtdHuQZO3rMH9TTCwai3WPIdYb3gSYRcfe2E7oasw
tYJkfxj8xQwF6fWtXPUafrfg0EzTXpub4NjqI/lVZq2h5wakcVbtR9fgTg6rHlR3gjHVRSQKfLN7
wmcD8Mpn0MxlMdh0fXNkzoovRqs/p8Z7hrost0uA0KV3dYbpjYyYZnPFSqsp3ZGvnE6aaH6sxjI6
EQdMAgSKFrVWo5pedWdyMkER5o2t9DnfqVX3WlYFTFu1sKYm2YPHButowpiVeDwdVyInJkzA+I6D
89dl1dSqVV1LRf/VlEJcOTWZMgPwBMRsNSPT5sY1zwA88lWcU0J8Dm4R7KZ6+ZrUq5/yIuPlsxPf
xNKIKfzNWfpFkHwva0NFOozj+1iYcZSuSiDBtpHNnfm3qyfviGCfBOh+2n1W7AqHA8M42a9lO6Rg
hjr4yD5/1dLiealRKj/bwTYJe+X4T1hEid0hS8Kpyc+BKeujfhEsRc/LgI45lLG+YTGVrNrZ+Ao8
jg2jtx5J+GFkSTjw55PPuu5mxXdzFUnLVS4d7NLd5aM3R4hZ1a7Ll/LaNEy17efFjkZr/t6l8Ywz
0PVCBUIhVKkQWx175gs87uVeUOLDC7ogCoSpN0zYGEXNjz/2In/nYy96mocr/6nxHL6WEONjO8RH
Cs9UpBVBch66Qt07fZy/e7n76LiuIh+W3Nqm7A4WrA8rmtK83uKN54WmgNx+pkpbRZPjtgjy/tZe
Ytdc4WNkWcnD4UBYxfDMHeH6JNL84VRTRQ8073No1oa8G42lP+iMZA/e5Phflej0/2HvTLrbRrJ1
+1fuenPUCvTA4E1Igq1aSlbjCZZs2eiBQKDHr38bdNa9tiqvs/KNa1JVWU6ZIgkEIs75zt6vHU34
VIbt7SxMDXkfmdZ9KlsTTKvTQwpOx5KVVVIwseOJWeueWkdo21wRojjXnm+fh4mO85pVU2OLYUhj
bVtN/r1RpmctNyrTkTPTBhXTtsrZSanb3DKl0zL70vho5AgfOJspMh9kMi3wCnEFCzF9QdUnviBU
O+ZDzCBqColkXUfmO3BoG1d0YnwlN0ICi0oux0Imr8aDvIQ0kiymvTHa0/hVLHEOeQl2LBGPcAl7
UHHOd37p3BGCO4V4TF1YtEY17nVtTrmcnd59DyMXKr3RuABr7eTZlsq61rvE3pB8ygObo/5aVnIG
R8L8ZlC1ZnVWpqUSHKawDsbM8Ei5hhV5pJYR2M2svLagPNMQkVnCMpGu0m24hGj0JU4j+b12LYWc
HVNkYbGr3Tx5ZjXLnnnEdS85QeKHLG3DvUjd5CDsgR1vWDvHuuyZnk+0JsxWExahp8hI0unUa1Ox
8udYHX1twSbEYsgCyeH5yChGv46LUc9Wo1XKDTk1EsSC3FE7j+2z8ObunRG/fu81FcV82Be3VhSr
T5Vpg2JxG0AZG5PiflYs3BF2V/MTM8Awuzk+NAMJJFbYNeckoH+zL02H9pWc+iBJuR9OlBeZsKIM
T8Ui9GbnJcqW8FbvjTxZvc7yuRFRPwGKhnoZWJnl3DiwsF97d6DjVrndQw4QR9+QhtOuqY4lr2Fh
l1sVepDminnMD0S5AJGDjvFWlgVUC3gMOTURjuF9z7+6HwuWV1X4D0PB3hg3dPelXBJvWuymW6ed
o5O6ZOIu8bi26ItHPaaPhHvA2IF4yK7SJVEH1C3eVFGdr6U250yLKGlvhyWJB2BdqY09UwVLe4pE
faoTey9nUuZGWu7xNUR3TE+H09lzU1XdjlFMccGPRlE7GaPCEP+Td4b1fQAfq64zDNm8s91MsEkz
8l0P1kMFFy6DoNFNFIVUQ+Mmhgw2oO+bT/lowRNpUj0gIVmqjdnErKOjR2KpIhu5b2N4djADi24z
D5F09/THpP6FLm24EVoaRldJv4gjuYRVGhheNGwcowNvnFGoYfUBpsg0vSb3HU2U81i3nAX0WtvN
NoiMvp00RmaVPCiuyU3XmskV44vJOjQ693uhKuurKJmaYFgVp/puLORjk/lh8qrDFlgXlj+gwoY6
4TVgP1Awet43SlPR3sGlqFEeirV1nSj3iW6JCBKH1TmgWZltQXfMb4KN9WlAm7LKOR9XrhS7ir/2
OBt1ey8ZcHuJR6s4D4NuH2eZDGujsOTGjnVaIXpcmEGUETGjd8XuoM6a3Zj1OkNHaXVjWXWxIU5s
fWrYRQbtODKbU+opQ7j6sjknqDYaqg263D1o6Jw3FQf3M8VCf6syYbzZ4NH2oDblChJeTbeHpIZL
N3WXRJAkVLXQ8ZPC4ett4uELY9H9jjDZrTnG/rsoSc7wm1ANFMZaGsa0r/W8ZivVRVdM5nog0X1r
CLhu6i3D43ZQQzZjgAWd3YrMXRwMYREHfs5jPBy17DNFbAlFzy32WhKahFx4kpSDU3qQ1FE1A7eZ
CKWY5rYKLaI/vqvdtuY8neUAh21kTmPMEL7bUWkqduBaHsBei79J6VjXYZgkLLR1tA8rhp+yhoW/
Y9h5YrZyPSs4RIqKOw+dYbqPW+Hf9GOUMVCeOPvMSUBPQqdYiaai0yT0O88rgLI0WJWAWBCXc8uU
MN2EXFXqtXeTabVaj4XIAj0PrVVKP/KVfCkl7WGRiRRJXLxqsnkl9JhBtPB2lj3qAlVo/y6YyNp7
OOMOU4FhVOfgmRA6adHqlrTNJjqaK7rZDuMO+RuDdXHQ822tjHJ8QS91iiPol3P9Xqb5S5PSXsgN
OqkBlEoMIKNpBiQejFWOXeeYJnCyMhKujJ8LBwAG+YD1AuLL4dzxzIussb4im1ZytTTuTheZy5yE
lVzlUZTdUX8QYtNZxKiDXor+pmnZb6eiNzb1Uv4ZvUYemGHPGRcDEROlnvg2lBzRUgaW9oXVMn2i
1cAsWurNmVRf23hsj26RpCuBSuJIXWsTx5Ok1OlAxje07GgwQH8/Z3G0jZL6C+c1tmJTmUwba06L
Q9nJHuNg30zPRB6aFfWeaxNB6xNbqUfoAPXaVa17ih1zWNfjzMaxig/hMC8u+E5Tm7LvPvt6fT3o
E4TC1HgqNZa8tLcwoTiYfzDneM/xSHvZZFxwQ6axXxOMtB/nCoyEPWfGqZziq0QrGYt2mz1oiAfl
6N8ZfWT/N7E7KiNZPsSV8WrGgBHNvrTeGxKIGxEpcyO14ml0PfO7lAXtgqj0HDKlpDvX2ohnYDU7
xZnBMXo8VZTi1pFe+LkXXYYcou9BOvrTcK7JcEKtAcFA2QlB89ZurIlGTYHT3cpHAmNMCJ2Rptko
nk27wjhIhpdZfhW3GndCETgiU0dc7athTqKRo0644auS7nWW2vK2dyyKBDpNW7wPWaKvHIPAcNB7
ud4EuJ7ljUG85cD/4I9QHX43IuNspRWLh5egDJIiO042D1fdHL6GmewA22oZ4lWnI2juYjmw8/E4
J27Gra4/KR5J6xxrMHGMpRYoS7zrfucyBe4sWhZINCEdgJ1hsxOOGoMlwRkVrpq06vZuX3+OvPk4
csGvodqLQxZp16HfsNfJCSQQiDxKndEF5NJu4GZOfpQ25T9Sasyvs9Un9Tca69CqMUT39+hP3kWR
cMWHkx3AALqvrcV1XEzuobSI87r4nnecXSggzoV2S7PumXZNc2pDDT0k1KF1lJvgN4WMgqQqdGDw
HM6U3TW43yJB5QLgkMjsdzmE/n3HuM8+DYnuxdX0OYt0KmftZG7p70CBbM0vIdC0h8GzFzAK2eA1
Af7hm924/QNrHzE7x1Zrl6mno6opRgm6i3qoWde58jTqLIxJBkpk2d53ymurzZt1OJtWtzGSwe8A
lemFu0pFnB0X7LCOPGGbJZN8w1VZvdr0YBd28jx/pQ2JFpT5V+2tcgp164pc26c88BTpc3fcQ2xQ
tKQ4IhHMSuMN9q2jwl0TmMU0fWGfxa0VyeItSXXvtoIldz23cfdVS5zvkSKEgthJa441Zej7eaRF
aCfuAEcnEcMnb7S7OwOUzHyjRq9C/OQW1Y4qaEHcuDXlEnRmFpIklYu9Ohk30khKtU4INxELp31q
iVC70RNlEwviYbBHrPk4RfYndgj2Qw3heRvVU7vnPpgCRzWMovne0+DB0pVxaTxEIpfrJjZvPb0J
34qxxLxShB4RE8NINvnifjgNBpuaK8Z2m1Xd9vGJPUQ7biNHVWuVJk53tErWn5VDFzMFhTvgmB78
PF4N1MLY0xQEUkoON2zvBlhgtIcr9aSkVZ/ofXqEpmEtC+LO1PgmmYbriXUBdxjZjZshscVjz1/g
bDys0c9dxgwgt3FI0YgCdbwCcdNcm53srtwlWb4WciAOW5cJoVQp1YYHlr9q8dewYyKpwvBiS5JE
gRVbF6wyr0XmuJ8JvOAczbq03UsvhoesjTWbVg/8HOREgDa088cHu5OAvUuRSQcZBW4caWgQx1DB
vdsxGfVNGYW08qipTecp67HGmtxowVwvyWO34eA9Gjyi2YIWctOb8jv5nDKgRXDP9GAKvc5BxJI5
sIRkB+4bXMj9GPXGc7r0pzfwM8kDKVu/a+pKJwBT9965sRXPU9ay6i5nMORZIxV3NOOaukwx+961
mrT2GReZuBEo13eGZHKcw2tj3jeQ48++FnJ8UYSQTpoWG18mKPHHtvF6kjkmxVBkINylVcmyuips
j8ArtnKGXWB3c1MOFk8s/LpQYEzlR+kNFX7UVGiHzPyU6gbsodYZbL7pAt5Tq6IUU25zh+fXYlZ6
koxNUoZ6FLMbHeEkZcxMx9P3XBb6a6g3bNRmp/UQ5urqJvZ9fHdRmtTPnWOD3NF46kaVxcOMS2rD
YSeB3dWkO6lhx0FOU5xUOLqHfhBtIOFGX0lgYQ07e11cVXM1fGpTeGSssmhEYm2w1o6yQpaTVruX
WS1v7Gnw9gVjW0HTz3I3NMxIwfDkKtHU0F57RB1fqN5qPMQG+SjY312pqh6AaLP7p5zpUqXR4vMU
E9bz/KinaA/fOYJTdd21/let1/WAxYlBj9hu8QrP+rXfc2uYqREHSW0eqlj37hhQQ2E22f3R0dyZ
+WNovkAEdS4a311Tb1ZAb/zumqx2doVu4AszvyDEw4mYvDe9RVMRrw0LhmTopZQV9bCgVqamJ0aU
YOopRlylMZuBxoW+i/HiMTLKPGjWoO1bV1k5GStcBZvYHPWNowsasnbFXlbM6jXJ4QdzVJj3kxod
RE96090BfaQOrPvwrUrb6PPzaJMXm2IeNqkNupB6Vp9daS7JBJv2DTVWEhFTFW/1zMOliTMNzS7/
v4A4ZI7T7dCW1IH77MlvDEBvLNakoILEMvGrp+ObXzIq4Uc0PAayZUjTECjDY6+2hp5Z+8FCXBOl
59mTHBXgz679jjGuKJpvGQlh9jutn2VTp3dkI/ehZuzZWLW7frb6z9pIG8QgKY6BRWzFzA55rLVk
RzgvXo1e91b4aX0/dPV9Vxn5tBIVhKAVOD+1iXPtFszORG7TiA81KLorq9feLc3triujRDbM+r9K
aINR6PGtl3awl2lm2GlSjgeV18//aVv/W21rixz079rWn9q3+Jeu9Y8f+KNrzXToP4QtAOMIhk6N
C7Hjn11rfclvCYOIvQBwLSxa0//kfCBYZ9xVJ1/y3+1q02WaVQhzCVnZLo1u+++0qy8J6p+IPQCL
GaQVJvqUpVNNxvjXZnWFY4t9lDdd+7QVZwoZg5ymbeGgqiwKyzxkI2Nm1GABEtOWad71aUp2YwJs
eKpLtVeMVp0MVl1SvtCTikQfz/E02Xesso0wSfiMSehlPKdFx1mnKBzYl2R0phF9eIdc3bc+sVPy
CyoThcEqHg39ggDOQ+3WL+hRHAnTUGlcG8zYeASy3AkNwgDoaewPkUsKNTyEjH2kWDc9SCSy50N+
0MrKpTJnxUx/R+mg5hOfpcWOJGNTJnhZHvOSHmFUGFG9iixAhmdVWGAXhzy5CYsipozHQgZj1yEf
WTARP7eVuedNVRtAq9qXIS6SRy+12CDIIk7vx8q+aUeqlLOdRNu4Crs3X2c4QzUFXIGEvenaEUyd
+xWUMRfD6Owa5TGN+sR2eS5ltH+CYRB9fTLYJKNAJ9453sRRhgh9RF4xbTJiPdMD5KEOZ7qIsnTp
tEjbcHdGMsYdkxqiwrOOCyzUGesvaKBn45lZlERdy7HhmZvxyDWMoj/8Z0X4t1YEWxhEP/73IMvT
N4yHZfvLovDjZ/5YFFz9Hxa6Su46of8Ysvjv8QvXZNLdcgUR+h/xzJ/GLy7OccMgHbGMuX9IdboG
wRiPp4+nk3F2/87asAxX/LQ0sCAxAeK7/Ia8yJKa+XVpIAvdzUnl2aDNqbAVceyt0qg2Vz99Jn/C
bftI8vIc3eQ9svKZPouQWP78p+Ro2PW1YWJV2XdpiSIGXCslrTGsPi8wj7vCcc1DPtfMuMNk+CuO
1/J9/fwWreXFGVv1CBRRY+LD/vXFUTTnOGE8HyyWX5GGVA0+3VHndW2RndlyVm8Ra5NPvZmOK8DT
5NuoEXfj3OOYm1zpDA/jpdwBM8/XZq3V+BOr+Lbx0uXUk4ckXSYlg4ZNwnXXuOG5ABO++f0H+Kdv
wmXx1pl2t7mQPnyCQlmSofiZtufMKjJa1bwtNBjWHAmnTzXp83WoZ7CHNcx9a12M0OV83Mp2FU38
fok/3jmlMd5V1G0pDUF39n0a772X5YfR7zOavANUOmCo26kEmb3SivIv4X1/8j1Q6vShJnhwGowP
CvjGMiEBuYO/pzkzbBRjI9Ru1LRzCeH+/tNanmc/XdSXb5yHsEnea5EGfKQ0UBtollanv+/NSBCc
h2DdOl59VK1Z3ws7Kta/f70PN9Hl9YDVeSAmwED6H61Zho5rmDFdXi9K1D0rSrMC1O1f/f5V2A58
fFeWIIrGhsD02F18+Px8xXIBCdnbK2NICFin36XpJ/us8R5//0JLhO7jK9kGyVAgTawL/7IopBHJ
u4FrcG/MVOpmt0G+4nPNTBNf3FSYS2E2ZoIIVkF2JkrlXcncoQec6uE5hqhyKmy7vlfYmRie7bEZ
4c0VlKyYf99H6FiOIDanXcK1+amPoEMgTgOzzUltmAFtRbzIKBe/iMfkYmM4zfPgzMn+928SG8TH
d0lEDR8ik0iLVM23P8TZQyPMu3hW435g+JUiMKoQd5GGULyGl76IRByMIvBxUIsskhEu3nQPbLXb
9qQkthRt1Y28eEmYvdjUTskYE/7CG9ufrM/uIjKhoR8ofTAedCjq8DkByK8Vx7FHQ2T+Np7x9lAY
wVAQlQZ1AGQpcDZ0YqmfWc6yvdMiVIk6w2Z8FskKT5eY3UnICThykj2T+3hZFy0LOyB915iV98gM
c3pINSqJpV4TjSYT8zXWbQgAjH4dMOf0tzJHMbPqFw0MY0A5WwrmhGVvcJi1JNr1zqEv3+qAJDKw
H08tXpl8EcxQ6tNubSAW7xOUDBoSiGgihk12dmhxlk8dRpBnihx4GpDX2BiHH5kIKJ7dKM6+Sz2u
yB4KH+ONr2IG34dq2TiW8fjiemW2cRdNDjq//JBOqHPgKzm3zqLTab0EeJRZJMMtRfz6C4V9+01g
4NFGVDwxTh5tkfOQhNSYg02IV7vqyA6U3xpMC+gH/zD2WnlThRLeNARzvD+KerHmliTK0qvl89xU
eUoeehEGEaRDrYPOyo7hPlkIAg4424orK0Q1pF2sQ3oh5hvsCczaT0u8WPB8ofiFqsiofA/KuWW+
ASxu7tD7NARZ2Iqua7cxHzNrC6eFK6JHgdTVpvmGwIDSYmxoG5M2YLFaznqfKE0Bv88YCEYEAipu
0SsNeJbi2Lw3QjRnrG39oc2JNUwaIPKVio13U/GdU26X95PKr5MQGaG2CJ36KO+o2SJ5iou2Q1pC
sciA6i8ii76MP0YPpO2uw8j5HC+6qHgRR4U6CqlUOc/0cwgylSX12yZda4twqrVDD6O2IoECchuI
C2Kqqp9RVAkzWnVprZG/JujpLioriNg4uIvLJHU1nrRFeUXDpVxPiwZLW4RYclFjxUaGGP3iy1Ki
7rm4CLhteAxl2yTyHNxaQ0I+MUK4pZpGO9lzVV21i45LkSF4S6mz3HdJ4xJ0v5i7hJHK25luIctU
ozO5MenWgfhOvtcX8Zdbcbs4GsIv8vw1lfwuMMB4EA+JQe22cbgeRVp+Vb0VQZfWu3fHbaYXs1fD
ESlDj9LXx5EUSeuK2XC5q9uM0mwo+kNHEvVWm+jhITojLgFGy230Q5n47lxv9NopoEVjex+1efxk
9aLcmst5X2TMtxMmQ9M0kbL0TZQmOojaq4ReGJVDKo92xT+mZZfJDaey+tJK2DhVN+00x6O82ogM
IVg/fe9bNVQ3AjDrJqQrhcB2Iq+IaJ2yIxitBLvKTp9Db2WIDnB9T0qTd6yOrsNgyaCmDPqYmBgb
Ec0zISjr1uBGvZmQyCFPDlsSy4J41Tc9VcPGzwWFnDRVX2P65kDqEvcJ0155Vdqu/qgJ9he0U+Nb
uH7sTnq2fFUFr8eJGIDYhPlY18zmgUEbcemdczDmL/ies00m5gGJNPtCzZboozLdPDCpmVEr97un
Cq/LoaaW+D5rsdjnKUrhVPEmcYlBTcyr8DgThd5PkylvzHgOj26zmOoHBpDXMMUwF1elDHzV886h
F92S+Rw2dmcaQd3OBlhIWO6zK+mg0QznZww/b54jGgrrTmGlH7IOeGLfI34ONUdHIMvcByoBGkQB
M0b2LYReGqolFnuJqJpAiJOvfbcLj+xV7LUM4bazj1THHnXRSjepXbIH7p+SXrGuV0Z9TJn4Bl9j
WwY9x6LeQfGxwehX2nniBeKLe301Y1Xg155i+/MQ2otMAefyWbgI9ELirWcljHqBUuovpJ1PDTzM
HR2hatekBhVB9ovmyR4F8A4WBZ2xWgB1Nd0I0riHImNEsM/TeFuZYRxUZfdI7wT4T9smK7JNdkAk
+06Fpd+vaEb2OyX7Kd7x8bvZV2V5dXzFgbiGhjjRZyPLB2+kLRB2K9NYBmbJhEhW1glLH4AmK74h
1TkW838OrKAHk3b6C14tEq3ldPW/H1ifvzXtf/2pk+vHT/7z2Or+w4Ww5PhkJ5ZS1iLe+qOW5WHQ
tRm9sBgD1P9Q8v6zliWYzaC86XouB17PcTmL/TGBQUmLMysKZk4Ay2yG4/+dY6vj/ctu2FwABFBa
YQZQ3gKB+8uRMposnDRpFB+awu1OlVfCvyrJ45zMibRRbi32Jfq9+rnRAXhAel8JkvsbRqqGfRaj
uoek07lbBTj1wff4d3xce0+J1+ZkVanQm4DCF7EdMgDmrvECjIsioMFWorZd2oULHd8aKCUj/YK8
mtkE4X3WT3sRDtRwYKjFMOSgJkKuUeFFn/Sy8RHA2ypc+076whz3k34xGVhhM32aGVsiP5+j1uk1
sWkX90E0YEFoL0IEfKVEHsOlq4SQkDHsqU7QO8GM5CDl9jumSu6TUKbNJh7TYa/Murqeh6kk3WeK
53nxMqSEGx/ZxpjbSTXxneE3Tk0IbXnniIOawCichIkyXA+Oa2NviOE9PkQxOULUXszyN/wxLVX9
5OvJpwqdxjKN2F971sThEdGAVjOyHvVVzyh6YrUPGS6cOwKo+GItEy1FRbNE30KMXEJnnjajmw/9
lef2VmBQ0aO3U+fknvgIzQYlh1WhOTU018UTY9LBy+ReB1TnLrYMvYtvaW737caYYLtsXPZha8se
yNbk0WyxN1A98WQSjCvPmdtVWLR7fyjbT1bD82olk1kPtN5QhGkmk1ZWA34Y3FF3NXvGvk3Fa7LY
PzreS8BD7yksJ3H0B/UJaJu19hnc/Ax0YjrqMWoDaKUx5wOkm3prM7EdRefGgj636d0qv/bSor7J
L1oSH6quu4LV6bCnbxySqZglCbb1r6EKjfuprtLAjhxmSmf5rb3IT4CCOkFYJ9HdjIHkOPqcIVLH
XJse3hROXHBvdDQoXQkVXjfbl4gK4NpmKO4QX+Qrw0XEMl6kLCqKms9iqLvvhP30e5Qz9mmp9Dxk
jpVuMJh22Bea2lm3QI/b1SALdd0tGpjR6m40mpZsksQ3qyw42gxVsyauV6NWtKAFJ/hkKHjqzaZQ
k/eKAK97nLUO6nEf5oGDRRT46EVNIy6amtBhhhCe8zB8Rk1WiQ28ooQCilY3HBJSBaCDbzmw3bYI
krLpxX2/WHGyxY8ja1R96xFs9H0vjbvB1l/nxn8FNLxSgPoD5dInpa+fIBW12NCpHYkYY4cAxHlm
7/oYhfKbILcCsXhR9/C8Ens773vvlukiSaYKSHQaO8Y+Ys058zdguSOnd9PUyYlT5HAY9bLg5Muk
yUhGqBmM6+aiEfLCUUXsEeRrkSyaIbUYh5RotqhRw7t+sRGpGi/RdDEU9biKOqRF02Ivyi4iI2M2
oC90IfNGODym9ARTAFpg0gA4XY3M8l83thkGrkluJy5CPajlAhd2iVHo0vGesTBP9qqdT6VwtX0E
gXKXYX1lZ2BoWzuc0LyJadiWVsp4BhSNl9E2p02R1sPJS9ytxbjwSoaUnmnXMqeSqdS+h2hCMNUh
ZQOuo1h7PRv1FCbyMc1op1VdJ3c9ot91rxfR9dDbA59AOs+PUPvtg40v7npkUu5piJDw5KeOne6m
yBuEn0lUecGomcU2lSdnGl9AvTibSjXGYZzDObD5t065LaprPTdr9h2WNjLgzPiqYLNmm+4BhCM6
F1fV9yat40cKQZhrHUhssU0mFO7CPO1CGPrU4fMsY/qK8WlrdHE3WzrlLdXjKPSg2sGhHpmv8tUW
rM5lqukmn6PpO6UBMga960KgjoCpMFDSoRdsvjKRUW/Q7RJpjh2U1BVb6QM90nxdAey/SvLuMw8W
+Mdt3u/LuR4WylulzQQQhoGTeJG0X42Sp03gWm5zhbsYXmKkP0QuBRdTYxImYR+3VqWX7nJXA6s+
qz00QSKDPGABslT0UEut3xuqFAcxsUcNfWTIzmCNAZtKcXJattk8sb1tI2kldq7un8bSTUhC5ufQ
YZjIbSJ3N0ifFCuzQ987Yt1L+Js0eCFZe8GX5xvKXPWh9vVipiLMDIUYzTuFKl2rGPtjNsqarmMZ
JTeJGAHW5ZIE1Zz5G5v55CMlt3BLq/NEoLcOiLM376iwmBIr5BCkTNtdtSbnxbmz4oOa/S+e3xaH
yIao5sOc6bLhC32pLhD6RNe643EDBO7gqSba07wxNyRNbnpqTRQnzBuzMEildr19T7Sg2Cogd9GU
njvRaPdDnN6NfK7HcLQN7sb8htj4vB3hp/JoTCDDUZ9qnK09I4ixGJEoV3bfAaphf/rJypjOGDo+
13MNucM5zmk7dddg26IqMHhyKvBZIwnVVpgT5A7rgvEgrTmLIA59OT8QmPK1l+EC/0gg/c9LCGJx
0F34INAv89wK3FbXl+AofuYMsDf0kJmtTANQ7qbPsEBS48FTx+wzsjeh40ibmHWxVwyZ17cGQPV4
I1M1P5sMZDwXlRiPLr3+U1eXza6etKFd94U7OktMqT9y0hpY+vOSzwDdCfprAaWhYMX0Ms15m4hm
b9jPpUcq9J2JfM8ldTd3ybFYJuOA9Qau6w/biezxO4OmGhAyMETN5NVbBvd1KgMkJFZFyfKa1SYf
UDYhT4QeHTEaGjKImC4xGpk1bDoKk9SRonMONYJ29oADENK2Y3I+qSh2n5TsCMe2hqLJuDKmjvMj
Ty6xBfyiwpU3xV66blzSoXOGaXJq9JJom9f0HQE8JEt5nGmU8mpQoCIkKLiiP+rf6rbmtOuqnetk
C53dDyrPn2nAmx2Z+agWjKVBZtmAe0nvvVjV59SnvLDynSlZVyhemLkJx62iAbyf9XjEMZWNvViJ
SbnYWdTUPue+729CAthXReoVSwB1nF5mM7G2TEXsTEaGINvOLYcinEomP5+EoIeYy4oSKjZMSTTk
w0YNbsXEPOyyAyLHXjiGd4C9JJ7BPy6JECg+MHoYY9oyMVmSxc1asSa43b6weM+ByYd0qnz9CwEZ
Jg9cWxQrvlFUQnm2ZPR8JK3B0HbpxGiqbaxbQE5ybTlxcVvWDZIyJ4sZ3LLjawirEhRk0V4NnWsf
nNiTjOKYnn3f5KrLgsYu852Ffizw+dKOjK6im8pLa3ofQy/+7LPn/gQCwT2FVlxi+5t696oBJOJs
wkiP/OtC2ObamNyXFgzY88ThlQKBbcEe4FRtjLY4KKRx0CzAV7ya0uqHNQYr/DtM3fEsMfzrnDrb
NwNP+5o6v/7Gepock0EDT1hbgI77rJkwYxduuNXqJKaiKJgliziR0ulozTO4MTOwnQHa3eRmQWYl
/g4ieRfYBEtPs9sPNxxVh3ND9pC55wG5lU3esYKb8DbVgBlWRlVZWz1hcHMldamC2uhbOFSMyplh
W4OojJ2t0Qv33aADc4V8dr7x6lk+yIGG9Zr1PGXoU2cyrRT5S6SLPOJgn/pHjMPhEcGgOAoZ1mQf
7fok6si5N+d2WA8UYg7GgmPX5iWA71oymIBrsfeHTGjbIUVEZIUZS3NRbgcHzl+aa+VhFOzFpZ8P
jxUey60mVNDKGoJYRFwrTVGEpYssjEWi33ADcrO4ZJob4NLX5tLhjhfRGPptJ5gu9rFsEZExbsy9
fpGTERIKgEPXbKBQl8UXixloWIRmNWqzvq2Gd8AUsbeWi/qsNxYL2rAI0S6H2v/4av7y/H8B6P3m
/J80XyvKT+UvLWvn8lN/nP095x8sYIbNwZ883wWW8M+zv2/8g8ljhwlzKgIX2Pr/5FjIrHimAcCI
PzHoKNMl++Psv4CIAKcLhuwsyhOUDv7W2f+Xvo2Fksl2bSqjFuJxAtUf0yw0ruKMuVTnxLmGcEpB
J9fWianME2TkdauI9f9UILn70Tj8L2Lfd1VSts3//T+/thN/vCDFEIwdMJfpJi/tv5+61xnvWhqy
sE+mbXgbpq+THeAtOqq5x2XOk+cvBFu/ljb+eD0Lvw+PChPCxcdGX+pwpEHUc3Kr2HlLfV7ATFP9
sbFxM//+rf3a6bu8FF8137VNhxyl2oe3ppieirpMt05ZMdhvwBnowrQzwikHr/NNS4r4yUXxc0Nj
aTz//qX/5F3+YF3RqcWN+7GAM9SsHEJT1qkxsOOWntSNFcdQspuw2f+qQ6v/Cu6/vFGuQMbb2MR7
kLU+vNGxyqkTjYkFENvhhaC20pAcUoHArG9dHrSlmcr4CBwI/PKk4r55gQWXE9oGELQWbNj/Vjd3
+YWohXkOjTzInHT2l2/mp4sqBWXf5ciRTt7AoRrIIE1qoWX8x//faxExA/DJJcyF8+GCAu4rCMlO
1slsBv2ms7TmnbP1eO5S46/SFsvn+D+t9x9va0ms2LYLukjYSxjjp7eVtFJpNCasUx/G34nCo202
Cu0v+u3/eulAM3MMgiv8N6vUhy8T1J7ltkZunWZSp6fU65dZR4cTiD4zsbj6/XWq/9on/vGWTHI4
Buk5PsKPaQIvNHUcMbp5So0E/DOIKOzsocaQ38U17dWZ/WY5EzcpMQvCuy14jz40fxS0/10j3I9f
g0IZ4DVuVYte/6+fbMjUcxg6mXUagYAdzaykcleHPr13reEKrX1mN7PMIN06zR1TmJeb12a7sWMF
Ufvffyh/9g1AbfVJm/JNMxv86y+T5b4zFgxSnxqalGeijMPqoqq3pPKDv/9S+BIhshKENP9F+ThK
T1XKrc1TYvPx+v7iHATyzlLvLfLy37/Yr0s9yzdpB5IciNoMXu5fLl8JIySva6kdSUPjatTQdbyW
Zi5f58Eb73p6s95fXMsLKPCnO2Z5SfIcrjCptfO9klT69aOU2UysBDTnUXAU3zE8AO+9UQ2xvkEb
z0lDUvH/cXduzU0jWxT+K9S8y6X75WGm6sRJCAmEEAJDeHGJ2FiyZUnWxZb068/XksxETsgcqnlQ
Hdc8DdC2Wn3Ze+211iaeb6obEh6UXEu21KYq6K+uxBAl6IO8vWgES7M9QQoUhDkLQA+x9giURgPR
hTrw8iRZ7RX7zy6HckYvMzhpFlC+QcWhtfR9tMuhLa7MigTuMo/UDVxnSn1JaCvnSy1fl+g0NzWt
3yLaVic4M6zS2j6jSYv9gcI7Iiv6jfMbcXTnRc6we503MJvmlb5m6UJKYl/pW4WTF5GrhqRd25MT
kCqY/jZwq9vIpgm9uuKfZTDNcAfh39HKQac0p6+29wWw6xXNj43LbMUEntDkoL7Bs0jJznCVooDd
BAq8AW+21S40mn0AVjsBxcyNFyB3izJ0l7jjh4b9Ooq3fIfLTNPAob7ZboXjEc43VIpBK7Vr3DpY
Iamppfc1kTZGwTM0N5d7eohf5cVyk53WmRYHl2SnxRyPh+29k1KguMT/s77FWpn6pl4ou5OG7o3h
V632eGVOY9gkbHtMez/jUc/aK9a2v6arG8UBMGm/1rx8nrctIe3dzvI39Vp/SJuZfrHbOtvbzMac
lj7siP3CJR57nL9oIPce5gwAABpVWQoDV2blujAa1srUqExmdBbOPte4hL+eGQZ65hz9hJLo2h31
UObHo4P7LW3Km886VJ556pm8p5Y7rFVZPl9vlrpgytA7tclnOAi7deZ9LtOav4VQxHjjzWJG2axq
DX4t82aCzKC4EbccIj+XvjJ2ZFChCbKVaFyJUqd2HFa2Gdg4rm/AwJ1L5N/ZhbJy6Gyw3XhvaU9V
3dLDiU6nGD8r9ilJqHa9DXFHwfJWtXwHzROsvdUqBf5I3BqDCXXm2JepOC+VnbPFPMPcwX7RK50f
A0dIdACgtcXcTjAfYAUva7qVNa52HSgbNIq1RYcf7BNdqq5ObXLfUPUX/ILYYC3vVkh6crqN05C1
gHUHsFndpJpoqFeAxgu7F+7lkwJ9gzFNDQrVjQPIONXCjeXvkq3l20HpYc8UZzgeW7WWfVwajX7R
IAN3TvWlbX6Nd7v4zkWN9Q4JT3QKUp5oJysF5xZSTzW7DKMErnSEbyM+ZFUFqblBQarmM/suippw
f6La8GxOHOwWr124kqixAmRjm7Xn4YWfA6lTzqIFd1PfrWEg0oc7SFPaoSNCilmTCDBJ2j8UaY64
aTUrN3gqZcV312zoeKQ75bVnW0iPaQcP+bpcczJNG/ylz8hS0QIVSp1+gc6T5ee5VdsPEKNxCYBi
+TbJ1Wx5Th9WBwOrMqUDOeV5XNDK5NqjTIH8ucmDr0tDwaghKUDPSaZfb+N6dqXVhbN97eZ7+z4N
N4K2iP8JzPLk0jDp30NrDrP5SmPlNbmw3kxzIM3s1EU3iPvyPv66ojpVIHqlDzk9353XIhgFwam2
9GXMso1Cr4oAxhrBy/nGpZc7B9MMTFWd3ZagV29i5D5vVlmQn9dWWS/Qy+1xfAsVTESTzZdwvTOn
UR0jM40xjVxtcY8CPvDxH2V/hI1yOtMR2ZS7TDvfkMavkCVeC7IRxz/GV5hyZWhkAZkjZJHTtSh5
WCcZ2O4yEW8+3b8l0oWdZ2j0KaIxHkwl9N1r6mrejBYSFEWRBOZTNOPBaZPUlG42SfkJlRi6ul2c
n5fUq6ZxoD5EOEZ88aKQDn6eVp3nCqrzMuJ3eLNi84FbqcHMjeP9rW1u9yfpUuWNOjQpfIv2Lr5R
izK9ofcLi1qxicj8elZo1wrsmxxxOBnDWQIHYnVlVzOBZBlVsQWx4zRcZioHUtJ42l2tNixZtdh5
nzOnxFbCLQF9zkRfKbpo0SpqdwJ0EzVT3aLP1UwzqxuYI8rUqenCW1B6cSmWWPhToMqnXJtFYjSt
SjGKCwuOIE5jAjOhXVAq8qgcr5oNrhqNdrdLTbZ+GVgY7FUm/VcsbZ3epynLVmAeonwcxdG9nmyX
xHMBfak0+BmJoD7m6eYrOKGbfq/TnYmll1MAejhFfhavzP1i4+7p5WmtFetvOrNgUBR4+QV8LTDi
uFqGVMy0VfAt3xX+KrUAn0xsoaezmuPjC3q8UvkYNilCBFcPgLmRSk5tFHZnwX6/xcHObs5rN04/
0cgGlarnmPtP1JQ3t/Yy/a5HuF9BBny/LvTignPVieCvZOWZWab6fFkEy3kThvuPy9LhzbHjacmy
Wy+xdV86KDF3QSicZaPcubStME9Oqz26umlO12sgtBIU7KLwKvXK3Cb1u20OeGY3VaicZBvMo05s
3gI9M8ATPisxBqpnlVbgSJBl5vuGxkrvtxg+3G5CdzulKw5llB3+BACxxrfEs3dXhZ0Cy1kzPcRx
zjXCKTV6pKBls/dO4E5yXOCAjpTbNS/r/e7bDMnex32xXH/QylJ9lwHlf13vbfztaXdJ5W8VI3bc
1sYSX8Q6fAdPzLhUvL2HCdBumft6SIOgDXb6Z3Fo4eFkq8rsxKTZVAbnpg7PFYJZ1HeartN2ho4W
YNgYCN7Z+HFc7GKMbtMwoE9RXTYfChrYnHi75f6+jIotNYs8N8PLKqwqa+omKg5y7gyPrGu7Uvfp
ay8oc6ygYuXtymmST+g28GNR1iUubiC96hqBjLu/3nPDf9d22/xdmaa71xUX4RVtnzcYOHgBzCRc
nQwIbRH6cRMhyDQlslDQ/ju7D0t9B6ocr2aQbHKOvPt1VdAtsY6st1Woc4zCAvCK6TbdxftTHWOn
GYXYRH9XODUWfbW31dwzN3JMDkQN4zydVo3nnrJFkZ8uzTemuYWlFNnNRV464W2OvcinUqvzz25U
m2e7Cm0RGjvayMLCR2IcBKKgtnKgN+4dlNSzJkBFjhcDJRNo6jNlhyeFyVTd7BryFExgnWxqJbPw
va461Sc12yvvrLCgUhQaW+PcVYzMOYnT2DrHUMnCiUkPvfx1ydr9PouC6u8UN7GHvTVz5nu7oFOL
it98Ps0jzYKhmUROdjJzofQ2Av4/zYKmRidfpN+tANuXfLXBlLkJ8+LSoDtRAlkNM+SgCrf1ielk
2XTN7fxeifY4r6j2rMAVhph92dR4ZKlokTHoLM3CvVqXGHhhB7r7Eth1glvSslm9V7HkU09mVHLf
xwgdC5gqlfIhUAzeGk3gNSxIUrp/lZ8rGFg4ZrTx+v8NFto/yKlf+Gctx+lDucjq20XOjskPNq3i
T1uA7g7rNEGE+tW/9PJArx6zqx6SMi7EL8B0c4CT6gIgG2Cr7U9qf8pLI0Q+v7icL/78w/BwtiWe
RG1DVszH+ONVlMDt7v5Y8ZAQaq5hi9S6/XRf+GiKfjYJLz9fN5sv/53BE/jzDfRzlnsWPhQDrBgM
Ajjgf5mFozEezQJ2vHDAPNMGBxMfkuLHswACDeVMN20TkKyfJb5wRLOApz6Jutwk0MUddpgFmNM9
JJjl40lA2zUh1RaL4fF+f2kjvPx+f98a0DRViFykHl93J5ZQn+kG3smPnxt+oelSPtBdY6Qv30KJ
IPn00CFxkAbz0bznX77m0bkWaQqtJbotMro1YFKakJ0Fb8IEeBh1dM8opnWwFOwJ/aqoUHhWN0uj
Ow1RSXW7swNyf2zOp1fCzw9DfeLYlLIoMP1Y70eTgG25YejIx0e6FJC1y64Ec8JVgGYPgWP7OboR
KDwKZwfqVMBs4tNdQSO6Eci2RUcUqTPRVCcaClnRiq17SjbY46Xg0MvNoaULBbPuM8L9IKpLUpNg
mxPNNNFF6/2pwEM+ngQKPhMdxyTBP2+/akSLwHjGQeInIeLPzwNvYugYRFGVfXYRaJomVoGuw88f
2/NTYJSODc2JDreQc7+PgNlUg9cvHt82LRDFLjjsjp4RLQI4cJxeUnvA1CaQHDQLSl23Bo5iQ4c7
AxFw6wwivmlETw/yKH0EmBbxv3jJRn8bHK0B25vA/EB84ow1S2LxutK3Ac4wjmmTLJrdIjjOFUWX
FBWvGbX/89EdB65rSAcGJMS0bLH1w1I4ChEda0IWaZuG1qeSYwwMpJMlw5xQkYbA8ighHhyKqj3R
oF9huzm649DTDNmQwCBVxjOJ+v9RLOBAOhN0NPgBYw2IoBNJ7wGXjJi2f/i0PHsbeO4EewPypMMe
6U6eMV0KQBxdrCqVJ9kmd57p9cHx0Z3oYqcDJwV6U58ijA420cG8pLNFQCHaQHItdEtBPZoFz+FS
EMgJUUj3GV2MaBC5ScZHLTrCtQBt5ig6tJgfKG5ivbUTNLrjkIjuiaXUr6YIJm5yDuxc3ToKCYgL
YXOKxt1G9/JHdxvSo1GT3QM8Puc9pv4HbOwILEARjEQZhhIMrrGtfl0D8pRc/VyHqJ9BQsznYQIB
lkDAxs6gvxVHFxhCEX0iU//lTQBYwgqAgNjjBEerwPXAEVwxCX0SMTq0QDdhI0uuBdOYQBInAjbw
MGo/Rweirk6EUZzWR+IjCgrI8XEBkE+UAckFXNLdh0eIGfU0TPIIncAW28/4DgSVaofkLIj4mFuP
8G/48h174mA7iFt1nyePLiTCFFAYc0mBJdRSxMNTLjw+ASzKB8TMREvd1hgdXKobquhSKvX4nADY
YwCGHrCi45hAYEkk0ODKP7bI2CAjan2Ss2CoE2w6QEOYiOfOQU+jwIBjnI4PZPsZ31rAy1N2FlBa
UTQkB3L62ulRdoAbqa1CQIBQ2c73iG4D7i9deivolNQ9AuCfVJG4CbgMqS6QPB0Wybi2go6IXzY5
Ijx2WQGYIfdb4emxyPKg6ipqr+IzuvBQp+otGySbgkOCQRG+fd2xd7QVPMpM+NFCZOi+aUxbgcfn
ncndCiCGBhA5R3/3ktlbQ8RQnXD7MEPCEHdsm4AcWfL5DSokaE2plnaP/4RaAL/CwvIKJVW3PEa3
CYyuJbrUKjBwnwYbRZT7PGZGeGzALABY7LkF3bIb0V4QOizpJAGUmEoaKtPnCynCuJ9iU6vwG91e
4ITqchYJ5JS3jPSactrzmbKm2WwGGng5aHHFZ3SgGeQK+UyZ4MDwkI3DpGk/x3GyNeE8UImk+2Rp
dCcCbVY1WbzAAB81hHjvsBaO7gUH1MRlKeD9183SGGdBKH6lzkXToVaAVSEVpf56eHo7kjQSG/yT
TYzrjkQvKkTscrMATMrzo+/sz4Uj+AAEjbQakqY3ViYmFRXp4iKkK4wdLILF5ynZ8FGxYgBGHO1a
wNRAl84cVfJj+Kh9sNzeAY/jRSqt2M67ogTZ7ZjRRQqES0K7L7UjDNBUFbSMNOzZO8IVs0SBEQ5W
NwvjOx0Fl1RyFmAfYSjFxu/LB8f0fFAECx8EVbCw2k+3+EYUNRqcabKzIGBFjeaKlFp+rPjBjnAn
YrtghNOvhdFBy8+ZAf9qlQVoGW6yEKw8n0GwI+ivglQO299DVDWym5KWnLJRk4gX2l4RGBu3n6Oo
SWurLALL7ktyvxBB/w/b5ocKahqE0bzVP4WL/DkF1M/+wkEZ8vTPe9XPm/mffwh50+AvCrOp7rv/
kUf9NSCutszDR394YCK239P/8/4Bn3714LsOT3X4nxfhIvPxjq/bP6j7n3ntb1BR/Sfyv/kb/7Es
idXHKfTPL/nzj8HvfHQi/svA+fpoXMFmlB43C5skHg7cUmXlB177ce7nh58oXiM+hCw/2ZGnfhR+
T7I4HPzqTvoiPXYSJZk/Tw6/UvzqTlElP3IcLx6K8KEsBoO3lFzZwU8Xkb/3s8XjkTuKo/TIvdDu
VfL91TSJys234bR3HDrZb6HfQhbOB++zV3LJjvx6kWTL4U/mSBSUL9mRL5jxMDyM0y7vjj8kO/Cb
uR8MFmDPTJEeN4rCOAmHO7KjO0gPHc9D/+gU6VRY0iMn++Gy6OjLssNePT2bOjqk9MAMUD6s68G6
6ErJskO/TegV82SavbZCKTv2Oz+MB6dHT5aXHxcFvx/PH08H0LYo8skPnef+A7YEi6IYrGmMyES5
Unr88CEIl/5QZt0VweSH5i6g7fBgZfelJfmx8zzkvzQdnE2wu0Tl4neMntAl+zBSG5x1xDHpoelW
eXSG9BC77MjXi2+ZfxQ99RQf+aF3/vDeAvYRsLj8wPtXF/4mzYNweK33xIzfMf7lIssXg5Oqlwr+
jsHfLarwYXCNMbiQG/yOwe+TbH0YqV2CHQovPXSSFcGrqZ8l3JTDzdkB3L/nC0799fHeJyH+DSHJ
+yAczngHQsr+6vfriIhkmNX0jHHpobPF8tjJoqUeyg58s4jjnIZU/lGa0COSssPfBsl88epN/uRu
60Au2eE/JuVPFmKPJf6eL3i6EMXw4Keyw98x+4s8XwxCCqPz55AfuxpmlX05Wnbcn7VQ/3lzqx+A
7kuJ+wt9mGVHDslsjpZ3Dy/KzsXfPvdOvKSF02EtiFOWSoPAq6QH/7dGX5Lz8vdLRuKyY9cJ7jPL
wyS0s9LRw16eleeQph/i2Kf408EQ5bl/NgTXxN94iBZ+9td/AQAA//8=</cx:binary>
              </cx:geoCache>
            </cx:geography>
          </cx:layoutPr>
        </cx:series>
      </cx:plotAreaRegion>
    </cx:plotArea>
    <cx:legend pos="r" align="ctr" overlay="0">
      <cx:txPr>
        <a:bodyPr spcFirstLastPara="1" vertOverflow="ellipsis" horzOverflow="overflow" wrap="square" lIns="0" tIns="0" rIns="0" bIns="0" anchor="ctr" anchorCtr="1"/>
        <a:lstStyle/>
        <a:p>
          <a:pPr algn="ctr" rtl="0">
            <a:defRPr sz="1050">
              <a:latin typeface="+mn-lt"/>
            </a:defRPr>
          </a:pPr>
          <a:endParaRPr lang="en-US" sz="1050" b="0" i="0" u="none" strike="noStrike" baseline="0">
            <a:solidFill>
              <a:sysClr val="windowText" lastClr="000000">
                <a:lumMod val="65000"/>
                <a:lumOff val="35000"/>
              </a:sysClr>
            </a:solidFill>
            <a:latin typeface="+mn-lt"/>
          </a:endParaRPr>
        </a:p>
      </cx:txPr>
    </cx:legend>
  </cx:chart>
  <cx:fmtOvrs>
    <cx:fmtOvr idx="0">
      <cx:spPr>
        <a:solidFill>
          <a:srgbClr val="C5E5ED"/>
        </a:solidFill>
      </cx:spPr>
    </cx:fmtOvr>
    <cx:fmtOvr idx="1">
      <cx:spPr>
        <a:solidFill>
          <a:srgbClr val="73BED3"/>
        </a:solidFill>
      </cx:spPr>
    </cx:fmtOvr>
    <cx:fmtOvr idx="2">
      <cx:spPr>
        <a:solidFill>
          <a:srgbClr val="31859C"/>
        </a:solidFill>
      </cx:spPr>
    </cx:fmtOvr>
    <cx:fmtOvr idx="3">
      <cx:spPr>
        <a:solidFill>
          <a:schemeClr val="accent3">
            <a:lumMod val="50000"/>
          </a:schemeClr>
        </a:solidFill>
      </cx:spPr>
    </cx:fmtOvr>
  </cx:fmtOvrs>
</cx:chartSpace>
</file>

<file path=ppt/charts/chartEx8.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Fig4A!$J$3:$J$54</cx:f>
        <cx:nf>Fig4A!$J$2</cx:nf>
        <cx:lvl ptCount="52" name="Ranges">
          <cx:pt idx="0">43% to 56%</cx:pt>
          <cx:pt idx="1">37% to 42%</cx:pt>
          <cx:pt idx="2">34% to 36%</cx:pt>
          <cx:pt idx="3">19% to 33%</cx:pt>
          <cx:pt idx="4">34% to 36%</cx:pt>
          <cx:pt idx="5">43% to 56%</cx:pt>
          <cx:pt idx="6">Unstable Estimates ‡</cx:pt>
          <cx:pt idx="7">43% to 56%</cx:pt>
          <cx:pt idx="8">37% to 42%</cx:pt>
          <cx:pt idx="9">37% to 42%</cx:pt>
          <cx:pt idx="10">19% to 33%</cx:pt>
          <cx:pt idx="11">43% to 56%</cx:pt>
          <cx:pt idx="12">19% to 33%</cx:pt>
          <cx:pt idx="13">37% to 42%</cx:pt>
          <cx:pt idx="14">37% to 42%</cx:pt>
          <cx:pt idx="15">37% to 42%</cx:pt>
          <cx:pt idx="16">34% to 36%</cx:pt>
          <cx:pt idx="17">19% to 33%</cx:pt>
          <cx:pt idx="18">43% to 56%</cx:pt>
          <cx:pt idx="19">37% to 42%</cx:pt>
          <cx:pt idx="20">37% to 42%</cx:pt>
          <cx:pt idx="21">43% to 56%</cx:pt>
          <cx:pt idx="22">43% to 56%</cx:pt>
          <cx:pt idx="23">43% to 56%</cx:pt>
          <cx:pt idx="24">Unstable Estimates ‡</cx:pt>
          <cx:pt idx="25">34% to 36%</cx:pt>
          <cx:pt idx="26">37% to 42%</cx:pt>
          <cx:pt idx="27">34% to 36%</cx:pt>
          <cx:pt idx="28">19% to 33%</cx:pt>
          <cx:pt idx="29">34% to 36%</cx:pt>
          <cx:pt idx="30">19% to 33%</cx:pt>
          <cx:pt idx="31">37% to 42%</cx:pt>
          <cx:pt idx="32">37% to 42%</cx:pt>
          <cx:pt idx="33">34% to 36%</cx:pt>
          <cx:pt idx="34">43% to 56%</cx:pt>
          <cx:pt idx="35">34% to 36%</cx:pt>
          <cx:pt idx="36">19% to 33%</cx:pt>
          <cx:pt idx="37">37% to 42%</cx:pt>
          <cx:pt idx="38">37% to 42%</cx:pt>
          <cx:pt idx="39">43% to 56%</cx:pt>
          <cx:pt idx="40">37% to 42%</cx:pt>
          <cx:pt idx="41">43% to 56%</cx:pt>
          <cx:pt idx="42">34% to 36%</cx:pt>
          <cx:pt idx="43">34% to 36%</cx:pt>
          <cx:pt idx="44">34% to 36%</cx:pt>
          <cx:pt idx="45">34% to 36%</cx:pt>
          <cx:pt idx="46">37% to 42%</cx:pt>
          <cx:pt idx="47">37% to 42%</cx:pt>
          <cx:pt idx="48">19% to 33%</cx:pt>
          <cx:pt idx="49">43% to 56%</cx:pt>
          <cx:pt idx="50">19% to 33%</cx:pt>
          <cx:pt idx="51">43% to 56%</cx:pt>
        </cx:lvl>
      </cx:strDim>
      <cx:strDim type="cat">
        <cx:f>Fig4A!$I$3:$I$54</cx:f>
        <cx:lvl ptCount="52">
          <cx:pt idx="0">Alabama</cx:pt>
          <cx:pt idx="1">Arizona</cx:pt>
          <cx:pt idx="2">Alaska</cx:pt>
          <cx:pt idx="3">Arkansas</cx:pt>
          <cx:pt idx="4">California</cx:pt>
          <cx:pt idx="5">Colorado</cx:pt>
          <cx:pt idx="6">Connecticut</cx:pt>
          <cx:pt idx="7">Delaware</cx:pt>
          <cx:pt idx="8">District of Columbia</cx:pt>
          <cx:pt idx="9">Florida</cx:pt>
          <cx:pt idx="10">Georgia</cx:pt>
          <cx:pt idx="11">Hawaii</cx:pt>
          <cx:pt idx="12">Idaho</cx:pt>
          <cx:pt idx="13">Illinois</cx:pt>
          <cx:pt idx="14">Indiana</cx:pt>
          <cx:pt idx="15">Iowa</cx:pt>
          <cx:pt idx="16">Kansas</cx:pt>
          <cx:pt idx="17">Kentucky</cx:pt>
          <cx:pt idx="18">Louisiana</cx:pt>
          <cx:pt idx="19">Maine</cx:pt>
          <cx:pt idx="20">Maryland</cx:pt>
          <cx:pt idx="21">Massachusetts</cx:pt>
          <cx:pt idx="22">Michigan</cx:pt>
          <cx:pt idx="23">Minnesota</cx:pt>
          <cx:pt idx="24">Mississippi</cx:pt>
          <cx:pt idx="25">Missouri</cx:pt>
          <cx:pt idx="26">Montana</cx:pt>
          <cx:pt idx="27">Nebraska</cx:pt>
          <cx:pt idx="28">Nevada</cx:pt>
          <cx:pt idx="29">New Hampshire</cx:pt>
          <cx:pt idx="30">New Jersey</cx:pt>
          <cx:pt idx="31">New Mexico</cx:pt>
          <cx:pt idx="32">New York</cx:pt>
          <cx:pt idx="33">North Carolina</cx:pt>
          <cx:pt idx="34">North Dakota</cx:pt>
          <cx:pt idx="35">Ohio</cx:pt>
          <cx:pt idx="36">Oklahoma</cx:pt>
          <cx:pt idx="37">Oregon</cx:pt>
          <cx:pt idx="38">Pennsylvania</cx:pt>
          <cx:pt idx="39">Rhode Island</cx:pt>
          <cx:pt idx="40">South Carolina</cx:pt>
          <cx:pt idx="41">South Dakota</cx:pt>
          <cx:pt idx="42">Tennessee</cx:pt>
          <cx:pt idx="43">Texas</cx:pt>
          <cx:pt idx="44">Utah</cx:pt>
          <cx:pt idx="45">Vermont</cx:pt>
          <cx:pt idx="46">Virginia</cx:pt>
          <cx:pt idx="47">Washington</cx:pt>
          <cx:pt idx="48">West Virginia</cx:pt>
          <cx:pt idx="49">Wisconsin</cx:pt>
          <cx:pt idx="50">Wyoming</cx:pt>
          <cx:pt idx="51">Puerto Rico</cx:pt>
        </cx:lvl>
      </cx:strDim>
    </cx:data>
  </cx:chartData>
  <cx:chart>
    <cx:plotArea>
      <cx:plotAreaRegion>
        <cx:series layoutId="regionMap" uniqueId="{405C049A-3EA2-4CAB-A5E2-1352E366B181}">
          <cx:dataId val="0"/>
          <cx:layoutPr>
            <cx:geography cultureLanguage="en-US" cultureRegion="US" attribution="Powered by Bing">
              <cx:geoCache provider="{E9337A44-BEBE-4D9F-B70C-5C5E7DAFC167}">
                <cx:binary>7H1pb9zG0vVfMfz5pdL7cnFzgZCzaLRbki3bX4iJpJDNrblvv/6p0Ui2xIxjBdF9gQHuxIggzbRY
7MOqOrW1/n3b/+s2uV+X7/o0yap/3fa/vg/rOv/XL79Ut+F9uq4OUnNb2sr+UR/c2vQX+8cf5vb+
l7ty3Zks+IUgzH65Dddlfd+//8+/4bcF9/bE3q5rY7MPzX05XN5XTVJXf/Hezrfere9Sk81MVZfm
tsa/vvdsYsv1nX3/7j6rTT1cD/n9r+9ffOr9u1+mv+tP132XgGh1cwdrqTrQWnGOGEEPL/z+XWKz
4PFtByN+wJlUVNCni56tU1j4GlEeBFnf3ZX3VQX38vD1+coXgsMb5+/f3domqzcbFsDe/fr+Y2bq
+7t3V/W6vq/evzOV9bYf8OxG+o9XD7f7y8st/8+/Jz+ADZj85Bkq09362Vt/AuW3ZP37Ol0/bc8b
YEIOpBCMCKS3mMDWP8dEiQPFEKUEEb19PV17C80rBNqNzLeFE2B+O9lLYC5DeEjerapknd097dA/
R4fhA0EU0Vw9br56iY7EBxwrhQTj2w9MFOe1Uu2G6OXqCU6Xq73E6bfSjDZ7SwViB0RTQhRmWwjk
S4gwBgw3+Agunoze1qA+KtDPBdqNzrc7mQDz29c9BSZeZ9UaDO+buRt2AGqjEMWPyjFRHk0OGNWY
c662po8/XfsJmZ9L9CNonlZOsbncT2ySdRW/oc4IdoAZYxIRtNUZNtEZTg6I1IoJrCeY/FSSHyDy
uG6Kx/Fe4uHZLLu/rc1tUz9tz5v4Gi455pTyrTpM2JkEpkAV2Dky0ZNXSrMbmBeLJ+h413uJzuw+
WXfr8v7toKH6ACElBaGPlgy04jlJk/yACSUYxY88YYLQayTaDc/3lRNsZvO9xMZbJ+YPW2bmDa0Z
lQeEMyE0fqTQE8XBWB8ILInEDG/N3dOT8RjdvEqm3fg8v58JQt5ve4nQ9T3Ytqq6f0v14RDDQPgC
OrLd/wkRgBiHMkqYYFuGhiYs+lUi7cbn2dIJPNdnewnPmS3r8J23Lm1i3pRGQ+hPNZWcPlKCCY2W
+gArTpUQjxiJl0r0erl2AzVdP0HrzNtLtE5NVdmmNE979c9ZAuRwqJDAmBnesgTy0hVtSLWUkMF5
ClknOL1Got0IfV85weZ0P1M5T6m2d/aPd5DgatLf39QpQa4NQS4N0wm3lvIAYUG0oI/GEN5/Ho/+
XbF2g7X7t0yAm+2nUi0gL2ru3pBAEHXANeeY0AmvU6BMSlJGFN0q28QxvUKS3fB8WzhBZLGfybez
+3b9loAA36ZcMPbNGU0IA8biQHDwRhJyb5sXML7nOvRzeXbD8rRugsrZp710Pst7WwZvatPIgWAQ
gTL96HsmRFvRA8gqUMnQY0Jnoi6vEGg3Lt8WToBZ7ifFPrvv3h3dl9X98PTY/nNewNABphppTnfz
AskOhFQcyldbCq4nbud1Mu2G5/naCUJnR3upOqfmNjTBOntDfCAZKpnUwAh2x0AcsjtISw1R7MPr
T7zt5xLtRuf7vUywOV3tJTaHkNwxb8ioH7IDkN1BFLb8eVYHMtMHnMhNsZTt8jI/F2Q3IE/rJnAc
7iccq7t1+IY1asYOgBgjSZ5yNX9y/WDIOASqCk2SbD8VZDcaj8smYKxme6kbqwSyAtZUb2i3wK8A
Fgy6BnbbLcgLMLUJN7+nRp9TsddI9ANgvt3LFJv9JMmr7M6s3zRlow82zkKC1398vbRfkFaDagEU
p/VjQWHi8l8h0A+QebqTKTD7mVJb2e4Ng0lGDpBkgku2dRqbZOZzr6LpwQYOgR+dCpo4+p9J8wNI
Hu5hisd+0uPjt65DK4jimSRaygc3vokWXyACKTWFQFGeqjuQ+nxuwn4uz25MntZNUDm+2kvXcgxb
0tzGbxiyQN0G6NUm7z/x8YqD4QKwGBNbwzYxXK8R5QeQfLuJKShf9hKUm8FC02Dw9Ly+QRhJoEVQ
CyJ+0LOBEYDGoXkAbNgWm6drb2tprxBoNzLfFk6AudlPYM7jBGjxmzYKQjCiKKjEozP/kxUDYNAm
Tykhhnx4vUTmNRLthub7ygk25/vZvXFiG1O9MRVDB1pB4kVAw8zT5r9wMRhaobCCLrVHrZlYtFeJ
tBudZ0sn8Jzsp/u/vu/ftAsNQ28GVUzh3UlLDblmaK8FcvDYYAvO6Ln3/6k4u2F5XDaB5PrzXrqZ
07XJ3rAfgHGo9296Mp8RrufaIvQBwQIz4NFbZZpoy0/F2Q3J47IJJKf72UhzAaMGtX13aW5/mnz5
L7bDb6v2s3Vs67cMoSTUEQRFUDzdaU1BkUGnN02/363tc5V9rVS7H5OXqydPy9lsTxW4HN62M34z
S7Jh71y/DKakOJAIQ0e2ftTdSQ3odP1zSXbj8n3lBJPT/cTkPDQ/Vd2Xsy5/NdsD9R8GCWvK9GOQ
O0k7QClbIg1puh/ozM+k2Y3JdtUEj/PDPdWRqlrfhk11X9fVEwd4k4gKeg+hKArlnacqwnNnByMk
AnGY8FGTtMPp+pXy7IZmsnyC0el+csMr2/x3ut8odOuAySJPJHGqPQj4O5S1YZhk65EmSbvXy7Ub
rOn6CVpX3n5qlM3qN814M+idgvZ4rKHF4OE1gQkj6PRl0MgjNl1XzynB6c9F2Y3Mt4UTSE6v9xMS
s+nufVu2tune1RhGeR67PqbpVRg20ZCYALo2weQ1svwAle9Lp7jsZw1i01y5+Zfn5mmT/rnroeDz
CVS2v5XmJlxNgbZwQWAc+HEeeGLVXinUjyB6dkdTkK72UnnO7n8v33YQC+ZLgURjKuVjV/W0m1cf
QFppk5nYPSL3Gol2w/N95QSbs/2Mhzc9SIfrNK9C85aTP4weCMUhq/c0lDXxOJsBYACPQA1265Em
Nu7VYv0IpRd3NYVqP4n2zX1Vv/tkoDfxbceAFPh+AnXXpw64iR9SCKaAqIQmucdEIED5nCK8Wqzd
UE2WT6C6+bSnFq97d3rfvyLJ9PpIlbID4NkUprG+T/s8D4gwEgcYKhka6PZLhDbK9HNpdsPzfO0E
m7PTvcTmZg22Lgtq+5ZdipB5w5hyqR6LSJMpIEwQlP+gCfhp/GSC0Otk2o3Q87UThG5+20uENs/c
F1vGT0/xP2d00FwCmTXCNueB7AqAYBAV+BwCh/WYfZswutdItBud7ysn2JztZ4H2AsYcqyFp12/q
gyALpzRMoj6ytYfBhOe2DYZ/FFVq04myzSNMik2vlWo3Ri9XT3C62E8dOi/vgze1cJDpgSlG6Fh8
7C2ZxERbCweJHjoxbT8XZDcoT+smcJxf7qVJ2yaq3rzgA5SAgs0CKr1Vi6nbgYIPoQiyDGKS13mt
PLuxebl6gtDVfpYVPt2XKSS73tDnMGho5AT+m8Y+MA4EnUJaAFd7eE0asl8hyW5Yvi2cIPJpP3Nu
H+t1+HZwbGbjoJwAMedjI9AkZfBw3pGEVhMiJs7/Z3LsBmO7aoLEx/1E4r8QdELXFSZKw0z2N4f+
wuFDUApsgNGnsZ+pjrwiDN6Ny/d7mWDzaT8d/Y2pbm1WmbeMZmBUBEwTp3C43vb1slYN+U9oP4XJ
X717vPdVIu1G59nSCTw3q71w/Ld/eTbjNm+yjWdefPLvnkipoWkRwk0YGt0Zz0BzFjRmw2kGT90E
7MmQbttNJ0dG/lis3ShNlr+4k/9P51H+uDnnW7V/tq7X84cjQJ8dV/nX7z7cLhxMOln67vkGvXgu
n7Z1dffre2i9IkB+vx0tuvkljyu3u/7U2L79bc+W3K+r+tf3jmbQqgoxDvSjcsY0dBy8f9dB0g/e
wgjGIziM1IlNR95mwvv9u2xzpMmv7xl6/67a1HfhoFIBXciQ/lGIUKGA9OFvR61e2GSAgODb7T9+
/y5r0gtrsroC+Rk4vnz7uY1wMLkEJ5sgONcUC5gZB78IV8pv15eQPdl8/P8Vfq2SKOjFcUpyhT0i
JO5mAndDV3hN5eR14Uoy+k3nxim1/pnNBsy9kiOn1LOxpgxfJbZATnpUVYKW/dwZ+5L5h8pvsPAa
2vLKlUUy5mdxCN3ucpGWbcq6sxrFJuzdgciOeaxyRB0s6ipJxUnLiuo2DroPNTPS9zBxpMdCIRcJ
BPbDoiqCWU7G4cpR44hPxjo0uVdonKHCJZpE45LgskInWY8T7kUVKh1XllBhOkwK1RQXkePHV2Xh
6y9VMtLQK6uiwV5ZtlF+LLIy9Od20J8dKpiFSwxinPc6IWaZQ+CauXTI0jm1Rp3HRSa+FFJ2M0fb
7qtpWXQx8loubDNwz5RhWbtRS/ratTR0lFtbJ1/GY5qsoiYJv4qKF59JRYl1sTX61mp1m/TDmUJl
ZNw2TocV/M8/bRtBzw036BDGnfC8jqj2eopS+AzVxYcmysLOQ8OAZnUXtMZludSpaxtbugnzxeB2
mLeHmTOmFw1uqk99mPorUg7dchzl8EFXZDhydFSU7mBI77i+75jDMInMHTwP/EMUty2dt5Y452Ga
qWXPRXlY2R6fdH6dXYejNMtRNfbCjkx6bR+E1mOqJqeMt+TGsUnFXFEQem5Z0Mx0nlgvlVKuWoPH
46TmQzszDWvmmGTN3Alb4naO3y9oR8fDhEW99Qa/GL86Q5ovlEmcZWGKccVCMt6ilMhVWOH8akSD
f9Y4BRxG7ARNumSjM5z3zShajBd9y2oiYvfpax0T1oanDid53ngGpdIUbtFqlpVHUV4FXXaU+lWX
2Jms/SLSC1I6l8rBqkNu2yVVN85R6GN0+/xI3heqeWvzoTRB+HgQ8rdv/3NtU/j3cEbv9x9uzlH+
/h1MLG8PYP7LT8GhABtzVE0/tLGo334X2IlHC7uxYi+++ZNJ/YHR3J7n/IM3X2dRJWQb/sqgTs9X
3lit7ZpHi/pgNoFEPpAZTGGs75lFBR8JKVkBUxlKQ/0DUkpPFhWD99ycWQf1K+imhYjhpYWFNj0F
ZwlxyMUj/Xcs7MZUvzCwm4M4NgQY4g7KmWYgw3MDi9IwR74zOsdq+zhBF40ams/l4xO3ff5irVQY
LWVVC8NPqE7Sbh6kGrICtcvtwPLgiGlfxfQ0cyAbAGrt1GGAotxVSWmqZRNHde8vYwWWwpzwoGuL
0B3hp35zCPoD1/qIeNsVY+CCgjR9eILblA9j7HZKOm6onM5zWqGy9AjatWjjxbRLzOAWvt+iLyQr
/dqzoi7z4SoqRsgQzRULOvlBhX0T6nNj6nlXa+YnbqqIk3q8yWjmJk0JmujKAUyuF3BbqNz9n9b8
+ETz76QCMnQEEkE/5iHfZob+tOab2kDuglMC1XVIi2Pow/uuNnAsMOJwximFvhWgn6AaT1rDQWuA
eMB5jjDHCdwBHuZHXgLp3c1DDvXDh0EbOIrzb2nNVGmg7W/TNgMBJBybAhXml0oDdAMb7hfdWZPe
BVUyC5Pfn+3GDuIDm/VSKycX2NCiZ7Sn7GmS5j1cQEUCHv/UbfTatGdGe2F699eX4rCTL68Fx2DD
2SOEQi8Q30yHvbzWgCtgIgnDpxFPho3Opo86rBWJC/61ivpA3YbWVzVaopxUzghWkQ8mO0IUFUF6
ZwurZHAeNCyEczKWfhmg5aCy5t4opEx60pTAoNgxEvm4Siod+eW1itBwLJhj/euhqBcRMfyoqiN8
ERUWCMYQ+UVWeyQjgatoyWuXtMLpKrcDWlHPeJIWYXxVaBK0pSdY1ko7AyHS2jViIJWbNeSoxLn5
OPRJc5z4RSO9sR2SbpG2JqHpsax5NOO9GM8Ujnn31bFIuLETAHEBelB6kFdj9Jw5Mh+Po1qHzlWH
HMOyOW0DXzu5V29Nmnywb/+zGq+xGoSBb3j28P4penne6bxxtI8LHk0GdAmAI4VmDgLg4M1xOt9M
hoIjXLDEGFwsmKaNQ/1uM/CBhhwpzCRgSMzBwD2ENU+xDEwXQ082BiMDU5US1OTv2Ay8MQrPQhk4
QWYzR8Y5NA2B+YG55pd65ndO0IYZ56u2R7k/g1AgvgyT3D+CSKz16MCrG02jcZHDsecL3PX+kUrq
/IuuUP+RZyr/wkRU3SCaVTdBj8j82U7usDgbPz+RDkI7GAzgHCI3iCNfSqcbVfq402wVtcyuecj6
iwKF2UnGe8e4hUmGpc5R61W5jZn719eGLOjk6mDLOQSVm4Pe5eY03gkL8UOS5KIxxcoP/M9p4VOv
6RqjT2NdWjETOZcn0C6XCdgmIY97ps1HHJXmaz9m451sqqKd5eNAj4IkqOaxaJJlnZRNPC8LKz7I
UOWD1zeSr/wurU9wTvMFQzlzx7Lx3ahPNfZYW6XnIRlQ7kncYg+pothEJ1LOmmZMB1c1oVO4tBa9
20aCfAlUFru2ioDIVMoey4qNczj6s7kMsypbACnKWmBBVMWLoNA69LQfRh41DN04ZenMVSyvm34s
E4+NRRy4UuTZWcn6AMIMp2vd0tL2cHBS34udkbrRWDeDO0pgTm7gi9DLwyz0UtIPn7NIpdx1Ko1P
eBf5M1EO9Y3qfFm5BiUQFiAc9q0LAIhDReNh0YWJWPaaGM9hBGwqeODiUjdO9AFVxuBZFBToSwIG
cWYzicoZsCg97xpamkVLezW4BlTpsvdV0Lt+UYjEHVlYX+PGhsDcZdestNJJMMtIVl/2plGhh2lX
+WCbMVqkOPaVm/l1THOXixw7cxaM9DjrS9S5QWAIxPKhbtyoHBnAGjnsEII14kDAKEq34/yzjAY1
D7nILuKs7BdVUJDSbXg4uqyso8wNUI8XKIrKRVl3/GJIiLMciQruipC0ixiZha7bdgaaqleCyPRy
JENLIQRuoqMxUtFMQaC8DmWdH44pGuc6yevDwZR2XNSkDkZXRmQQXtGyvvbaIquWClzXse+o/giG
Tf1PNCLNoerCLncTycN71qH2HFvcc9dkMr2Ho4ti65KxoG7BTZa6GgcFeL125NQVshTRDHTvKgyc
iJ41sWl47kZ+KrorXKamz91CZrb1fOoXgRf1foZdldfxXRaFvoFYvoyWBNnuLo7bFEO0HqZt6OZZ
3qLTqtClWYMTTPJDnbWMnFdV6R+NzUhXCaJR+1n0JtAnAyd2PTq0bjxfN30JWlE49W3mN1EyK3Vd
hJ6oLTPzuikzZw7sYDhtB5wNXoVkjedN64zmaqB2GA6HtiCN5/hZ6rs2K9NgVjZhkH9luisT8LoZ
z1w98Kz0gi5Gh2MRhOAK6uykDDuTzwpE7bqykq4wTCjBo94juxriKr7EEoxm0Idw//FosvNobOQZ
aWyhPYdouFq5ubch9PlV6Y+4mxe88is3bFl1UxsRMbc0LUjfB3I8LGw/Hhrb5V8qn9svXUt05Wre
5u0s7ECR5xVqIAPRoL75HUVlg04jA4mmM+13EJHkJLfrsko0n+VOMi4eTLmGOw89FjUEMiMK7Gjs
1O1Zb8j4KamoY6wXQyYhrpa9T/xknIEnwMOaN02J8iPVGgRf4gCOZ4bnaMABi1yLx679nAV9YirX
cXi2boYaSMtQjtWxLUdxVkDKoZ21trXOomtqE7nMKfNloUhyPmRh27vCGqBIFY76D40JyDmzFhTL
+Co5L3lSpF4WCMtnamjbVW9lTVzU1mF6kjqljMAkjh08u2nOVhnGqj1jRdlH7ki538yyqpRfnTbr
Bhc2J9ZeEowZnlklBuQ24aBKNyxk98Vix56FYtDpTInIuj4UYlYB6ck87ir7e4Xrj7TvxKrVOuJL
XOvuQyMSmsycmPntUoWqYC4Gbtm6xGrfYzzyF7hB8WlIW7+AnRmykzDpymsSN71wZdjwW95mIoK8
FA4XtovnEbHAZBPM+xOWRPbYD9vwpJFjWbl1oZJVD/Egn6u+xMfUSeqVJmSULjxAznUMfmaEW9bD
jOkigRxZkUriCV5Vym0sIZE71DIblllHB7B+rYjKGdjxwOMBZ4veB4NfpbS6+R9xfA1xxAw41TPK
8Sfi+OKAsYes93bFU7C5iSgZHGQOp2VBdmKTtP6W9cZwRD2Fv4MCp6BD+vdZrLn5wwKb1mECXcZw
hj2QwyfeCK3hkO3RAiJRKFBxOJ7u7/BGOO/mJTmCWBfiKBALIl44Bx8OvHlJzWIM4QuXvjgDVuas
Aj/ri+NMDgOZOwoPXAZuT9KYZkc90iK5Gk3O9e+YyPvQjvyKyZhyD1t6Dayvv4mlY44hrwSJ34So
xAe3ICC+1GOl7cyh41BfOgkJCjcMuq74iLLCd9xsGzTFGnI5bZtE0ZkkoS7crkjUwlRhtkr9gXoy
agovBUM1y9KEzcA68EVoMCHzSDcf4lzXpRuhzj9JaJ6fVA2pl4NoiyOiy+5uxMlXltbqjgHj/ZJ0
VkKwafKvZRoj0O9UrASt1rSMMNyvCocIEv9leDwOYX+IcssWAJRzlkH+vJ9J2S5CqFKUvlduY0SZ
NzhtF7xK6sYlpovOnTAkN+0Ayt/QfIbBq3qVCdHlUGX2sm6KbNbW6CbhRn/seQ8J26yny5zom75X
Yt6iAdxvm35gkVMcsqYkZ2WalqtGUd9DEWS50tZ2Ky5Cc6qdZA0OkzcbFzznuYiPizTWy8Q67e9V
LP3V4HO6iDOc3KeJKefAQfA9ROyq8FRV2kOgavdNQ8q57kz/Gf6sVQccx0SBW+Qq8Io0UV8JAbbL
JbDRXtmb1KQ3hQOXzop8dFHYtV/82uFzSjM7Z7GRHs9lmrmyy9rKTdKWY5canV7JsWfC9VGYrzZP
5MeircQCGI0JXb9J4kNJGuApoZQ1SN/KWeZA/n2JWiqGWZ70XeOKGAeXLMbxxTBU47nfhcgLR1ac
hJQ4G0bac7gKtXOoQrEli5JygIQDNVedqJITnubDSTgIerqplSxE6HcXXVmUi6yq+ttasSRzMaK1
18RO/oeuqqhxg47hZSqj7qQcfXPY86w6qX01WrcXXXAHoYXjJXnOD0NcZ4E7NLk8xrkOrWtqic66
DFyTKPWYuGVGUOYVotVuoKrmE+0HKCwVdCCLmMYFxBBImhkJwnbRhoQDM08dcMkp0cdtmoITrHPW
ZMAIbbnQXX9iChBKFiI/qsah+hiUEqheG5PwD9uMdq5Uog+licVJyZ07MXLk0jCMItfxA+HS0umI
249B6tFNwCIjpG9MO8RuW8rj3M/MRQpZ2UUScPR7K3CyIAaL27jwx6OxB8LniTYUy650uFviuvus
LaMXTuzLGcRg/qKprQ68LO6GY9s5rPaU8u2REnGXz1LfCedDQ8YLSIPY+VjozBOiz2Z1T8mqInF5
mSDOlyrpmk885PaDMVkIPt+PoZqlA3Ps5HRweapV6ikNtyQsdCa7JNEVFFi6AiKvdpjjsY2Wfe0P
c9Op8WPbFxBbdQVehFCfnIV6AEhq5p+GKisvhChm2FfltYkdcalpc1hmdDzvGtR5tpdHvAG1dqOE
9Cvjpx3Qb2EvopQ4c9zhqgeCrIaruEry07RqyTUhRfTVIFzMHBH7btOV3UoNJvRXGeSwrvqoIJ62
lUf7HJ2m0pmjzHYfAiA7J0OURx4YT3RWNQC35RCJZamBOhQq9CygHVqNBb7DHRdnOSuyFcEtWaVV
IyByqlKvz3ISb0BelsQPZ77JryHPNPhQbaT11ajD4T5Fee6NjgTuHKXsgxwK4HglDtsZ9BcDoTA8
Xsqmz2fGB0OOyFgfm7DpP2YJYosizwJPqFacoj5zXGvBEOkg7GY+5PG/UIvCwyHvEs/pEz0vWT04
s6ji4gs4wfEQipjOPY4Kx+27kHqDYM0fkQ9sjXFjL6tCYC9nKcRKBVoHYxrMC5wkM2JbYGVt5ZRe
7hfhFzIG9UmZJpeVtc1RqEXm0bLMj0kS1Bdjxu2i69V4gbDR51VYxoVbN/4IgaAolymzxiMQaM6q
WLWzRobsPhiydt7J/hZqk60Xg81MXD/uoDwquHMSOqxwbc67m7zXxmM4Hy+F6vSsplZ8gfgTdIOK
fDZyoHXYxP1pFjYOGKygg3jSsK9x0maukoU5w36WLUdk8bpLAzbr6/Gj34BJJ91AIAwVeeoiB8IJ
iJP7WY5GtUp1cjkivAL2gFxdQiV7HqMBAM4I1zNp2g9dHgc3Ts9TL2rSyh1EFl5ESTVkrlME3ScU
iOJI00IeBSrMFVhQXx+C3XS8qkYnlXTo5Tg2Fw38MVC3SFBy3MCGeRyevetoIOmRbzdxhTDLDKrM
J2IMQoi/ncsYyLXXd6VVLqV+4LEsUIemF80iUHUyr2iTQpLDP4niPF5aUTUrH0UQmI/IzLo8ZStQ
qHDRpNYsg7qJXNInxbxXfnoS8BLMd+d369CgfOm0SByPbSVvsUyS38sqd854VX6oaMqvRgWlnYFV
Z7H2i5Ouo3JV1s64VI1sIBqT7ccqDZsjLtJ1NEb1KoxksChiY5dtM8SHzZhI4fZOUB0Z4jdzZgJ2
WQWZvRgLHs8UeK7WjaIPOMjJF6fLuhMNXjl0KfbbG2yMc5iMLT9JcxMdQYp5YWlUeJBAPI8F+9Q7
HXORSpO5yajvyqBNrrUK8mVTq+I8VzX2+iqnC1T49yoOwAQGYbhUlc7dLqwSqDMn40nIWHec8zj4
3OrKuLJqLaSikmIGya7xD14k11CYzjwSR/Iq9kGEGse1B/INrojoaQtWdZ6H+KtfMcdNLQvPo9ye
JJ0znPaiPxl8zD4mRZwdFRFlcwjl2iUU7/XC9LH/tWyGfsl6U37tnUy4gW703LakXckuahaJqL52
GOyKRileQNHNjVmQzpMmXDsNH2blQJErVTQeQeOCKyGoOe7rY2lhVstlNoXILrGBFypkvRDJ5GPk
iOwKSFV8nBUKXD3HvnRNF6vo3NoaL7UM8rMkYItU0HypelSedpRls6znzjKMWLpAIQlOZJSB2SFR
cxj4keFg8SNxUfC8X4UsgYK4asrZEEXc61j3FYLZyLOy5Pmyg8jzPO9k5MW8xEd2LLMFV12/bhSE
rm5VjEBS4kpwN06CInPFULAZt2N/m8Vh/lUMrYeA5q7TQPszEOSPtEmLRZRmGqr4mVOuhgopL41i
5zAYy1h4sojTyMUszk7znsQejZmYdy2UHiBxFtz5dUlmLBs7cGkCuim4Rv1lHEfnwHu9GlJvi46I
cYH8HDxo5+OjEeyAB044n4XwxxEOfeqgPzYjwG4N0w5uU3d2BkXMYI5NWrpAPcp5lcQfuBxj6lZo
6I99v0JekZFohQDqrxZXwSHpfX8usyav3GCo4qOyaiovCJ1qVnRJwyBT5MvPRYhKDfGxhPzTiD7I
HByS2w1BdIa7Gt/2uUzOx74Hg9CSxKN+TBZ+NiYZvlI9JHz8md+q0N6aJm0Fc9Ms0em17MM4Zkc+
VyY+rnul7XU3tLBrtr7rIf52dQZM+f+4+7bmOnEs3D90qBJI3F5hX3zdSezY3cmLKun0cBW6IJDQ
rz8fsedM4p5Kal7PVPW4YrM3IKSltb7LAiheFgfaVGOcr/Xk+vSQlt2QH7a2mQ6R5b2t1mbzf6tM
td8coPoKOUL6Jz4jP0eN46ctWdU137g3VbwW/kDmortZ1kLfa4Wj5ZzJTxQrD8imOeGMEUDjUh+W
ZkvOXZ4qWTXKT98MJ/G97HwBxC8OWMEgAS75kn0MbQs8zaTZNzYqgJQhD+qWp6U7pqE0D0YApOsz
YW4iocQH4tr2kAHVairZuuWKjbbYo8F2QNaXHCRDCgNMVexA5nCVmZEd8zFNbsk0sxtDDFIAyOqO
xdj6Q5ptglZ5hPORQcknD5HOHzPoKF/Bbi5yQDRRUmkyDjXByD04WkC5M9rtk0v5u6YvMKxkLP2j
d2VzWPum47VdArnfVJPUvZ3ng6Gj19UM6HepeKOKdwV2YWAgXi/X/RwjR54VSHUv+v5jA7rhk0Xq
iZppXi/bFJpHkYb5VOyDzQUEAFFpUX2liWgvEV+dAZrn12O2KHK99bN+5FwQe+gkDl1CmV4Ps5ke
bFOaqtGxfoboKP4zVoX+c5LNMxc5uWOJcl0VJhJd0V3xUk0lUdWyklvohNTj2vp5OnCupvwesgD2
YWr1F0A041CpADVPFbUk1NC+YNvvQsMcBoRnaIu4jX/0RPVPRe/4Ga8Jjpt6W+LkjFLIPg1mcd/W
KKZA7VhzO4tGHXBF06k3PRahN1OoTAb1T4XSA7kORD3Jgbep+woUmSDjj6AaM9Jv73VeDO1hKsfu
wTQlMjEdjAY/AMBvhijnmOShvHYD667bEPq7tF27awHS6TKmqBxyn2EykejrWMjw1DaMp1UWZ7g5
uiFokHTY/hgQKhLMfEfq0OfhXbTJcBgXxc82WceHac+TaMC8AlpugUOR5oYnQ1crZL5115Xyaup5
XPcoyyTqzz2RjVNzl1Ik191E0j2CNcdy0y5vMe16of+U1hXiXTz0Mz2OW4ZiTMfYBapVzm1RL202
A6gHJBK+AWUj7n1cRv1Vhp6a+MI12v6wk1f+Y3BRj/01sih47fuFzDRPjsuCl/2pqoQSz91iSExR
nGSjWxA7cyyXofo/AkRMy2zkL6HxZx7l+uM4Cv/8A/zzX9iu+A3dhdecgOhG53PYJQnQnfQNwa60
d/1IY3dpojmFRC5pqzhZ8UTEdVQUB958TgQ9r31yQ4f0FDFzStv4WOT8Xi3hiDYdR9zquQz9YdDd
+dcX94YofLm2XfXAshxWp+QNUShiUAqEJ+6ilLnkCrkivwL5/7+f5PubZIGsomn/2wFIIchB0bu6
S5eQav8vi8bTlMvT99O8KrNeR/pF0vmjcutHIdf/z7qxv37UWv+oxIUu5Ifn8Q9A8o18+T8qmO+f
e4UlM2hpc0rRkPw/rPWLGBdymN28AKEttCev4OOrBgZtDaDj2l8jB6nZD7KxGF3faAJevATyhzY8
0Of8Wxj301OE9Pi/rB/6M2G7w52w20Gdtit0oLNJ3hC2I9jXKXZD+jfAIYusM1EMtEdN1NqF5zRd
1PAFuWo6nya9zRs72MSnra+h9yBfm8mwKapl4of8pmzTbTkMZTTpK1eKcb4fAQIhfZCDT9XXdLBQ
WaJGz8ae1g0wo/jv3MttecAOmo9fIG1R/C8qqM4uTdZpRSsRdzMuhanUgNGNiXXToRlTM6hKulSI
uxjlNC65ESLebrHMp/5fEdJ2fOaHR/pfBuln3BZtDgnWbgmB3+4rxXC9Wcd5LDoEy7b4mzs59frK
CjYyyEZXkCRXYW5s52qAtXjt6kg4ypuXpfdi1/8vp/9O2f+H0sf58TbBvUk3hcsLzGr5htIPPS1m
yKu6b30M+KqrraQpbStEnEj3J0TgxtiDaW3DsI8ypCHTe8foNid1zELm6I3NwGWD5JaamvhSpoXG
3349Rnuc/eEaEXwhOyowhXbf8z4tf8a2fdtFSWso4C9UNiQ5NCFvcn0aC2ZRnEzGZtnnISXcwpvx
/+Rm/2Vw3jyb/bwQO+ZJkhJIKbH1/HxetWwylxEtvjUb5lxWrUSN858t4wkgQtd3S/du4q21tmpb
8DnZbxQPkNG/ue18F9Ej8WDo64c19PPpm3TtIuJb+i3Kx1zTOnUkS79gIUX2WoYuHy9dBL74fkcd
F6BWhKC4QVOBEYPy64H455WgxNg1qOhvvPdRe0MutHnLx34j5hvLHJbcaYuzEA+n1LhlZseu4CxD
mYkhQBqZwdv2WZJtNeVx7SRR7jdP5eedj+UEQhwGOqXYmxvBtfjmqUBdSvptmPhfvARIZM5SKxAL
x4iLudwgKTPQvRx+ff87UfTzo0Bdtr/CFgsVKt1/sCsN9vC0VDb6ivY0uYiuPJSrWBDCy3aWkKH0
LLC6E/OWqAqiCYqBgNy9XR6FyvqtnqLYTI+laIWZDjqVJnmAxGyav/76Mn/OV8BWxTDRMoIOabu2
Cer+nyfM4oB8Irn0X72xBpOALAPB8yHe0RRQnaFr9AhUUe+LBoXk/qNTzfKb5/OPwcLr+6CsBEe2
Ky8ZQtvPl1HoZLYbKq6vExJYxPAe0Su4at2I3dJbylPE/blZzPBF9OmEiGqUMHF6VUR9tA6VbhFt
98i/tfjU1IVxvWUetY/4TVjZfSo/PdV4H6QcdpAiwazK9vcU/Cig9NRNqpwC/TrzJIvEEdWQGpf3
OthOTbXTm8bFRblY8TcJdFVuh2IIG2R+SvHruTRwndQiQLp/K1pIEflemGSQGS+wlowPmSgBfgKl
LD1CYhL1UD7ckFCO+Nah407r3yzTGBTkTzcEBRr6E4BURI8PvEXpbb6GmTnpdVrV5zyVKcARBQcP
piLnS1maOg6ACQF/bC/RE4U//rZ8DycKoDn+5CFhyPRpcfT3a+iNSwdhFNlGSdIyhop0X7tvpsXg
h1nwVqrPymAV6SMFcsvuk7il2y2dlw3DUfJ1DM+i9duWQwlgHFAUBHyXPTQ68OjKCNaHZxMtc3Yp
Okg6o9qzVYzleVjS/fHImZaYQtuap+uDMv0QnsMItmJAyTfum1aH0d914FPZ4pcUHofwXAgPfgHa
p37DjzmQxhYHlc50PmXAz/GpwTcdEgz9/fRA/6LNVYX0Pb5CInnAlXfRtOcGVqVi+OLnDJzaqVxN
vD4yKgNgbjNwuFlGYRJRRw0X/qph2Fw/TcXE2fNK1hiTLC8a5BnI7CVSlF/HhrdRE6Ofkxz6RMpy
2KTiN5sJ5dvUxPCufA6xmM3OBpMccJCTvRyv6aIdAsWvz/g2GkGfxEgSY99GjQLl5JszzobMrRPU
faJh2SejW9ge/pI5H7B5g9JNs8+8pwGT0CWLnZv7HIEF8/TXl7Gnsz8tCprDxo7aBRZ3AkXlbtX4
cZUHui46KjPxLNgk7HcFVxr9LXWrEY3aYZ7io+G57N6vc9Eg4ihQVc0R+HeySuD9uQPuZkF2QyFc
ZI+emhHqttnF2fpgi4h0tU6Dl7eYRKQFc81A1VRwLcX7Ym/hWHiQa4vs4pr3g91X/grX3Dv4u8Hm
AI8y1K+/KQ3fxjXoJFHuwweX7DUB5ABvtush4+3k9Jw/rctEkMSmxiRIYlcYGVzFkGQx0JzOY9r6
AZwCxIL2e2YbZWqf0nTpXcIfuc/2KZ3oLghz1amE7iFSh5nEJz2uaoZrKt0GrDoIJvecOt4KgdUJ
DRiW0W8e4pvIViADgvckQVTDE0QX1zehWtNJBNlPyVNhW4q1ZVWzX4CN6LIv3e/rGJ1zNlwbb/2+
xBEr95BilMZGE7Ux0nhI6/ZfSQ1Z2Jex7HN21TlgX/BObU5mF649jupaut/i1ohsPg1RbuhJFWal
c71hv8Dt/ubW3mSZuLUSb5FOYMoE3gBxyZtbs34AJbLI7Yk26x6prAG5/BDG0Mm/LCmGZIJOSOrw
nCdg0gcQ4TLGA/GZGJvtGEQWw3ZY0mhxT8hSDYYD8DfF7KNrQDSZuqjEFGMO+kREtwVh86oDoIaw
ZpGR4ISd5QT/Qo0VYyjAaGEorM3byNbpuPRYEi14dvzrZXz2UDh8+fUgvFmjBdIFZFd5khYoO8k/
Ut3YBZZtmY4+riKXiA4v6W3SFn4FpF4kwIF/Fxb2Zf9DUbGfkqHrH/TMaLaUIWv6OSyQXiJrVT7/
OC9gK77YDW2juzP2fowP6xWT6RFqbOnnCpqyDQM+rnxCyoKgh1Fyxo/2fZ7NBe9P3LICwQALcn0w
aB+AHUBEWPjWT9ioXh9box1ogMqPxYS1glW0P45m8PuDiHpwvqCSt75cH4gUEleSDgP2piGze536
69GG+eQfN79vAggSMcRC/6yokA7OEQSw28cWOgroe+wCoW3NHeH9JUsCM9tRtyYD0QhBWwnBiDHA
N2/IuFDIUxWynejWNCJiO+Sb01o76Zu/SDeSK8cXlh0GaE/Hb1BuBPMgJJDxLw7aHfeOrTHx4VCA
3klheUX+OC8n51JIBI1uuZdVJkBE3VFi4vIwTQaq697bxUAU6gsd+qqdViig68bD1QmZQzAOIKWP
0p71J3iVF/aYAf1mTQ19L/ThZ1W6Nt4Nsbyx17bNkZnVeRhdCChrMRXVtR82vlR6Vn12WsFP0UMq
Ih8+QhuQdM8LGxt+oDBgxvWG+lSCk2vsXB5KiJB3S9jYQPFCLawlxIVbXk6EnKEmaJMTYMOiJUc1
SMGetnRthuiplMT7jx4aCXsfzXaKHrBj5Mu31GSZeQr5Ct6yUlLG7fyh9GEczrwDunEK0EYIWZWD
3Ln9HEpOXXyNRV9MEK8oufoDpsqm/y5BEQEGHkYH7eaV5ZNOiwPqgBRybi6iIbuUcR4Nwxk0dTKP
7d/QTVCLUfYQlRl2D0plxZQOMSja9gNaL9iMHKeJKZVfLyU0PuOu9h90c+zXxrr1DjRD03UnzoRb
0gc+JVRfQzTbNsUJcyWjAOHXQLCtj+BkHEQzEcu0PbTchH67ds0MCdLZdQK7TT2UjiHArgpi5j9l
tEAreY3JATtt7SjSlviyKGRdJcgwWvjs3ZjkgMff2ZdfRl034m+wfDGcLsiZ6a9hgf9nvekzA7rj
KgbnlOf11qfDkp/91MdiBEgNPBqcQBp1uJ2GpthUvni+wTtW92lbps27zSmn8veQOPRuPEErFyXq
eli2sljfgaCF/KuCfH/HJHJj03Z4zht4kMMtYyOs3sdo0wjZ94jauk1vI8pNPt7Fne7i8X3fu77g
R9cjEDRH2eGdGTArQQaFS9rWaISHgzTt1ukDUUNvisNkCRS9fyZNMuF8oh/L8mlpCq0hc8hzjGxS
wCORrXWctfuX4PqRslRal3tOz8BC7YVBG080O/Wt20eMjnbADyD3NnqcoJJCnGKrbYq8Lp2VmABh
Qr5xtqUROE693GprUzjBK93DC51jL5k5zja2MYrMKe72xxMrmJzTP+LR7+M8sbIHlhQtkcGjiKah
gGZDaxQ0+mS6DplW7SBVzHXdFW26RHiCbNHLM8T6SzdhvKI2yHO7BBb7+6LP90vu8KRVeMwws3AG
ij/przzy+wTLDAD79SbdIvwOXOQ+NOsa41BssYV2uIYV/Upwj6/3Ywyl+isAtxa/S72S2eOQMl7S
mrkSAFCl8jbGWLzOHg4xJL4y76P95rjdvg/Ggllj6tcct0xDuv+LzulwT0lnosfXoY5eDv/3IL8c
B6QgGe7zRAlcQDzBSf516DLVmTOkBxtuWifQbI1Vk9CmI48owBtZVunLg5JhtZhqqLwX00B0XUIu
WMVDu27Zu1IsEqO0JmLEIYkCxmaguKIcGjbIUPaktxEpBJb1mDdEfy1fRlAqrCDEtZd7apMONVqt
5JS5+GqDYAYfIy+P9mV6ZHwYMT4Z6/AJ6AzH/eZ9trWYp01s9tO0aIKAX24QBuXtU4BZbrE3uFO6
D+/LRArLtuAqcZP7t8SdmfE59BihmF2zbfdLfxnQKDhwr3AZUsnyY0TSaeivAxzUXp2bHUQiR9ct
Emu67Jsd+Zgdnm+35on+GmfNhOkDzlPsN29WJLvvZmDZ+xcm6/6DrU2BH+NE9uUgQrpf/7RA3uGe
lhHa7u4EsQy+t9U0bujVMG95bG/py1zp+rm0+fl1yMt+Nbgc39EBX4IdQOLkveoG7PNrrENGnpC5
9RAyKfgnpq4mMwyEpk77VqJksjCA2esRgAEgGzymdrnO5W7vOizYX/G7YVuyvjgNSBb9dkPLefTy
yjJJhKjHkkG7WfG5AWwII/mC41urZ/xA0piOFwHh8HjZhANulxIXAyqCD6AYL+tgOUABZ3qcPW4b
uT5nE/eoAvgW9rkPJ1gGkNhTnSDCFKYdl+I4grHFIdCa8HK+TktsVf4TyXyPeNOMUg7D1Suc3Nux
Nf1paUfUu39B/4O+mFeqbzEcZ/p9zcCtOWLAZu4GHp5pW0hnnzSFZya7si+37ssG/PGBKh8G3BF6
bszpMYPWClHOGrYPX+zVPmuAV+1T/AU/LWaYKkgVL8l+v7brEvyAUkbjeN0BfYyqbgzAlfFSiWEq
K0AWWybuqYoNjsi2eK9h1xTdRR5fQZYQp6OBYnLShicQYOuA7wgv0BtHWQ7UUKdsAETJwd5nn4VA
7TTVdgQwkd6KIdvXk2WuAwjfDIVFqKQZ37DnzRsiTX9CrbcP3tLRHSpIlmIAFt+PU4OPw/KCu/wE
/5Xn0Y3jszHdBe6SHaSEYQnhJx84zewHBhhr40fP+2hrT5lT6TiD1o7QpKXKAQJln1kDUTHMEdir
8fBDxALuKpvEvm2IlO/TzSQmxuR7GcneSiDRtCMdXW9cSAXPPwxhcREalAQLVCEoXWafEW8xvyKn
AkagZ2S/BzD2EYI/yssdpRo75KvIrEsBe83nrNxaHX9lfszGC2SdkD6eWCJnG/3LdXCl8CN2NAqj
zzwC/47qAtoR8wxE0g32I2l03zQ1Tzfa+gdIAmOqv5VrB4sRfDuQS5OzGZZV7A6gMA/PgS0Jk9WC
3QEmOBvHEjklGuCUaDeCWS76MqlX/DLKwf46MFP+8HonL89SK+jS0hqtGGDGO/Lv4WYc1z3+lVuz
RxNk//vi7WaxHzF9R+95n+y/S2MS4Yit2fYDOV1SHIHKfec2upErLOUG2SK/BLvF6thjoe6rEsoH
/OV1yiKnRCSCzWD/0wsEv4fTqKmN3wzNwVsbUrxf2ryBL8eRCYA92wIvk2unp32VN1HY4cAZPBF+
MKRl9loHgvnNCPiHC3DL/cqHDkzj59cTpabElqYxVaLHl4pt6vqQD1U/qYV9GF4C1vACNGp0wsds
iEa9g5CzyQxjB9EILTnsPtkSPS5dqnDP1oHFWyHla/Y0Dh5TnCNfx/2ylu8LLpID9pGKp8u+yFWy
04yHyfl9TuY8QNhQpe08CXFs+xGr8fQyIMCB96A3FNmeYjHoZvrbNqFjXvwG+HpT0APL2c0eaM2B
4AYlxltYubXgEIBXJ48tPFO46rxpPFaDkwizGioBXMS4AnhpqxXib1z7b6q7n2u7/fRwp+A9ouh8
hl5Pb3FWs3gJE3wOqOolNPbAgHEVqAOwkn59qjcAOlYTQWMvnAuQFf4/28v6HzoQuGLQBUcq+e85
QgYvZa0VZ+xdXoKzQkTO2v2hLl2PJyyZYXhkr8Hx19fyM4QAoQbmTxGjAVQGOhzzPPn5WvhKE8C3
ffOIt8sgjHVpvOfj8Frl9BgkUuffjfM/T4j3NgA4yIoyAbhYvsEVh9aQeBSEP2g/YaNoBuz41/k2
IMy9ruxf32C8w3b/QSz2OwR2C6MPPB0JXi/+Fsj0Y8+ayY7Zw2vEcG3YQXsYIbY0PXk2F+upVzyY
D4ujW38Qy7THc2oQGqI5MOxHv7min2c6rgil1P7iU5qjKQQgujdA41aSyOUb1Q/jy6JyyOuwxv0y
cMT1DuZEPIKWLRtWZkmxOSC1iNr9QnpF9RLggkBlf0rRlQu+Bo/QstUI9RqHY33w+NJtFPVk7V74
LPUSZn99E28fIx4cIxRtRNBVG6LLtywr9l1t0TRqvbTzsEem8D0RUnM6LR+2qFjY3f9+vpTgQe7/
y/7RrCz3yEYgEFsur9seBGq6r4hEZJWwonbN/wStpQSQfwz5FxYG/GHsH+GAQlQaw5rVX162JSTJ
+9PIhxHrYpr1vmH8+gZ34OyHaYoJAfqJYQWiiwIDovkGz3Rb8J0JKXxA0MsOaZ0LkdPPmcGC+d0S
/Oep8OgKMEsFQ6Wfvw11gidiW5qsuXpJRdYU6AjmUaIFfvz6rl6lGD/cGLBCnKqEQIagf1BRvI3r
hICXybt2PpuQkHY+Jqnf1QgLXsCzyH/NYQKHXsu5AbZaVoIHVIuVTRsbi1vs1pCSQtg7KCA/dwkD
9kDeC542jbyCrA6c8IX7bog9HGMJKKdPs9YCZZDpEzbpoxiXkNiaSJLNcMOaFFDbHfUw7GXvyxc+
b4CZI6Lv4J+Otb8f4D8qIZlZ1qyLgYn0kGpcodDIO3EYo17hUbwmKHmEj7XojOf2qYAMvcBmkX0P
Yy+lxuAIQrdrRYLQjdJwTwPcig5J0ZVMYE+6TMmCA5BiZTBW0xlKVqSPL7mNAjmK1U5UEQcYEGYr
4lDB/1tO3SGDoBjOrH9DHhrbZlu9JjLfMygwaw7jG3Sxb+K5XoEsobYYsuSoColTigFVxXpDwFZ0
TT16gVcWnYHnj/34RJH2lvSSbWjppK77jEQ7GDCvBjjr9lKHlW6bqT60wyIAuwKBycEyVH1rC8nr
aJGNI6LS6PeeJu9LXaoc/aw03k+mP6ZbuQb5EXzDzmghB4QB9CLtDBLhY6eANjdwFzLICU6t0XHc
1yJG0vmvDaXnXMDH4F3yGZbizRYXwGZcfZhgYR7ggJzmiKASRuBA0wC0VQSXfpzkhmd7cD4JsMGR
CMjEWiM1i9Oi3tjG3d1QznaGGnXsXYdquiwMeFHYFOczI6N1XzMihg0eIoaEe6oEDGbmzwnIS7RU
6M64U26vsUiDD2+yu0IgbvenCS0gYMl/zbMAfO954jbZfdN5mRrj92xwyscBJZspoYhRMJ6RDP0E
zNzIHJeRDANU5EO0lh8RxGXxqCZYHU+ig8kZ9tHGPaJJENrsbB00uB1b6VVHaLgWxq9XQDLkAxod
JLUv0/aSd3aEtJ2t5iPHpL5iaMeFxhQsab/2Ro1/NqSDLreMYfspRmrPKHYBKSVTelso8lkOWI6T
U9ldtvcLyFnb4umiBeSpzz079rJb3oV+tOSIrNwei41QtB2YM/FXq5bHJGbq1rCouRXrbI/pDAga
2pfmapVLCReaKyCYbzV4fdV962bND2Or4CNk03RIealvipCI08YnsMCTShm+utgmuP6n/OTwldcF
6rGvxsvlDN0D/6bLYTwPaP8Yqq3s4ZDtiXxUDNh8NQKiga2fyubJ+VB8GdEaAaX8Ij66IumOJLHk
hpGy7SBBjugdA0x3MnbGe+P6nH8AeAiLUGtp+S0G1YN6Jlbxw5r0bXdScDgc41nYh3llABwQCg7z
5pcbOhtYClPhiprn6FFS/Nmh8cF2DQXC8tecsD4+ykVZlDmdgMNvpWnxd2HTXBwiHpkbUUKOcGCx
7T/4lcKWBK7+Np1trGsOy8AX0s/qzueM3M5ZvM9Qnu4carO6G4909p7kw3oN9Du66QbaJocC0Q/O
OYf2bCEUcYuyWUWfnNLubx1FvobHMXyB7VMmUBQoyAdDmDFz0UdnrKCYMgvMN27wN9nSaKjj0QLq
ssU5AjFKqnp1dKQ3MCKO6sZ4uEoTtSS3aCblKyC9z6nb/iIL5xcWY/ms82IPgBZJVzWwU+aHdJP0
yHI7XVTLzKdNeeRkBPR2M1fLAA3EUOddg04d0ULZFzDTsqLJOJ0lgIIqIcJ+8PE0fJjbzQ71YG3z
pNtN/2k8pNqV9ouvebyL83tcHxjXApgbFp5vQ8184d6XydyO9QTL5JdewNULkkc8TxLdIZVa4w9w
dxbXKjEQaBvCb1g3sS9zAQdRD7x/Be3A0DXPcgsfb6RRkS7NHfzSsI6N8VB+MRGSmkOB/Kyv0n7W
7zOXDejKpbOsLruQX9lYtu+h04G2w7XmKZGTgkPLx+derdkXQ/mTQ538FLQIxVkrBi+oFs3fGwbk
3Np8WY5IA7dHa8oUXTmYBmM7NNDLt+gxkZUD+lMgD42rJp/Lp3Ky5Vf4LunH3nD5dQ1r+HvBBD+g
yxc6d0JYcCbYKQ7aa/uI/DKqUviY7yIzD58DkdOZjrBX1RPg5Eu7EYa9zCMiwZVdAA9Kh+wqBzFT
q3nqz0O6mCdouyiuf01uYjLRUw+j+Sfgcvp9ObXmKt7G8hHe7nDbzD0scDlCLspg0V0mRuyNWZh7
P83oaQYxO/uLDiuCQ6I32Kc2gcUDTOtdjDYqt97k7rpznkrgNsV05plgB5THUFgC9iivQ2T4Heet
+QCXQftUADr5pENh0W2iba6w2PL7EEcWGqasO40lT+/AcMPDYOFAPBRhmyjmOzxRoYnk+wEQ/PvG
S6VrKEPIybhef1J2YQ2K6xDuTMmWWwiVBqADQn5saEBb1rYR/kjzobiKwfnVqwrsXbE2FMi8ib5F
PIEGDY1hWEAfuk145LqHfAGkXdwNKV1zeyR4pc6IxgKl4ncuUs17oCzjJWLb9Dxa8wWfaQD0dvHz
LJDB9EveX3zZQ36Zqri7KaVKPi8RuuvVY+tgY1nz5alL1lWfYeKmrC7bOL9lXJriBEvbVN4IdHY6
gMdloVrBdx+KMsA2g15J5VoJyqeLjMD3326RzjHWGXHW3GmI3sdTjLYe7npiWryjnkUf8qlEn97M
m1Ye21KZB7hpVnEE5bu1t6IbZHeIzJRChMh5HJ3zdZ7DA3rcoZHNeU89yKHUXo5ywKhJ1ww3A2py
NHeKc2QudSoWvt4DLelhKF7i5qPLg9xqScbsDnI9Hh9cjBTx1qIQt89ph+rPII4YZdFAoCLNBFnR
1WozuJwTT6b+Y6Abh11h85qUy02CYEeuCwZG4KzHbTKHdp3T5bGMmgENW5JmhAPHwHAMJ1HEYBjq
KFQzVQK/3Qe5xbBjOhSaPZre6YTcubL3MCwa4Pj3+YhweoBALqAXVOhu+sR2NXqlDTc22vzcvxu3
KCvRn2oVE/HiAJxGDLtKSyWpeGct6wt72LI+GxMA7LPEeihAb9ZLDOfqkcWw897BnIcmh2ICzFsH
6+Hco2ID8ZMv/XA1dSyVxwZE4f3QASY99L7zV7RhcXHICtLCJIXeKvH10BgFOnJJ8w3+K7DfmU3s
JUpLn8PSxxm6PLOBAooDZvccq8h8W0ukJtQo2MSk5GgZiu5syZLUSOHaSNbg5iFFc+gckz1sEZNw
r+kFBvGxRiS1OECiHyBev4YgpNEPolUjulnB5YRWWYPI47w9qsTLNL2PozVbnkDmCn7V64J9adb1
cwht89TAldiUKkWzGO3Eo4O248gLbs4EmwdBkMgM6K8cjYi3ZLwY2i1oO2DKWqGpg6rQhRZOKSFS
8WimMTsYg7arS9ExxNfVir9sw8MplyNovMbDtjJgX6ljPzt9CNhs2PtybuljDgGROXQrsB7MB0yY
Cno49y2Wavig0NkKXY/yvLmb5SQfFz3Dnbj4ZuXXQI2bvIqEL6+F7PUhmfR4Qu+B9HEaSHwsbStv
B55G98ng2W2iQFrKBu7FoURZdEgSjtc7wQJ8Dj5Jxgr+lFEcSLnq+ajiTF6gH3T2WhkH8+rsiK/R
Iq2vWTavCr2y0J6glhBELtdzhps7bgC5HwM33TcO3lufe/BrB4NF6aqwDeaCXf7/snceS5Ib6ZZ+
lbG7Bw1aLGYxAEKnrpS1gWWWgAYcwgEHnn4+FMlpFtmXPX3XbWyjsY3MiowIAP6Lc77D4Z+7ZRXn
BfUFv0LywKmT76UXQAFvRPZc5Knxmcmb2iPaCQ6tHtR7T3jFnVbofTTVbvaqN/VTVaAES2nc9p6Z
FG/tbI5t6FgtHkQ96c/StBIVJgCRfJx6EnukMHnTqc6EO1dTRLNr3Ra0JecJhOiXMrO8z2WSGq+l
Yc1XE5vb2BFde7IYGT8zfDfxOAcrwC+r0LtrN0ks6lYejttFaH+xYZ7rlO31dmorc/hoJyBTu8rN
WYQyTG7dE2gtKFNDn6uRXdPaMizEG2xE+ALBhbtaXjjX2B7NjyzLxhJAA78DEAWQeVHJnxsx/uKa
yBbhnGpXml48Zgg5e2qtMj3Xoh1fBF1bFpXCsvTPHLyYAgPNn6ejNpZuPIJvO+adYz5tuoG9sU6l
DPNFE7eOo4oPbJyC44HOc9/KBDVUmzjWFau7/iIWRCVhn1LSXKlBio/SHFUeDYwZpzCfKmgg48K9
wk1JnyYFU8yvE1urKWQjN+2aYrLODKlTJFM5EI3jJhv9BtJ1Sva1l40Xe6F/CzXKkTGGDwocRetq
NL86fvFnSO/VmycmFZWDNcSVrnX6jZw94xPbNT9AFUQNF7ojJL3DTFF15unXzDvVge+glAsoPVFx
AE2wstnQIplsSryl1h2x68WEwwBFChcR3HhclXY57dPJZZVSl/j0KNL63dbGwndbuhzfsWM1yfra
DLIpb83WmIeYrgKnM6QNt11F1BsyBc+o6WbR2LcuuAI/LI0ut94rZKMaQBLAdPCxWJiVSr8us9Zt
g4huW8EVk2sGmSLyOHCxhGfsr/BSS9Tc9hI305LU5WXxE9PSo0HSgIm7amI6ZIUKmXcg970UXf6a
pqXdpvHMrcIaBTeO1fThpIAvjvuUWq05SYAL9fehG9Tk7DAO53Wzczp2bZ8S3WT3chAIpcYGT7qt
6cVdIUXJ9wAfdshhD4DZmNneqJ63/63WAk/ncxyKZgHZninn1WHLlH36dViriW3hMFbBNho1jUSJ
C2TgbXWPXmDbg3Afrt5XzJa6cg/oqlfut84YgvxNCqgLWdj4DLo0OtukmF2OCB7H47PMGCj4VyMF
pbrRiwCoQSTTQXblYWW7xbfFkVe0xYfly2aqQdSOcmkuluTtrWHeorIYNkCYVSefrNERubtzEarm
1lmXsltadEj5SI1D75B2eyF8iAvI9Nq4RIV0bSLmonQXAU/MJcgponz7AL6mXhbBFHZikppHSKpk
Ndu7tFF2Xu3EjOImYHbQtD45BNL2d4lWuQlbsCkJsNoadhdgT15Wy4ZE0tfPwpfVk4a6Btxui/ks
tCX3zg61Sf1Vb0qqLNTvwCd2rTsEWTz16FRUuJody8fVlcsPlf05yNPpzkEde2QOnF+1OjTP0nTl
dWEsS70TVo1YawpYBAut+lQEavZOHSWcF1qNWOxQNXPZHPpRR8WofAHrCAl1+VWselLyaLXB+rmc
oxK6x7o8DLk2KwoErdpRgdIhJoVwnEPv2mMdJ7WvPrQ1UYsIjRSyzINf5qUTz4SUf+nhvPThUEy0
Bs2qTXQjwKWyHeVEPxxl5pTT11RT28SFitpsorXM0j0+rSnR9rU0fMQ55kbGSXQIejt70YejAabw
rZqgKQ+Rl5hpGzFQzB06VG8Zbmrf1WVs6o4cX5E+IJsIe4HKLkLT0U0USIaJrojh1k1K512Hdkcd
fq1YuKlwtkpv55VudQaGgW0b4TXmCrR1oka6YS5yiP3GgcnlgV6HYLLwxXgq1UIMwt2xE1VXRJKB
2ceKYIFrIwnupaa3vM9V7F1DqLuFLzveMO7BrkBb8U1DvMTwsBDplcZjePhMczln915R91vVZZn5
kQrGPfe25+QfPCKt5WARM/HQzlZyjUwy/Zr2Bp+8P68KuRoAKSiNa65Ckevzk68ceQf/MeMtYGNj
O+zVLU9Tr8asUDrBA7kThhcHBfQag6EFVBK0MS+zZeMjdMrBPjZ2USBP7J1PXZK2oDkb/dXtByMM
PHSIWV+tKPSHdQmxHC03eCpN4E1ymDB1VQ0C+SCfgukEcgZ12tCsyEHTZAYUNAfVJo2gG44wTAN/
YkPEnhUfcT7E6WRNPHoBszKFGYWHvNBKB3D2abMM15YU8io1jcmPdScV3h4hhHiclTeiOh4b3iVq
AO+z3Wd+GtYU4LedtlW8A5krTUhNveQ/+C/IUfAVZzEHeoHyinHJ3VozAQhXVwgAMxMCu9giZgM2
k+JnUgc5HbKRWsSTJb7PINl2ZjKoaB6d5c3jaTHB9mh6EVfd5D8MTg8GDSKY09EQ5EyBarO9tqrE
vADLKT1kQslSh72RBBdNy8yPpcrLs9LEcIdWr4A/5JvvuGJkw57BC5Yod4YCROhs50ss56UAKtb7
Y7KTWe5XPH/hEFwKw1zAn7iz86wlmVA3TK4gWyDkgK5bidp4ywMUD2GNEOOmRWGi77yZEIBoDUxc
DV2iO/WuNorsEUJCP0ecm1R11OdxZvXdD26OeztbUEKYuxAF41e19dqhskjDSVYwIur2tR/bNiSb
l9kjikqEUunEJV/1b6k26ym1ldIijcrjupfYewbmLp+bVGqnvuCmjvu89G5HwFnn0QGTSUdeXjEX
8I5aovvPTIxzj8sgdT+EuVo7ZevDw9QvJhiEdgTIMG0ZHTjma6QzDSMebxj842BljRuvgUbhVOeB
OjTO5uvHLZvHPcOtuOdSt6POcqDfWIFxaZY2Qxs4G69ZsqjXIBmNUAxSxzrplLsapN93ZMV6bDv2
+ORT7h8MOzE+WhTorySDLBs/lQ8Oyf8rnhv/WrHkPwgAn5Dj5DsC5fFOSB1qjD+2usF9sN4FqQaw
sjfs+sB50De0GYMVQ0u8MEXTrubO7F8Khh2xr2hUOsJ+1lBlRvus+ZX9qcgsu45spvonIRqDVRhK
y9KyviyS6X+/KwXzoP6DA6qsp5gdOC6mVzrathYPvT20tnM7FlnHU34gnxVtUt/hf0YkoGBjdewa
WDi2t/aClGY5zCZeDTMGcqXG7KTLrC7WE0LuZXxKcjUDAW3stjwWGyvejhK710ct9ifHnnseXiVq
FnZa6COKwMhdPUZ4Z6yUjb6+5BFMmF5XJ5g7TDFD11TO3rab2f/sNs3IQ6UTZaUqnmNOBleBOg+d
Qqwtbgokq7PRWCFHpoxHVbXgheamQcZuO0hBM9F+0ztt8YaYhSZCvd0g5qXM2FjmaYlaSKTJJiLn
GuxYg6RFuurd/WT5Iy1Mbim3759biM9TEbOI9en7sAzlqrgpinaQbTzMpKoaO11Ycug+ZLlOxhLy
p4h8iebWpiQLV5HxZDgm2CSLIGJivb0T2031oDpkqZq87kVq6WoCkCHng3+HFt5z1UUbBxrmS7EM
SeXCxwt80Iv/Yj33s0GE5R8GaoJJqDHZShOW8qdtfKPTcxRKBF/0AhfJb1tv0y0d1k+9VaeoPWd/
aqDX1HZveqHXVxiRwoo9yhCNVqO8p+LHouvvf6+ft8v8WiSNuNhVQcazPGRX9LMqIXcIh3LS3Pta
tmJbtNS/Cj8gO1ZciFrLuuxfLCp/3slvr4iNm09j8w6z8t0QA3/UZDA09Ecdv8S3+tdXnH5V1ViQ
k1nND4DSJCK4SVcalo+8YFn561fxH5rDP833/geVgTQBLsr/5y//C87h/+AiaYb34Y8EiF9/5vds
guAXtoeY7WE1u4RObgEEv+WqBUQdGhg7XUwyOJ+dgG/1N5YDYWrOJl3kK9dNLC0elyC75B85axZR
Jwb/NVpeolA2AMO/gXPAc/7zZh/bFf9DKoHRGIHTXxycG+HGFqaE+lb5rBAcRBN9M06HFcvVGZyW
c1y1FrtzO8/LV3Zz3pVT2rS5vmHMDzD+kAENQnuvvIoG07GDmxXp2aNbMFYJXeFCYBhs7yarpuFh
Kab8sR4clmByw+GkrvG5FQny0sIrzoTA7bAYdx/TUBRHpfl9HubFDP2JIQCpWqIEawOkyIwSVZqf
UFWUZ07T5pJ4VnWQ1kDBOzbXrQPePqgSHsBFnZ2NaWDam9eIZmvNtWJTS70z6li2RkmlblvhVwdR
+WDPh3QCzOMq815pMmAxWerXxpIzjUYAOMHAsbq96RnVwWjN9NUI8uDG0Mo7Q9HgJKbxSOXdxoZL
Wdh0DDZCHfvcd2tZqChrmPG+MTVm1Nf9yHLfgGFdoNXAaU3x2Ve5PDiVLr6y/ur2Vo+/osv76tDI
tnzq7MLF1Efo2EGAGj2yF0ala8+MzbzFiEbDlC+tnyfUJ9l8P7b5+iVYZtIBemndp2wkj0x4+xvX
gvrtuHw4KDLzPQM7eaEP7j5qS6qY0YS3F1M1HTyj5G2kSoXgzyrk9LBIu9KWX7XACsGeL5EVgHNs
0pONKH8nsQehN2+beHCS67oUG0ZHO1FKljEn+frCZrc7dN3kfE+p6Om6xpxptz0fENUT+IZ9/g4P
82ruYQmV54zjRNtZayEvrJKK53TJgzevczEpoppnqAYJX0AKfQwSO79edVe/nonJAKLGlPQFz9Zw
VUi9+mS3toAnCYYBVHGrHx1VQTAvK8u6Xxcvv05Te90vHtjCUBO+94Bn3qAPA/8d54M1betk/S7o
uVbadHSTqFjt6otE5nOTACQ5sj+1Lu4oqkMtXMYHvpe/dvgvbppUOPeUYutRZQvjAm2yLubsbJrO
Nr1FvT08FuuWlFcP1anW5Ek0yTbqbBz/xuyE+QbK0b3uUrs8YSQRx6KoaAdrRn/72c6c20rMFzOD
rjS1XX/U9JFCOyXLWFKnsBQoAU+JxHtn9fTN6UAapYtgIbLUzqntEnvvwUKNF68xny27/LLMlkgj
LbXNN89vHtvJWp+HQSw0kY1+32au21DNoT3GWcbwc0Mo3GST4RjRjMT3nc1XceelZUe9YFnBF+qD
7NBM/FC65tWTn+t1NFlav6OJry9Fypc4W1Z+IqTDjX0E7J88axgZm+CpDsfSeBzbBhT87J5batcG
nVuEtgVYcV4V5T0G0urBSaqju8zj2U3W5kTZSIkjgEdJHpZvYG3zk4dWec8QrYvJLGMg26jiQQy6
/W1lKAXIr8iiNWPvzaygfEV4op68Rmj3wqxbYg0EJM8+K9kw0hjfaURMzJXbXbqebiwKgr0zFvWB
ED79moK0YuVyPxFE9qrBecGqZRn3hY5roMEUOkQEcEw3jT71X6yRnjyx9Zh5tndgjqd2U2VIbYfL
zn8dgdII5CFrlVNBLi1C4iW9XYe2PGhQSCH8L44X9ZNyt/IMpW8KGEM260BP2Erpx0EwPaXrQkZA
VQb0eX3KVF4bcko1Wa+Xlj7zemkSfBeG9lqA8PVh1NGm5FXgQUru9CjoCViptPyF4btOGAQNWKsX
xFYWZftRIWK/JG0W3DuMMU7D4Kg6ZNU43uejVqKJaSKHpvrdRXJxKHTHv9MRWIxwyCz9ZvJbPQId
CmMZ94G7Y2kbPAecGjcrWo2X3rfhZa/T5wCL5pETcY1oIaebIbVzLqW5uBoKCLKAaoOrWtr93Ug8
1DUk8Y5OMq/YFtRit9EQ90bAGHI1MzDbQ2e9lHNtHt2Rd9knfrvPVGF+AzAjr2eQH++21W2HC2vi
1wzu9hM2wKkK3bwM9lYRpCDsMkZdS0r2nJFkd4YBBZsJM8TKtFOfdMlH32TOGi/LKHaDMv2Lv5XP
sara7NYCSM2FZszoqmyHJb0u18OSWvLQMIs/lcEqniqJLgbA5Q6X4npXTpa9ExMkGkzB+sq4Rmts
dkpq73btdGNMqXmGY1d+pt8q4xnlXDgZHLc5t/gFzIU4ohfEZVl2ffBWum4e182sv1ZJT9wp4rZT
MprxYrrO3SoL7YtAx3gW2Nz3bHKGWyNvqpNjaxgCUIjfV8vsP6UznGhD7/RPcOsYB04ei5eFjd/e
yrz+pl+6j4b5yhd9lTz+ZT+u9P3KTg/gN4x4RbYYkhZ2cRrdZLrWsIRA570xmLTQaCTCirrM9Xsq
3Z6zvyjSR+lQiISFZIkZNQR93XdpVx3bjFs6BFJZluE69AwEvcTvvmMPK09TlQErVbN2lbNQZCFb
301TUx5HR74xFU4BmW7DGR+76Ec5um/sVt/1RH73qvUNzMNDY9DnYzcSvF5Xn3rmPTv8sI9ml4qz
yDzvcRKl+VwWc/MFypJ6IUfkjWbD1bjU82Xsy7NIeRfyLDpSiMCiu4oF/TWlFoMAZqPYM3e52Y42
4948u1KYmJiQKOnfdWO3uK+Dm3yXaGF9TMgzXxxaIVPsNUQPUdLqBxxTYj0Q0the56LT2jfBA5Ta
K5jwviQlqFzM7GdfK3u6vMJkAWuVFwNc8ln2uffmLE73WfeStLhLVFZdvMwx+kdmfllyqNayWhsQ
tzMTXzgBTvGVpJ9Be3K6RDk7YNMJCxmN3fep83IrbjR9QZDSNvvJHV4G7AZhr9IqxpnPJCy1X2g7
5qObC1yY9Shv+C/VPkCDH7HlPee9fSUDQniQubUgWlEcPDP3147UIk/NmlW7DOjBmRME25WWp4iG
KiNKG2O5mbK0u+n5Ns/riI8my+f3zWxz7gNXC8HmyoPRqIXx6VZuAZ2QGCOt/pLnpzLZo9nGddom
4xHhmB2has8PA3s+glvt+3rNhhjWdXpabSzEaH+Sc1+b+XnUkccAtmYlboirLHHZYqM5/ywtt4qY
XC6HvJtypntDsEOIk+z6vGp3c2ILBTak5CBLBGt/vuaj1IUZjpVZH8BY6d9tyTAiEqVgeRwy7DC+
Emvp+i+DLhtv+CJtqLPOU9KxTxmjvKty7HM/WpP/NHH/ooljAbkBRP77Lu7xW4NSbvj27Y9t3G8/
9XsfZ/wCjs+D5PBrN/Z7D6f/AkQSGgnMPQ5r/v7HHs7FvrDJmJFoo9yk8/u9h7N/4QumJaSBc/wt
zPLf6eGYcf3cw21l7JYXiz0F73ZAU/jzeMDDDaRls9OcQEkMBvqs7b6fWPrMFO9jjcUiRBJqzlej
uSxRPXRLbAyEWuBo9o4AcHKkQcmA/4wu8WbobPdRlXq5A8pF+5a6A5yX3trRr6lXiChdFy+WY70H
3KMnU+hVJANnjjroWTuYw1/Zqo8n0BrpwSHNG7FG2UVGUlJ4sYs6LJMOexoPQhuuMJT2TsZAtWr8
sgqLpX21Ree/M9WoT8gNYCjn7l4iRIh1phvRRFN5S7aHf2zQYzyamUWw9DTYY8rg121fM0N2B5P8
qfMwVeypUtN1PxIfEWeoahYhYd2n6XXbMxMkxNG/UsWqP8gZmnNTefeTNIJrvaB09Os0/Vxl6AsD
trHH1ZNTXOZdEibsOQ+9lzTHOeeR0lvLfStayOYknu1drSSoTU7GbeMF57QpYVCr8k7zyVFhJVTC
Upnpdbcljiw7gqlI9NvNna2zerZtDK1qOMlh1VB8rcbZLjPtXA3khpRmt0aZVqzxgGD0unNBt+0Q
+sKRnWf5aOTC3uF49K4gEDkHWxj1HrWrw586rPdiModrL9eSsJTmo6tq9WUppbvjzGCQ6pXD/cq2
EyS0W+1d2eKBE2p5sPPC+5CJYg2yfGbZMBwMYRVHSSVyAAiVPE9+3u6LInG/gmwql2u5mMV1Cicp
rHyhskipsd4BWCdFG+T1cWBQue944MfAXMwdViuToI2RNf/SBx/s8efv6bwEexoP5Uddsu2IMc7c
28tMNgixC08ZvjA2R+3yrjEqs6DVO/o1prHpAq7HJIpD50vOA+o/kfrgPcyEHIm19M+J7ja3ljG1
19VsPIGRESM6W7s7Eg5e3qu2087AEqZbs+6Di93lpPwJeu0+ynEzekepcUbvERiu6AsYVJfRKtV8
dklqhFyD15pUeYtFrPAj0yC+LOxas96c1AWKTWz6oWlLokUqU9YxZpnJ5NRJvXgAEYmngfBzTXOO
gdOVYYbL9Lp3zfe2At191SHUyC7CqF5c8HTwNhyYuL6hndiLAys8VKNVlF44BXMTfFmxgOY7GoP1
dp3UcDdI06+/BMDt1yu7YSLhj/LJEcq660kz7OWO/vzRToZiF/TS2KUVkjpyd0zigJKhItElc8WD
wBVMKZsvU3qkZiwRf7JkLsFX62UzAj92wbqcG0QbgxbXTgFcnwcln3uNfnCfuEXj9rs2TfS3lSE+
RgehpTfd4tXeC12C2UE5h05z36hAJl+p6zk28zUIecKFmWFrMO5k+4kr1ylDH7c71IPeNspITRVC
Yn0Mig+PZZV29JuJWDinBZ0ftr6UZTzBoUPuqDJpX8/EVT/XyFjeSwMXFkbtxUhxPo86/T67hTuC
C+2vi22N5cFM1EQxvXQeGUBaHgAVMJIk2DUOEvBwrdIeuZrSjUcrXSHX0ZWnuHxmkTMpt3nFsUzQ
qZMeV2e4IPMCdRybrfbW8xezdeFQd5k1XsB4OHrctpOG6lUx8yfxz71VBALs2Ubwf/WKSVTv8Bmj
uEuWxwoN+KWn8OzDskWdh7I/mPHbWu51E9jdqcwD7nvlJLFTVuS5mNLyDqyU6ca9yT+0LO7vGrO6
WlPE82xznPZKZU52SeB/7HFf47usbCx1W9qTAKDOOjocC9c8+15/cLSm2O7VgudX6uY75PuWticO
R/+ERrDYueawoiqaGcm7WtPceJlsH/zJAzfkdtMb8WwmwjwruFDpWiHWTSNGfpIe8ELTNJBvQQNR
b70EZL4PzqhtUmW7+3nrOPIfzYe59SHpaiR7RU7Fk7N1KfbWr+hb51JtPUy7dTOVtujnCYDyl3Xr
dQhQiHFMpicenckRNKP+WnpGHqNA9d8w6NMwjVvvVGxdlMcI6tp2TFrjTpUxS5jiMz5S4+xsHZhN
KzZuPZn60Z6NVmYQy7h1bcXWv7nk3CBtCQ4D22VwL+14WtyJ4hSc+MGZaprAAmV7hDBoiuatR2Tu
S7vYb51jjvZhF5gWe6Me7fu8dZhq6zXNretMyYm5E1snOm09qb11pyAI/b0YSlpWg6EQj0b6WOtH
S4s7WbxPvjleG95qfJuk2TKzoAsmSsw4ultnrBFCszO3bllsfXORC6RJOBBvyq2rBvnfXdPP9Xf4
UIMr3zNQP2RNgVZTAVKy2NmXrbNGjlm5W8LGZ/QY+dWy9fLJ1tWjkQ34QwaXSmBr+uXW/7fbJGBQ
GUOBfJsPONukAP9l/+4zPOgGt4wttY73/Y/Rgr1NGepgCO43+/zF2GYQYFRopFWt0zC3+inT05dk
m1kYTa1TPHgIErWFicaP4YbOmENt8445a7tr1QSgCH+MQzj9u1hpxDDYRsa4RBnjk4aMH5bOkNLT
257asY5lSPlj2NLhw2MFjfQzbFKMWh0R8p4bomoyUoYrOslFFm4diegybgn4eDcVgmhlZwU5oXrB
kwBAIOJqRmLgMj4RYOanHHkkTafZ4+AuIr//T33//5MCCPBqM+r+9/X9df4lw2PZ/LG8/+2Hfi/v
zV9ssNoetObN4M0c/B9rGv0Xmwo5YHfBHge7Kobp32Pn/V8MVjoEBAYU3taPBeVvJT5RgG5AoIPn
2wZqPFbi/06Jb/y8AOS5Yxlwizk+8agAI/uzTbhTjAK7akAEIGxW09HEVaSOvTPlhyTTG7em+Vzq
lkwfQ5ufctXYJyWWTLA8CTj6CCNqTIPiC2udwufhrguWJaDUxSU1AaJy7DecX8h+++Hwh0/67lcr
5f9qZH3Hcn8c/vd/8UX80TlqYie3twbF0/1fE6Z/7k38Qc4Motb+YqW6ejAy8J7OXLBvmbYINm3h
Nvn7F6Tr+stL0gkZns0+C1DlXxykGrBksVn9Lq4bXLWjpxHaNQG45chEYse6oiO5zyBp9S2YO9T7
kbQnsIGBK9GIOin6hVNCyUw6xUQ2Ttiw01kPJvnPd36Ts7VpG6nu0DYYj5VpjOvBTpr2QqgG8s0U
BcQEoiehUuh6PDHbKKAhCXpGs3TR3Ek9VHgfY9NYoT5DHhywy2z5sAHqWpyhXlLUMfQtCpWZA9+P
XL4RohVHQp/2yUA20OLm5mOPrwQHNagMHDh1fkA7GZAeOArjpvdxHUdemi8pqJyAesLYfnMdyX8f
06OZj4yBc4SJ3sB7A1DTvWmsKu5Sd+bXUCaQp53lmOLNnOZyjcClddktz25+I5J6rRMamUw99R2h
y6SDo7N8xGZmDBcTYI95s5azp0FYXVzxalqyyc4jT/V3Lx2qFS4HUtwHZCTmo2YR1/aCg1Rpny1z
E77mg+L3AYqo2hPyNvZ1E5aSNUpcjZeuxMS/ZdTPb2cW28pfrR0VHJLRIrtLJgMrCSpX6i4bvVyO
mrZx3os5TZ7l4gbPvxaEwWz0NSQY9z5jB7FGOo1wussXJoUhqsERDPgMaPdorzB2dnyOpPs6OCYY
FUO4mGPljN36aaH0w+RuOqZxSQH/ZmdsOeajt304QZeXfH/IUi4Bsg4jzqtR4xCZpvmaWM31XsO5
gOfsH1aGDmDYuMOKx01YBWirQ4hfs4f+y6x2QOTSuHI6A0noP7U2rI5s39NidK5/2Bu0if59nkR1
Z1ll+m6iyjqC+7SRpCPYfG/ScnoRlg55zli5ZFH+qruJXBQ/yop525BWSbmcTeU6aue0XvDMmmcY
78181dzYmTwuGyII+XjnnOCjW31UpFcOTqo1VVRLkEkYG20YUlZccEWaX+bNKhTmlrDn70vBQPON
f6yL70LN6iGvKaTxh1T5ZhBw3gcTz3HExNd4BJnF11OVWueG7Fb4bst5reodpZV445Ph5iJLipsS
gDRBQYOOPu2V7Gb14POI73fa6vF0BIgJ36ysdHyJ5krWT6KG/siWt8XglpjqzracbpNBEgVqNZKP
3mslr+Ii1llDg7st2ClV8LkwrkB7Kkk/uzRsh/pH1Iya9qxJb+2YqfRaf7coctH21WLx+IU2sARP
uY1d7AFpDlhPApSxRaKfPq2TzQNiRTGGBHRExoN0BusqbP6UD0LoMCmTyq8UAqOEu0d0CFCiHxdy
qTS+uFZDtBa703ZTgELiT8FkyDMUcZP5mMst2gYJSea+wqSU5m2RBDwo/JSl7heP2TzRyz7xoSjk
eE20XYU6Mivqi89IX+cUI4tMx6/IyMfyhSnyYNDJJ6vT37ZEmbF2QFZKO+RVKVs9szT4k5AWFOeh
8/jOxwquUUG1qV58mXTlN4dFI7JretM02dX6ZJq3NefPymJJsg48wRX0cUACVNGp6UzCbODmEHoF
pyjVPyM4IzU0T/2bxtKDV2eSSdSuBtiYVM2RUbfyaYHesyvHIYu5MDaDFQl4Fga52EoSjBB1Ps2h
YZGUG2de7Rw15FDzVWsz981fUjQzw94WhMmT6yNw8fKQaRGq+frz4Agzsmr9s0ZHFI4NuTwlHukw
zwgvPBqlmX5UQ+J9UynpcQ1l/i0EjysGSd2yK6te3butl352rKnZ1RxSOKgG68HvkuazgfB/j1w1
TeBV1uiPR69HZbfgIBUw3EmGLyvm/Wn1ZBaDFwb6MO5XjUWmNikVNQiHd1M9i1uQ2iwD7Enu5OxV
9zzWxecikNmnya7uZk9XxaFHWr2nqVL4H7FGgu3PP6WDWz3NtU3h349NcxVwgMVV2a3nSgtKaFSM
AieYpmxzPI/H3mS1jxw64rUhmiOLi3Vo9ux12xd2w9tHi24x9F2HLExMW+pGuMoinxYRPIPF4Ttz
i57EIsjE5lqkrFJN88ZJBw/zI0uShaQzyoF46M3p0qHRJFS0W6qIdJ725GUK1KbDQjVpxYHABBn3
vMfXouwFvFVobqeGBm/aLbUnbzqyQj9hCHAPIFGIMMDjBn5VW/39srjujQYa7cIDeznqTbOcZm3z
XEJH3C1Dj2yKCU3UyaU4ZpBdHwFKrV9pwYsLCpz10kMrreK/r1D+UszZgDT4C0Yr5Im/jGvRN1p+
gc30rEbRH0k9YNswWxxCtgYLstAnIsm5y49//6p/4mpQiAG3QmdE0AJBMPafQ0Fs2BV4PZzgTGy5
eMvtnAeDGE1qjL9/nZ/VcZSqvA7DZMJPHNMCz/wnrdqEyUQOQYoTudwqDE/veWYTDPXmAChL/0Wx
989ezNOZe3sUyD5awZ+rS4N7WEspAs8E0pKA2Gb2acjY1Gg5iOy/f19/LWQJymCPSy2ug5T5M4e/
SwNPaEp3z0QeI/RAwXRwEIxHA3LZy+C1/r+4Sv7J67EzMBlKIRr7K4fH8KG4N1XN7gsNxvOvR1CT
6ZwY5BxTjQz5wsf79+9x+7j+QEPhu+PN+fqmasSPZv65zViAB8ADHQmsc1Eu4CjA6khZknACN0SN
JwhD+alIqyf+WdcKjo+//wX+epH6EKf4nHXvR0TLn+BDbWN3uoI8cZYy74/zrFknZczt5X/wKp4B
Jcg1HJPO5OerBrX7/2XvzLbjNrJt+0XwAAKBJh4vkD3JZCdRol4wSFFE3/f4+jNB2+dIlEu6fq+H
8pBdIjMTGQHE3nutucYiiFv7FHbYvOe4iPe06MbfXMx/+iwUlDSzmfSw8d69it2ZorbwyJ0U1rGN
TbaLLyb0N7/+LP+wTFAOmjp8Mr48x313xVKIMuApSusksEGuCaEsimEeaWXMCMTPHbCC5Tcl3c/3
L+7p6y5H02jyp3cfrIgHqLCZLU+EOtmfjd4NT4tO/JPXZyXNUigbwrPbhSXy64/682aHyqUQ+vBp
FVjxdx9VCURZS2WJU9qzu4OS+2RnY7hYEtv9DdDpHz4iiwMnLXZick/e3yydbGx4qVzAqohyptpG
ebG0XfWYSRZMulZw07pq/v3nY1zoGnINLrHe084G+plmxKDvhOaoORS5NNHioKmi0PntTn/TTv+4
1RXdCUtKCbTNtfR3F7OM3MbVuZ+clqZVpHUauUW2n6Nnd6CdsWEkWVQQK8IxmShhqgrOWu15qIcJ
Q6vWSoqL0nrKQtG+QLU2OXUuRRbduKmNKO7Xl+XnFb7m9EBp4o60xmmt++w7IF0RWyPG0YAVjr3Q
RAMaV4/JhEGQuEXJUksUx/pfv6Tx894lGo9dxeOZSe1PALGQWGhBfgxLnDlbQ/qxSf3QMdV6cRuD
R2ZUBet6B/F+rvusfhwGazEw8qnprm5FjTQs7BcCMdAR7iE8ZtG/3vW48BDrorKFdw/w/sdrAiwm
WtBWWSeoGxy6dSv5YoSaeQKcWSAjg9j2my/hp71nI3JhN9DKYYky0v7xBeuYWYfWzMtpkAF8ET1h
8jHXBct0Ikf03x4heDH6RsCOiRvicfDuxcDqKGifCD0mdKg3SZGqSx0oP1hvwrri37zYT1/1+mIA
Opgark88S/z4yfJUM0h/1Wc0hRaFZRh3rCw2IlXirxeV+NHOwMnI5na5Hh4sPhx+jncLOTMjUrgh
TnGCaKL2RqeG633Nbbv0IznrS3tRJQOdEBlK9zKCzTVRkThm49XZ+hgs6+kuilP6BNpIseS3xlI9
Lk7THHQyPh4VXS8SqwGnUp7XKcUx+If5pitKRT7nrz/Jz4vBAopv0TBVlolFf92x3+3IuJjdasVb
nMQyA7FCpnyRjxDfQ33+16cubB+sAQlZi5YeCtMfX6oLQR8NU9QQoWubR5fICrAGZY34BsjChSym
3/YP16fXdzdGyWON7Ci2vgN5Uv/pWyqW3DTqxpInu57ktzX/AaNjoB7eGiLgRunq1EtmfSynSfxm
k4n3S0TyyjbeEjQl6P45Ca1Kj++urMyCLpYjmeVoDtN82TDwstN2P9tLbwp/nAL32TZIX0bY1Brt
WYUlO9BswvggOjSenhDJfKf3OV3EJV37NXXjrIUFmrAFWyjrqCEBhZBefv8NTjiNQWc5xoyg34gh
Ruqa5S0cICJf1uWVaTwM9ojdjOqEoQ3rpLDb6caCZdP7ONHp+6G05EGPKIqpthuOwM7JyUKUphtp
fov9KDk3dqftMSbbN38iR0qnSD262HjF/uSO0JZmRN46Vs/kVzbVZZdKx/DfI0hGNzYgeGcWdtLe
iDDgen0dWx29b30YyydU40XJnjEIqPB7JufGy9i4KU1xwHWmr6ZqbYbOYRrdDPPEnx2tXsqjXdKi
3KsGBNbBBo8N+qBe+H+X2vnr8DmgkFgFbeu5pq7YaxEhaPMr3XJyHInXbSjc52ZS6TF0tYm5+ZJH
N2YOFOYyDZEG3oIS4AsReEYZiBt5ld6Vi87zounBZaGztIkP14V7GdrQoO+cymhfplbnU4xmYi3f
TLtgkN3UxtqKGjO+5kmP+UE+uvUEAYmmJDBsCX9EJPJy4GoOdDR6enNx2pHsZ1f45Tb0QehcdSvB
cO/iSDC3gxnwG3s7wiW4AN461tMKdJ1KKNlwNxaeWgqqMC2cKDNbcV2Mg9Xdrcz+dpMCmIlQSLsl
GWSzg4xSA/x+HIYGB9am7wZQ/1VRjRvcciyYJWQFFcVAISGcMXYu5RCA4UGOsQaVTMYQn8smo6fl
Vkhg9rgd+LOIFV3GsNen5oNBKmC2d2OLBVZEri3OWtzwbHg7B9CzZ/UtoU2rIbJL+mbInUggC2iE
uDXdtnJ6Vd0S3LioI27+bMGRgsObASVtfJC4y57iIIqCbdu3Y3X4c1uhIVkBJewZKIoJqiQrpvWG
MdX4YExGFB/o9tKbF53kNt7YFqsIIAyVWUSQKRFx7dozN5O2f57jchx2E9qSmz9HMwY0GIAX60Hi
TTjglo58wuG6dmIb2vNw8yl/JkOnA//2+HNAGzQ3Eb0r/DdYjxc8F/j8dqWb6u0FmXRs07wif4EW
pOTCymCQ8KyUCOPbtqh5I4ZO72RXZaK9Kxam31960Ij4WjKHUJo7t1RTf4VLwlitOwU0giaI52/I
S1myCcRCeTsbFV3gaOZsbLL/RifnecwYIMJXS7uCtSKZ5qBjkZ3pfOJgniLLsvDdVoz94wHMA5l1
S05vXsus5JQ1q0pizmhK7tZBuUtLIpHBKdf1iVYbHfLOpUGGngoNytvj6786yN/oIDm8raXuf56T
Hmm2A45rv5+T/vVDf89JnT9wIeJ5pHh+m2vy+/6WQhp41iyb0zKNMZSC30khJaHFus2JFVSts04w
nf+TQhJ1bDsO5FX1pz1O/Js5KYeod09vl96WyeBVJ+MVXabilb5/gMY2qygz2ug01QYdzLFCcmwl
s31BJ11rscgYcrOCFu5pt2Jc6aASBr4+uNaEUa0r60MDZCjw3TKzT8viyGCbDeUK8WdZ3oLoyOUe
59as3aYEn3yqYa5bgL9MGEVMMm1ImaIdLrMx57aTYbESXp+j7vMQR9go/FBMkTLXLMfFWDrpFQn1
8gK0t9kO4O8jZDRlcGrboBpAF2j1s0pm56sLKWHT4Vjf4v5FIgJxqiO3zLWEhVFrlOJSCeRYrcrt
q1HqjpcP/V2bCW1HA99kppYNOnQh24jvqySZb6dI7850U/O7PEENsiVVWYv8xF1ReYWlhxjqk+ou
s6phv6IztgbEskM40mQTVRNfkAi/n2KGHl5UIgK0CsvmXheh3+x4+htMyYJ6JztHfMoUmNCYoJp7
g5nSVkXySzjMEIDKmRioxTRvepE0x6EkJjoyxE1k43q3kJVttTm20f1rDLIcjSCCYryz9BGBWJYR
SlFNTvTVRruzl05p+g3niQuejTCekOBjvKeWJGgyDq+4m8vzGBVAP7t+6S/1cVuLEipv1eSvyWCr
3ZDKmQlW7Pph47R31J9frSDAABcYgW9rEdTcln9g9vjE7Q0CKn4kv8osKE4IwBzUXfdJQ3PfnNR0
YXK2v4lbvb6tUvClwoyerNIeeTBNF9kK2QE5mKzSRMmQD9PRUE75fdakuV+kWXsWJhrZjiviByq9
BfwKxmxKe5/GffsxnRa6b62YzjN5A5tqssTWsHinGieZjT4E4YfFdbQc/WXN44iTkOLXJgnuq6oy
Lsyo1k+z3r9k/H0eqfDfnIGCfTNPgbpzsBPfugKEErkQSeBV4bKcpWZ2xLwSdp/qU7lftL64A3op
8Ej23aVIpbyYgbuhWpI7g2V/VU7m8sh80Iq3WtdFJ8lceFPJFN2taQ5yU6fpuEdgFO60ur+gKmvJ
UrSvhoHxEXiLYj3YI5t0eaYfzAKavsccZthM4BW8PiCqzl66Bw3ObASBz41nfRcABRzU5LV18Xke
+4ShfHOtddmDgax0ozJ5Z9R6Rkeq+tpWjnPMk/KB9AgmPUBNctziuzTm3OznMTBQwvT8Yv2m5heg
e0SGGx2av17/JHsFbmJWwaEaB+1qdBXNp74K6dTLR26G7bXAmLlDnlcyswyt48zk5UHa2uhPCc7+
PGh0JKf0xBLt5ASR5ZH5/YhGu972Tt7syYEWx6TF4xBfdjk4hrpjjlpAmQzamI6r8rRG5hu8nxjo
EBvuUrDGQDCS9s4NzOy2cq3wOJCK4M1Lygxa2dNtPmXLvuhwslVV1eyXdLKvZDOcUIqPR1BLAT4i
ox1vR9k9gOTTDlo9W+cRXVTBBiNla9Tvi0STmdrURiMS1HSEdV3S8znnjftc1iTp2faiPiQmHCIp
ONFHeFBvEPnF1wQ1PBEuhqWY5iQkA+PJrjg5elGjd1/aho+s42vZNBxGLpCe5jvk+yxpPczArcls
m0F1vZm57XrRxP0uKxsCCByUyEuPHQjHXeAPPWswnqf5i5onnMZ5rNf3dTPdFzpm2RA3ECPLSCpv
UFlf3YQoKo4mkKd2XwnpVF5mDToonYSBXzoEpYe2JduUYIzvusR5rUp99EMxGbsxcrPes1yCvTzN
7lwPR3MOSVrGOfp0v+wtaNdVbGtM1KNlh/IOIHBUT2xxDr/Z1D9ERNQa8jAPxRssLOp5tmj111RL
CJ1DhdYTIRSNwr7Gl1f2XkIi3iFFPrygJGvsW9qMJdKxgC2Sjiy9Y9MN1ueWCKVTtORz6zFvtZ47
Vn/so34PI9/QAkeiHqmcOxoH0H4DQ29OpdDdUz0DMEI4W0AVrREpxmZ4Tb5Pdk9KM5ybZtCcfZRi
G/DVMkaPlSvb7SBkfjCQrD3RREGam7sN8J1w7iSxao0Rg1esUMUtYx8ch8plf5jDAApsWnBVcmt/
BR+lE/YkxXjVAc9kUi5qfYM5B2f3YhQwUxOLiBu8XEv/CWRU/VQ3evzIMzlEDpn3V6255NcB0sbX
dQ4I3ycLzDucDsMnDZnAOdedo2PY2bc8N+0XiwxCBpeRWfcM7IdsGyoZIw4eoBVOgF04P8ycOht3
lTpzFT30I+5DP8zWZWa32QvQv4RDaC8EmpAqHm8x5NgPPEfUlrou3PXzLGAQOk4V+EZKgNIRc9v0
NY1jJbkZIThRaTHcTE4NVSafI+0mTuy2QgGbN4+oRdOzmVUhLXq8yo4vVL4cFSixF9nV6R3Iq/us
zUYijXHRH1NK6A1xX2xWeHv19VKbdeC3Y+uiqG3jANsbjbKrCizgozXO4zcMuPUXunfDrtASyJ9a
qELlTfWsnRojGW4Ki/uNB/hZ+yr1ub2emwJMnkkL6tA7M7NIhwScLyqcCnSNS4A72ejMcZPEST3D
VsqTT5iopPTc0uzuOKxTiGuTWZ9XJ/SRPRfTWBB6NYMwn+o1qExtTafRHxEhBHJbxESJbIiSs/Z9
JuM7UGQ6ktLZAdjbM4RHSprsuT0nLjKAIcdDKZxLzL71CbW2De4FB+08gLvKVhnm2h3wJ9INt7UO
zMhOBATvCD20Z7TVrdG3HY50S11m2tDn+C/KbjM5SXVk/AzHJs+K5jFtks7x4rBvDZ9I6PJzOouq
2HZSzahNScX9ZnOAugpQeG9oTT/LMFIfnajInxCslFghVzQQt/ggB+WSlpo/qpQ7Igx4/Rg7unOl
Ful8GShcD1WEiNcXobUQ/GrO5rMzNtFFB330AWImQCk3NydJt2ag91gK0oEILWqhZqF4OiRmNMMv
C+oB9HpkPAGvEjgzLCCiMuhuLdXBIksIf37sFw6Q21Afe9aS3oKCLxzjRdWiBjCa2yFehzIJPseq
Kz7OWG7bnVlE00Xf9vN+SAA+bZgGIDdzzPSYhOkN/k6M7YVzDudhU0b54MOZ3I54CPwCCP8t00Lw
iA5o/JAwvniD/Fhc2xlnQ5ekln1tc7CgBhzks8Lib+PJrMKHQsJEWymVEjeoRlvCN9pY36ssDM9t
J5btKBbIAICX9ou0us1Smdmu1/X+0tCird03+bcoEQBPiKRzvtlUyoTutEWEA7trPoaUx8+2LIPd
UGKJ9Pg2l9avGtlfRWKiRcMxq6USpZUMziBMJHmtMnmpYJAWXrP+o9KijFuLOV6VQR19yoIp+xCD
v9vrsUVcuRH0l00FvZgFbrsXaUPiVKhzRszHECJ8rrW7oqn7gxsr/KeFCNPPLTrqhip5HCIYVBZ4
rApp0rYOluVibT+fRmb2l3zCjBSJOP4aLHEHTb/rDnlVw4hUa28mI8NUpMunit5V7xvCaJ5Cs3Zu
zLrWvhkEER7/WyX//6iJDV2n6/qfi+T/lz09P+VPP9TIbz/yd4ks/+DQx6TEBtNiUKHSHf+rRHbd
P2hcCpQftHkZ7K8j4b+JL9YfOp10DIE69gbyGb4rkfU/hIDwhfyYqSCjT+PflMjvxh207SnR13dB
g1kwNV7b3991mBODA1BrSo2Or4YGPk7m5dAr2X747pr8g+z33Yjg7WXQJKzSZ1N3BZSaH15mMZA0
YmXWDmQUGR8Iy4Va1+vudc4R+nfjiHcDwvW1FHOwVbKwqn3fN835LpJW0cw8zEaprnW7Ga6YKsD7
X9A3VnaOj+LXH452/Ls2g7LoMiAe0GmPID7R11HPd1dxSltUmQ7++nhuAqxGddldkkEQQniHqm75
rhrVg+6iltjpPeTADZVrMu9tsMHFvrZChKXDIEevn5givzX7VDnR95tVoz8XU7zSylu1B2+o9uPC
YD+3Z+ET1FhwhDfy2yzN1D7Tmu4j6t7iBEED63gAmT6Yuxi/SmIRnxgW0X6uoc7FYUv2c9fmt4Lo
v29keiwPUSqbB6cKr/R+jreIyAp65kQ9L9wfrxgA2qso1OxvRdvnr4u5lNeLOSYfhR4nHh6bbGfV
UQEPkGdCXxbjQS8pRuulFnsXO5bXkL6OkxyAMUa19sIxuvKMrJdGCgS4J51h4iGzVyJ1o40HZF8O
hv1JBXByNFF+bdH/XtpLPpFusES9p9cj/vHGlTu9Fc0jUzA1phvGQk5be848hmP7iBzJmtvLqKiS
nYMDs/DHgHXu61HJrV438+K5bxxGxwTrfkpoTdwpIGeRz3NSvSQuSdEeiZIOZwMxl2gQk3jawf3g
GEeGV/ScRplr+YQrZNf4s1yQ8YDdLh3wAhczkNoHd14yPw3iBsb1mjWRLKRD4KO0rmPTuMM9o8Mt
YjjD3AL3JUfyR1LRh1056d3OHWzN8iYitV+aPI/2URF9nZuk2oSoPi5C5fZQTBcryrctFydCMHZV
ZzlsHVNotwx8l0t9IQHRaycjBdA96Bp21SSg6iyJ+uMhfIQ+IoGlFe3WnOP0kvFt/4IYsHtOjTnJ
tktI/U3VHqsTl6AlyNn+WneZPxr4sYqMeQKm/BfdnEbPTuUFxfjkpWn4UbUgBOuAkT8UHaB1YMFh
J44FeavYWkmW5pxWdRcJBSzg4C4kCUx3kyekHQF/2fliBr25QTA2E65g13cBEsFLm9GoNY2j4blI
M1ja7B66HcOVmUrSdIzh25SjMbcarbtKRbE8d7hCaQJV1nNFFMc1PRmSxpauu6utTvOJtrkjVTLe
9tbyWesb84wWWGzFvLRnzVk4bSiYQkWhej801LCbc3lbjPknxwxKcYghogwSyMEQzV8LCCHCC6g9
y43dk1OUeQxCRQKbIsEgHOYpRbHoEXPOWW0vl+6YzdMxY5Y95zT6a4zPgQZL7yFtR0oFZIxMG0Iu
RInpbgZ79UH+5RGiGegOI5ryLtoqA+LCxoJaDcM/IFGMrrtue6pzi2I/DiByPk+aJJnbmVMBrNsF
iITuXJvdXZu0cc0BJ++IaUVCHd4NqbVmeFfxEJ4RmfQkiZJ2NKL+R0ZnUt0iLLhQgTaQD0JCq/Uo
KiIgMDkWAWevkSGXeEj6UbN2NfE9zotD7Wp4UUfI9Cmdq7Bv7tOcuCrYk6pNHzWrSu/VgEOh0Qtu
w2XuWIdBp0Pj4NxcgzFFMHtjb5sna+K85uGQHam3tUjtrc4E5C2C+tKYJusgco3W5pTOgEbzBZG4
iEo0CG29/mcnsIP7ee7Hr7YogGAX1JU7sP/mscwITfJ6CTE6peo4Vq1enOIJsWCX90Aw8jpgZgG3
vLyopeTs66Ch3xl2WwLSibEhV6rzi1Z3keDOSIE0/KBf3kRBNY7A+6XVcU9bhdbDXx3G/HYyZfVN
Ity45I3E4S4lg/SimqnzNsQMZ9G2mcfySNCLus6s2H7KkG9FhHUPBvYOJ7/VRshZfkqEceEz1uf/
s7QufyWAI3sw9W66yVLcO6R+5OV9mEeouFscSQY3j9Tu2bd/aVX/Oyv5zazE4ST23aHgJ/CfX4KM
+NrFX/vu+5Pgnz/210nQMf5w1uA820FXYsKGQFry10nQMf9wmJFwbvzLIPadqUz8gcsMlARqEd4E
f/jfYYnU4UYAwnRNCxIDNMF/dxJ8w0Z+L3XA04uQThecYZx/UBFZAm8McJrhUBahsRER7PBoKZRv
dd3n2U6fXR0jclUu3RbHk/JZea03TXN6co208vXO/eAObnrSiJq/miheBhpGiEZtUGYNQz9dA9iT
DETG9BK6MsyqnURVv4GwY9IurNWuUhqwPrtXvqPEbRUM+gZSLTkE0k23Rg1jPGQr0sfQBz9hT/vk
9embJG0/w3cAGhSXDORL4dtW8mxrlb7JUDd4KWkDfjk4zbEams+4ISp/sQaTeBhL2xJl/ADy9y4x
jeeh4eVtq/qclfEr2BWeUYQB+tA+bplyIHYo+Dx2NZFv09SfbSNReC44IYwaH68A1Q3HrYAVqznH
pnGPBHl226Dl0gyKKrzLTW9J0leRapNn21zK0m3ajV7zSzNmRgD2wo98BC6D7h6BLLSboOFvDZir
mSlJ+GCkWjDJoB2QSA54JQnlG5ui2mdscUsV3m3Xn6QR43qxgpZPiQ18beYSVGSlba3OWG7DMrtV
jIC2WctLZrCCaXUjWChGU2z7mjdkVhhw9SX8SNgpnDJnRYqVxetc1OWhNhuCUYKZdjHNkdCjSP8a
ZAxCyHP6oHT4c3TqKx89WOKvxF0GP6676jFAHaLL+0CqScpRFoIew5xlB8p9OYwuV89cXb+j5RxB
Gnx4WyRxjZZolnW7qRzWgTGbtzmYCR9aOyFoxuAzXBp8ohRuh5g3FSapPEKXUzsjoSdUkmB0clQn
tkO1rqKOv4vE5xy3Rrqpy1ZsnSFKfDuA77AIFhZOn8rHnXFmPb+i3cB7QfChl43xM+UT3/3CvyV4
imBtoZIZOxew+1DyM/k6cTAQ8gqnWq6Q4im/aZvPb993TuvZGzKWFYnHyy6MWDI4kvjqa5oBve1m
J90IX9nkrGr4P54bsTpdh6VSrnshrLv5Yxbxryhnnk2DN8LOA8BVpfGZjJujI50P88I3P2InIc56
DE4jD4urCIydr5z2s0OqDm4MvmGX0bnnshvfLkZRsSlGjb9apfkzcdxiGyC/OTEKsTCasWiztA1O
MwDCO0jflS+qES4IVZxvdlW1W3Ihtk1a6pu8kVxSfeA9hFF7Af1h2ocI2S/pTsY+wwuxTR02JXhB
gqqSAj5TySrjcehzNEyvXJgxK8Kc2LEB+hMcq2yLOOGVY3V8O0SMIdbtZSbLctCNXoDTznBolzyB
iX8sPT3n65aRSk9hpBf7iSYP09N1G6Zu6b99t1rOx9eC4tIeCGUJDZZAQcoG41WuzdsqJ9B62ZVV
g2cfAQYukkztiKrMNsQJVP7bAlhXOFv8NpYLwWIztzE1sL/lopbD29fc9QghuoZlNKU0H4fECJ6q
tUVkRXzUReO1ICmAc1Emdy9I+cC++AqM9BVmoglaht2DdC/2c7NTviiM4KQ3fXEJWmE6W5O1d8fk
WcPI6Wnkk18GqUi3QLViv1907RBa7NNysYzL2YnUzrFZZEVuFpcagRb+UnD7AtgPvJabA24/L57k
XkUZ2YrMfC8R3ww+fQDbdzqGw01jtV4t2uY42mjVnQJV9YRBj6rOMon3DldHKT7FYOSr0xxQB0Ev
biOElXta+PO+6riZVHIYfKrCCqcbb2HsDXaRU5UHfPP8wwF8/nZvEmpidrluWpJ5BviT2gd+d3Rj
NSwJhHe3Aq/g3oZ24lkwHXns0BDHx1TtWhhjflrCOGecWVxOtpzoPqav4BK4NDM74O1aY8xONymT
tBtCyNROFjbkhKlrN5prcQuU8BicTAtuMOHmG7I40BUF9Wvt8J/zPtmy6StkoNxPpJbFiFOary4J
i9tCM5j41M5DXspym2rIn8b+DO0h8UzK09McTxxINRr4BuXBTOZkOnKkLSaNk9mSLV8I9MgHz+ZE
wDDcNVoN/EWTPAtmPhujShTlpS4+WCFpRa07VsnVTMzIKR51vkJChmjVExgk+22iE/vD8L27QT1k
034AWAa+tSFiBRlCStrlRB+h3YJYrAzfpj94qoL+iUyR8oVGyVeJg6v3QnNKX93a1BabuwTAeZ/b
/3ggK6DcEUgzqcprtNr0q4SMszyRg7YJeRRhXXaDKzWWC8QNBvPtORWR6xzpvLf5oaOrrH2eQzn4
EX2P7DKIlNkBQsgM269nog3O1mCLeRtyPNbuip7jQ+TYv2k+rc2ld+cajCguQkpHJ8n7vZA+U5pY
JO2YgxPPkOuW6DVOebiYhfuhb0qTZcWukzEr/bsj4D80vd43ojhPcbSH7kl3RHdM/Z1YVc1SzKqr
+oMxvt3s2INmnL4Uo5aiZkhff/1q73tQb6/mgJAWEosQjcMfe1BoFDX8n0V/yGYWyHoSUMzutiGw
1j8/13+LgN8UAcyHOJf/51aw/5RxLmyK+Idu8J8/9VcNYBjyD8N0JfonAf8Abvf/1gA4GSBLcO6m
R4z8yZA0Ef8GS1ADGCRLI5UylGJH/V8NYKKlMvmFOH3c1e/z72oAY21UfrdVdIsupjBIAWC50kCV
6yL7rpHJ9JikyB7vJudBtR1G8jm80kzWGtQZh1v6UvMpmQBrbnU97WDsyuFjKlvGe60q6k/fXb1/
2D/vMRfru5E62HMI+/rqNHjXVqVKr1IV9QMFRGGcw5QpqNc7JTFj08CjwBtG2T86aAljr8ldpLp1
8kZ6Wpjq0XN1ihfVdfo1vwPDqMgy4yNHftfYz7YVfEPmYEy7X7/jN/PJu+sn8QmtxiTKOVe824Qy
dhCjqrk7mxO53xt7WrKPg8RTsutg+UKMRXGWbGK4pcivbVAyc6qb+xwxNfLfoexeoqll/BhrlbUh
ILMkoymP6Lc5jZUi+CoR2aY9eZfELrUb6kn1gB7pDSE1gUzQ7CumX0O+//WnWkVyP36o1ftCyUWl
Y1C5yh8XBfK2kBBPJElFh/C9DKlsKVaA63rVir6Aya7uq8DIPv/6Zd/d0CBqAljkrobRhykHY5If
X9bSp1BWbVicC3cxzoyP+zNAEj8mjejh16/07gHx9koK1wxiRLiJb1LF71d9xQhyqUn8PLuVLp/q
Ee3xPuigdHlpFW11LD2Lb+oz50nigcf8d4vmnUiRl2ehAIiQ66iHu8O7ZY47OCbMgW79ivx8ypMe
OBkql2xvLXm7JZao9Gadr34/gp1Y8eul841cs/Y48ojh2GM2OmdZOAZ+4hBNaDaVoI3qzvO3Shuq
ja4RhupbBAM3B8vEOvCb8cf76cf6/nnuCGiTCrUMXuIfvyjd7lH9WYF2ZfRB/hQT5xMyyU07CFnm
PBfhCTNI+hy6igTopY52NlEjMXy8wXntaLmW/oxe25dlMnyLUeu9DBbA3dOvv2Icsu9WMQ9jDD2r
S5F76zqw+fFd2g1O9SbqzKtE1lWg3E2nIqTl3WSqXUcT1yfDRr8d8tnqPUIQYWwbxZ7xQrXPSETw
0a3ld0j98onT4hh+GpO8PM4tcS+VVVcfSe91N0FdBIw/CDvwyHAjsClI2uI8VlpLvBPYrZCWMkfC
hY6oL4YoP1h2l92JJLwB1IvmJeud+twF9YeO9qYJ1oES24hnTPnMqxf8EaObXGaR5T4Gei9PwBsM
KG4TtcgI0CX32dQxvP0Ghdw4u8vGGC0NO+T0tWrr7r7XNWdNH+gceot1jyhciA91ZIzpPnA0pDsg
xYJn6hBiouOi1r70OeneVdUSXETM89GoVfaCchtZa2Xm6X2sggniIIk2pyZoeh/EcLU3pFDXNaSP
LUk6mBkMxPzbjPYVMcJj6IIqEujq89ZsNn2lrsHJhxT3RtkdeNSI0S/0hPNn52SfwXtFF6JR1b1F
Tt6+V4kmOPLny5Nrl8ACgRosCDZd9INE/TwR+Dm+tmFVWRR9nQ7kMBRDuJu6BM77OOLuD4fe3TVl
EG2YQeWHgr/q8QBq6N4P5Hp7CUETGmltIw3k0poWT3ZZQLWrFfm+oWYIJaf429FEMhy3jQ6glJXU
7cxuVO1+Mp3p0gYEkgW3/Vh3OSKQeI3gfYmCSIjlsR21aY00UxRX0DfEnCed2Xh91/eVfu7SjjM2
kXn1sh9U3wXHvInp5iYiK+/fTAfJbGKy6fkOApx2Ok0HAhtdd1MEAc9DxmhIc+10DHW/ycAUXlMS
IS8+pLMzrrLOTHWXdktdFnpjACJ9pGy0QPNoURJcg64z7dCviQNgwSGIyHdFFjfKIwqIILjtRGVG
q1tBxfLmAA+IX7arVyRSPZSTkbAPRlEBpwLkvyE0HHexuGMWiEJ7P48aPFpDS/Fy08YaJJ0yjN1X
rYcfQ2OmFN0+lm7vni1yiYNTYTqdY0HLnNp6mQ8tNq8mAuIZOTm9tAETJaVMEe/mzM4BOLQt9TaN
S2yADjTmbN/EdazRQ5Tik1blqwnTtJFN8T9duya0FdF3D+riExwXlR/NRnW0HNAT3dFEwTCXEPBn
QMKJWvp6TiSibk8TrirueRibJ/KWRLrrK97Btuxonm0hFi1w+JO5Gq9yd2Zpa2yVBpGd0Z8a+rYZ
7Asz7Ncamq8ThgrW3WJJzOUbg09F8AFvADPOnEf1EdWGPBAklKKgTukJbJD6BpulD1KyusamUjdJ
MCbSN+MaIk1eJYt2wegVvW0VINam7ncqHE0RLqYoNvAspUpGI9IlQizXgBJGujUaEdouMVGU3RRr
XxpSxGYNskfqijN9gRiKkzug9f0wozvrz3aliDEpSNu6AuvBIynEz8MPqNV7uwviyCgeyWfFYlP/
D3vntV23kW3tV/lfAD0QCum/3Ng5MYqidINBUSZyTlV4+vOBOvaRabc1+r77pm1Z5A4AqlatNec3
aZrIbTfZM5rwPup/2GiAPGAH8+jeWduBACZr0zkz3jNiE/Eg5VaTdQGBVZsEReWXnCkf/l1YxQ+d
7Uzf6ja29qMLtmnjZTjk4JaG/B47r/Bfle1oXGfC4cVd19t4cPoF/Dq9U7J6LEiEKphFmuxbgoWJ
fAE5Zd4kmus/lXqz3Jxp2nQ7N+8YL0pFmzJgqMy1AfnEG6tIgjdO7GD+Ex5E7u6CVbJdg4UDR9V3
fmjepu2AUcb0OOgepEin4dLLnl8QLvQsO9McuammgpeuqhnED7gE0GD6uwmvWN76xPrE+yLu7irs
kk8xNGRVrOKswuTjZyOPTp1DlL8rW5dHvh2oCiL+G2uq2ZfxTWMI9Horq46hncaM4oZLQY8JRo4+
NIQX665ubdS4qL/5dyZZfCIWEKJblzq5L4unEP3E0RuTxKPtaENllmRiv0zlAjeSLbNpq5e4iSLK
3PSEGDZLHzx2i11X6tic/aj5gt0aeW0s4sQ8Vl7kD6eQKdy4Vq3bELnsKgt9LV9rQGdRvWZ5Zt/K
oSNsstFRyH2enCLq9oQ4F28KchZrCJzzeM05wFvgjSrutsg1/M+aHhZbMDdAH13BMqfaKb5Pqr47
0ZhI7bVttmbEsgekYEV2t//Uphr0tNwseUxmLbT8gygro/mtYEFWTCu4pTZ4FrlHUpvY1y1MhHHD
JjM1J6MdTIe+Ud7j2wAoDZy6beAh+aP/qCnK9OPs43/83nfEPK4Kw3DHQzLRQd7IwojnAGIrjNGa
y0JaBDFy27kax/4i8Uk9pEjbV57b7UVB1Np+npgOB5lu4HCr86yqLqUjxVnriRHdxE1ZjKdITXUc
eDbeqEcqke677hNNQ/5C0o2rLEb7ufKn0WvYBVTzQDyTkTwbFRxKpPtUYOoTnTiwVXFDOAvxIhCe
jlpYT9/iSIc9mrt03Q8JI6s72WnhvGuHpks2CSo/gHBmn1q3EkktGm9c/Mjx6aQjG4eVKQNFddNB
1Ky5ahMYPNQYs1uwdnRdvjGkJdv1mDOl3M1ew92fCYkjT4VK7wKA+E7z+d03l8Yt9xo7nf/EvV50
t6VfGiywZu2nW6+IgQrJ4YtJaAPI8iwb3U+2CaSXQUHUi4uAjDXeN2EH4ktF3NGbOrG4mhwcQHgl
EHwRZLR1bN2aUs/hS8klBRd5rhZdslbDjFhg9GaCXxZDf8nJiOIY6WfRtou9LF5PEgyVagTPPdQg
zEMijN3Le1X6307KLzopnCQdTpH/vpVyH1fff/t/hy5/Kb//PFD93x/8v4nqIlzjTPq7XeyPbgrD
Vvg/dA9+x23+3EvBO85J74caz+TY+X+QToPODFWMBffzP1HV/ejt/XRmFqjfUboh0xOCmS8Woz+f
NpoW7UPh+9VeczsGmCquHtAY9VC5gVezuNnPUzGOFxzVCTknjBwjWzvok3s1gc5lAYEUqLw7Udwh
lyhv80F/skM9wglKfu+2EhOYk2GxbxtgZITSCJhFB8rj517rxSqDWQEz7NS+gKq7OFN+AUTHkbYO
131r+8Ew4aXMqYdXY5u8DfqQXAu0e0Hj1rioS9Lhdc2DJWebE/sJoUG+fusYHVOKdnqpwPWt7IyH
TqgMal3y1pHItC6sSG3gHl1dS+7w9BKaG5VvyN8vkzHekyQSo38aMIdk4OHnW5Gqkx7xt1isiZVK
XlRNyHXVzK92nx0RQLxWrvPcqI45J0Sstoitz4jv90nrOatFpLWhBp1XpeZdUaU/gz9+cTFRb/Vo
utfb7LJ8A2g6vDWOo7e0hjPaRX26tXLqGauYCImKOA2BO3yMrOneKyVaM5Olu8391ylkpME6t48i
dcqgJh/mhUuoTazfuq4Hwk6OZjww783ko4Mae6qJDrIYQcn8he3ihUEM5GurdVYOngnBB4K9+Fb1
6lbkXCtl9dvGr/GQiOw4kwSCGCqGDGwyMDArvigzbunu45ZdMa+PN0mG6mRAhXPqieqkpbt8l3Hx
MhAhsNKx+eC1Q/S0vFZN8i4J9vMtsp/b3sRhtUCTvQipyqifahdZ+pjFb1bOX7ON5JJl8gTn3N5j
+XVWKQ7mVSXU0xz2IVI9BxOdbyEf63ihMfHSdeyL+dxi2K0UUABBCEJsy0fGsGupSo5vMSmlYZW8
kNbkswPLV6+aga0xMWKxT65Z4z4nUv/GoOHGnzDwO/h9ldnvQVe2+0aOjzMRg5x8em5Uax8VXCNN
95DS9SQHDcN8ciqF8mjievowwI7MOMEyIu9iXsWYFD3PE+KFV9+aetjsFEh9lB/ZpB9RNz0Kmb8V
OrErOi7/9VDIRys0iLZO+nqbm4v5kvNQAAsBFcLyvRulcwV69Fw1ZbpFaXqtKTG2/fJzfE7sSBgP
Jst5TtxW7R3QiCtaitfa1KDvhRoqhjRW61YLxzsgYSiIJJw/dhQ7YCww7htXjUecU+OhKxzvIEdN
u8lilW8aUEM3pVarrY6n4MjRoAtMLbdee6P7qsbWORteRhQs8gT0XOuWEW+69hlyrhljTi+hW6G4
j2qY3CBum/IJpNxT8WPsJJgGomhk9BqHV1FmX1tGmQE5rriOHBXMVrKue9VuGkFu77pFgYwmWLYo
2Ze5FnPka86gq1wmXpMmnqplBtYNtr0ZKU9lqdrXEmwnT2Uab8AWUe0oJCMzdVCBRWqNlDK8NXrM
XxETWOQQ5mtlVIiWmqJexUR6ONI0tpZbcd1Q0q6GmduwwbG0lqhWbnCzDjv8QpyAM/d5UZYMlJeH
cGzfOB+dhJP9omvksEr/eRWn6bnwRnj0UWN/TJzFq4M5eMqqPeOubGUNTR+EnrwmdnOZQ8P5RSPt
Q8OTPYO2MRuaZdPuNsiA//Oe4YtpKB3i+PYRj/qaSuiIdDReOeQR/+KVPvTClleyLBubAUC+hcX8
4ZUm15VWGjKLNfvsxQ9ZDZflGCo9cY7oRqsD/6T/os25dAE/fJcMKtjAaXD6y///+dNFVukjoiEr
RfV2TCzb+Ii3DTSfJfYICDFb8nnzHMRix+r2U+3wN4MEa+nt/eW1UUqBkSOPkDbvn1+7zoDtpoSC
7buihUZbFR4ORidelotTWqXZnn7K68TAFDPlOB4p1Hluycsg/U+9xk7I7TqfGGCy61r23vcLLUgH
mKfedJoclm8AFEyiBfdqlVLFt9sCsrEsoicdlS5TAHEdvFwLZFUhZLThLUY2NmnYuOrHaO5V/v/o
t+pvPunf3EJQmWgmG46h2+bH+YOZJ36B2LbcxyY000q/1f35tpjb5hff6LuI/uM3Kuj4Qj70AON+
9A3ATvYk/5F7FV/toQPqoYyEjA6y1iFk+ykj6+zSR4s2fVSgZfQCKil7qJijt2ZkXV5KlTSjgMAM
fmJISeol6TWgOq9WO+5ij+XerpMiiCI4no005XNEn2dHynO9kYlKToPewq7I5JNs2fYHMxHHPvE4
jjgAGEWZvMHgh1NIyOeqlV61g5f7FlbzkxcN27lfxFq1tY+VvY/jEqVNgaHaquUpczXAfMN8S+7H
IgLid/sejRI7U4FrUGP98635NysM8hFmUYYOZvEvEDsYPFVDu6XkNGi8lxOSlQ3eLKTjydr/82st
c5qP14zBI61xD2Ei84Y/PwWtqYAOClXu7Wy8F11yLKpfLZjvT9KH11hmAQJuEjwoCJJ/fo0kbrI+
1/VyX/kjCo1EmgGo0ddlpU9mS+36NjwigsVuYl6n0I83bpkfNRl+pvn6zXPwW5lMwyASp7R+Ujbx
GGn/qlbFxUAoNTuTRZREku1zBhk4RS08EwQbnfPE2aDC/+T1/DGaleggUAYHcHng0ho41wG711v6
BIhr8b/tBknuj24mb4Bnl3Td7DLK7IgaWgWek1KgGhw9bQPJThmjr9P7+6o0442w5l+xJ//mieVa
+GAwWIeF+MgbK816EawX5d4g3Yn2RZEESU+GqallfOaYb4CU3XSdK+9a2A6SFlrPHO6Lmz7lXg4z
dPrwgLZTuFApHKNaD7H+PKW1tUaTABdmdK7h4DrBENrX2DfTNf5DLQCUXa3dVD3p5vSKapnOZPIg
LapDXGqI7NBwZbH+pCjEVjWd+Z2VTzu/nu4j28GV3HJ/ipqFr3NGgnhwDmFrx4Ji2vOTX2O4+ecb
928eEvaM5X+GxZxuEc7+PJ8jBMXN+2kkZssr0fJz/HAn3o6gyx/W0S+uiPFxCL7sjgzk6HnbBqra
vzyTjcCRaYqh3Lcmjd538bcXpkfsI3ufoKZgrrglZwYsq9FkmUpTKsAovzgZBeAAA3NVlX4dYIVp
Nj6uFQJrO1Ivlfety4yzNno3uV90NM+p9mVZWSguu1fEkvcyV6fCXTZjbrPIyl7CaalSkTsRTHZp
hnKdSoR0lKubsU+9LbQSPAvcNbOQNItt/qLfZkdH6/kJ4ARbZD79Kp/7+CA94EjLISgsZYV6MauO
5TA9Jj0HSS/Df4RTB97jPD22MNbAtvsI0sZHNJa30LGPlkW1ZrjDOikzwuL4Bw0rIt6H5Yash3Fr
CARGy2PUSftaudOjEy0HCPqgPE+1FuQN1RLa+ItsmJO5NX+71eznJrV5xJh4nX1bvrZLkvXAF5zm
yQUzegGki1KcXIrnNB7vJ8angVXhGCiLozamx7lomlULLXvV9/mRQ/EOtgLStmjkxuTpcCbaOob9
lT5ZecwM+zp249oyWwVWY9rJxUc1NW11Qq5xzXvxbLaYCX5x5/7N402tgwYEFg531F/YsjTKoCXZ
xb5zcYx0432ns+8tjcDQ5rFe6q/3o3bV+wZefCq992e+jPstYWfTqkn5saaw1jSjiefKfFSSzEgZ
YUWwpmg/byA1qT2MG40DWgZggazcTVMizCXIw7+gacTFG7EvgvryzyVreTC7uF401pi0V0+jRbml
txYqUT2hPxz1S2gblTXsC5P9MLYqLkhEme2mw2PP+G7Vmv19y+Ai8If8wuT0XthDsgORgwahzax1
M82nIp4e07Ag/ctg1gDi5RUEbL1t6/7e5XSwzxLnOrKJcMgcHi1IWEs137u/76//7bD9qsMmIPj8
dK/+xbFw0/4WVX+OwPnxI38olZx/AROhf8YB4d2v8EdvbVEqcTfT4SIEB03SzxE4zr9MZwnAYTNj
wLC00X7qrrGAow+wOE8B0dX9/6jDZn7YFDBFWDaHMpPBD/XnX5inWTeQLgIB5DbNfGKaA8vQkSG1
Uebc+GEtxJ1wkLNzW+plu8Wmswwvp2WQmYUwDuW1sRxiu9yMrD2Ge1lv3QP30HL52fY47HEUxcq9
qhlq7qO51KfbPm/07+QKTvq0YtGFEdTiCtAJLzCqCC9TbGbeuKt8EW04safHIi2Nt8V0Wa38rvG+
aeaS7uCgDHUz0ayqKgJYwKD73mYAtiNBbl5bfo5aKUP2QwqxMwz0NFoyFOe8bkGfWUL75OraNwpv
8uRsAGpEI7tXJx6TQzLP6VlmsC3c0R6+TilCaaHXtHTa0onvW3fpaHeVVLfjMIf+mlF70W6smk+M
MHzuvU3X5DV8vzg+NcQJR2MSBT2Up2/JNPafutGJ06ttSg3OeO3eJK2OWxWFK7VC7ig76F0kE6vQ
l/646vQ+UQ8urpFyzZVQz6HiPK/hqB8AboXRA2qj0OeUCf4iULz9Q+KE8YltXT5jdzfsHUJeHfuE
NbJ/Zl0Z6AwLja3bOzEA+cSqP4NXbDkZNCnTQ3dkN2AmVa00G1xgUISzd+MRPDPgo1rAE+mcYMrD
mtbN69TuOvIycld96QfVOLd8ElNn3DoWEkJQLNeMzxhS6rTuCpoYb1CBxCaOqDi7RFBmRRbRJ00y
oECP3buGnZd5LpBtWht9RURZ0R5VxUFQLxrjTrP9aVOOhXMMBSqqFaN/5/tU+1CxaElfXRTHtD0U
aJoMLTQa4G1D2+csInpUF51kbLc+MkSfPLT8UN49D510IfAcjNhab0XWxHQmy8QQK90i4AcWGPGb
aAqKTpzpYZZoOuISNSEFtIH4CKMc394d6WZcqxn5zUNRl8m0djXUvU95OyJ5tivkoirGorFqscqC
3ZASB6hjgrg4plXY+meHafz3gu5VzUbtZi7bhSq082jjK17aI9W107zkDOEmPjlhOb2YTHLqVdZN
w0ZBB1YHGanYDrrKLIGS5I4e73GdIgr3dZHjJTFUbwTYE7V+r7eFuy2jJIGUqAxyTxtsG0T7hAVP
NlGuy5lNJf26TathCmpIaeN5npNhibwXVlDFXM11jbzDCPRSazkyaKUf3YKzTzp6yihcLpJ8lmve
2fquzShs4og+NnecYECWutg6aNgmV62q8nELayjHgWfgKV8XuTc9m0lX7XpfNtFR6N39jNpkvvMH
7VWb/ZJnSnMqyfguVfa1r6xu3vYNsXfbaCDaVhLrDTtFDfHjPCOJ3wk4ZOWOPyQWwdcwD+1ZidSD
aJahs4lUqAmSPCfDJtdjRsduGloH5JrtG524TzZmkrOV2N38MGYmqUVTtgRXtaGSa6/WQH51nU7T
KjXvRDnxPIbCByCVRqxm9qCXq0w16W6WlndMNQ+Dj4deRZ7lQtt3ra6cwSG12c7zwm6TG1FIGiPX
qtpG9UwVMwvrjn6lPm6tAdcE53/zVDklvBcvZf6oJfUSxRRL47GeRbLWiXviOmcY07+1jZu+pHqv
oVvLxy/IesZ201ZC8KwJOa4JuiVr2KCoPZDWK4LcIk9wgys4ak/8BTEgNcNMtLJNuKZo37FCwhrr
NNsE1C5cu9aZvuQCcNiATsbsHBzcttNGtCmwBgG6aq1qE/bQOvpVZReDuCDgYDDiYat+BA9rPY0T
1mpuYU5inWTC7xNjv3e8yb1z7MRYU+iqdW+i38Bk7uqbcsZ1lGt2iDuASck92C5xzQtzGJl0uoVx
mRD0XeZ+dtKd11TWc9PT25CouDi/JShWjITBZjBy6ESrMqaSwf6iEpiV0YHoqwDCVexf0Z0hwUOj
lxC5QilT/K9whiRMZDQgxybvim3O2L4XCf+tp35VTyFARoD67yeWl5dW/WVa+eOHfp9WwvSg/IFi
rgucnsR4/FFRuT4cTd2GVEmLEvksVdPvIBAfZyhOM4aZ4J8XRMcfBZXl/otGjmW4JJGL93LrPymo
PpRTvDzeCJ20D7wDhG2+m0N/Un6X+pAyY8vmPc4ee+ZoJ8pzxEL9qeA+Y6+17eCnr+dvWpUfu1G8
IKE3Hl1KCkU8Lh96sghYcYnPjtoTqtXeoUcYA2fh4//zq3zsOvMqNNdMi87KEnTzsSHa250+QqWV
dJ0bjnumbO4IzR2DBE4ZdquJ0NSundaiSbX7bnLlp39+eTCoH5pui+GXHjuQFYiJfLcfehfDoLxk
VG6/53yEQEpOcOFyN9b3I326MwCn9ihTSaGqQhYHmi1W2K3amrxBbJSW/VB5thGt2OvUpUNHixXJ
EPnKm6eMuVnG383pHrFN59qiMqpTLJ+Ety8lGQLgN/yD2T204mw9S2/ex8IegxC2wrFw7OY5xGS5
C8cC/XwdGahGK5BiMC5NF69dw2qNGLy+tlOGvV6CSu6tAX8h/LIXgBwQLLpqVG/koqPDBND4lA94
v7r03U9GExVksMc+zi5/jkO9+honqv5iRDo/OMnEP3d0demuOOG9P7pFvx67GikTXxXq2Ih2qUEx
IYS1MznP41NzF9MmpdwjijVaCJLcXLuZSwK8fBiFRE9AAnWT9o6NGsopsjFwlb3r0aKK5wspZMk+
1IuJLDBYecx0m7uu6MPjPBA+6zRGfnh3KtIqHJ9SvRifkNg5D1wdc0N7zNyUJiOKAaDoqwLeHEQu
htJkKtWnuA+rL/QguTJNXep7Z8IQCM4rPFrIx84O+OY9Zk/1Ng21+qQjuPuk9Lb77FSkw4ZI3A9N
1BuPSMy7z2mPsW8ZEpyLwuMb8dMGJo8o8GmuHGx+qyzP601XMw+fytHcVI2Z3ddO7ANgjpwgNav2
FZWKD8OKpieeWHOO9prEd1SKoXmVHY+zp/W46ZIhP1QeF1e56GDkQLzHurPKttzoYO/AIuB27Wd8
c66gFagZYXYfYVXcOiDlrozh7CAHMv1bpiscbeTWbQuaviwaRkVQWzM+hYBaLn4z8qugle3qAsOD
IfnEPk6Ca5gtD7vW2DfvVm4BwGzjEGa8QpJN0GOWcStS4o6/GVmidioxxU0kuBIYCb2VKGuQD4yN
0A/WA99rFtUvbo5dTk5hmq57wDkldLIwvHf0sHmlNTNfyilWnzjzJLsSRjYshybbasSWf0dubDyS
fgWmO8KhCy2RCKeI65gOy1e93KJ5KcffwOxk2/nd9NzMXAnBHHonDO7/Nhsh40dueMxBXEwaHr04
aYubyHvTB19HS60VjJoQzJqHuLO/6qZqns0wHJ4iqhFm/VqW7EydwCgh8q9kPI6/9cKtr3Vqc1OS
bcaslgvluFq/RQBR39SFJW78frJvBjLPHsukq78MtlN91UCPE4qIlbU1w+qrVdjM9CzNfpAeYBIQ
Nh5SVYq/lwgRWhkk1iLkRPGEXo8Ph7YvP3RVp91LqnTweEk6QzdV3ee607J7VfUGcpGI78dAX3yU
eVowvdeTfV+Z4PllSCK0Darotaai5zIV2eCi7PeaZ7IL/HOqK9SfjgkfsOc04ZmfvYyAS+fLCC6o
f03aQXxJCHDOov1ozSVCj37Wyg3KG6SVqpkIfOHwNYh7K1NqxXxafTI81QfEi0FwNWwUZ00zO1vu
Q1tf9aZJHkAle5amobwOlU8+IncYHs7sttc77a4i2kazh6uguOKzu/bdTMb6ymYyem3t6CG0w2uB
4XFNFz3aR1BiDoWZfepsYWyGPCRpT6hvzJuGjRiH71lsFgetjF5hG8SHeHY4FRpDfa6KcUL+PsLB
CaP+u4G+glDY7iT7hnhIknSOcqanB6DWRY5nA86rI4BNs1AXza9HFbRzeHRS76hldQPGpSElofbD
5kAkS84ZR4oAsqQN8DQbKzCG+RsFOVxSyy7JfO+ECnxR3qvSTTZYCvxTGkf1pXPSaevEPLAN5+pT
okK5GXxmJrPiQuLL0A8clkY8uohKUBB6KFk1EIMWlMyxNNJdzMEURUKhnyY78fdDZDwgGsUyjVP+
bJS+lW9Mvnsou9PkBHbj0wIsZq7hKkJXuTfrxN06xvS15Dx5HjqT4a+pD4do4mRMXeBkbGFOg16w
e7WqadhFdsSexwbubceYbQ5yX79JSxBBtIiMldFnHR2LgSjVGJDqyvfkV8/G7U72qzyVMhqZJ2XZ
F18LKxeJgaN2PlnyE2QHzne+7cWBOwokz7XV3FGdeVtBWoJ7qFlfOQyziADhzWrgCzXP1UWATjhN
czhvoKiaB1PW2NnjmKeqw+GRNRAbuQM5w9rH2mnlp5nYBlROkLG8jhFGvrZGrToarTO/QNiyD1gB
5sc6rasI8qG/l7PtH4ohVLdJZs3rMRyaY1bUInDMHIuHkwHpn6Js03Giv3M7kVEcKAMDbzsVK732
to02FhtyQefVZFtqLeiOPRN8jzhTV9NWhGpcDf6obZs4r1BBMaE1NPbyRJ8OSWJJQBTjuI6AhT7l
JIXu8oQ73rGq+OCR9rQh15QjEmaiBAKtdl/0EgEWUv2j8loi6IUN13vTOFAZCVe+xuHsnn3Zo6kV
09RGjATAlBcizi51NxuHOi5cjrWx057yObS+DMDUxcq1J3fJuM27U0xAhwfsI9V/q4sF6i1cVLIE
oejjYQbkFNSEqe4wdttfpnxIEnJOkvQs+oiRipU6+sXoxDjjaiiNyP7ij7q+n+IMkLJOCideHIlp
wY3t8VuVGhU2immpC+rmjmynBa4xltXGA1h00mRO7Geo3NTl9iviQ2uN7dlvukoELZ69fAUMOdmD
Sg27IE0q+0aZYbKfadR8M+Hg0m2oVbZcG0DDS4mUphb7UG7Me3pSRG+aIZi4siZRKsFWH0STSeKQ
nnUYNmpW4bcyB3tQE3x1X2fu8gxklAluqCPpe/f+uzHDctz29s2cJNq9VtWEAI2JFW+HLGHmgozb
DgqKPA7ijqy/yXqY601sc5EMaGErNVAV/ii+msQkitdQ3fc6dVPAFhCcqZOZ8CE5Ani7oQx1HmSG
9Ha1FIzlxhxhQKSxmR8wYJXnvAXWQEMEhW01sRi3SzxUgRQ8XMd2x+aOSAG3N4Lxp8QEOhwVVBqA
4+trNL+/C795tjSHsjRsmmVRBm38xsRr4Zq4lCd+0xi3LIPld2AlFT2CCHBAR5l4dKJFvf6OpFBd
rXaxocFcTnSundFoHq3EolW7CHzeCZgNn38Yp3UUsZdXFFtfsBsCBVZL+QsJ54vby/xgdnwEKxLG
o1dI9eapOmF2FFabMiXu1EimTq0U4kySayGTHjLTb+7++RDxl4HkcoZYsEGcl1wCFT7OP1vTz6po
aYdFmtkcQ5/FkHLYLfG7Nu1dvlQ0s0UI3ciF+dopUkNLYmBCclfsXx1ojI/SoeW9LO/EcmEmIiNY
zpE/nROHyqpwnjT9XiRU/gF2QvvGdWh5RD3wESShOiN7vlnGiAx1oooeU2db+7mvvkZhyY1ZWs2x
s0Z1Kqe6eR4GIW7GxJSfJiruH82Kf6uGMT7qfpY3C5AR3hJOa4YSH96sR9vbHTWr22uJpS9UWOdB
1TxoNJTjG23grmMr4gYDWA+VsocAoLNPHTOGpC9pvTAzAPf9Ypj9fuT8WSKBHNh2kastb8oVfzn4
RvCdTZ9e6R5CNUAFMmFD1DJDc54nbdy1UNgIZs/nDZ4ZNp5woIJKaw6vbrw8pmLM7tNJNEcrd0B1
hnb1vU5y985zonpDuvO8D7UWAW/T4/375/uQ8fdfDrMu4CqaFxyqLWgKH87sNpLjOlcTWTQNe5py
kzrdNIWvtpWSrE5JOa392HLfRlON+8Sz8OYZ5ouX1p+xu+DpoL+20WwSCoa6qC5ja4ovY12XF6Qh
2UnXC+urKbJYXuqoLsdTG8feISTgaq1DNtgmkge6YClBc5TYN7oR15uWLG3m5oV/poCct6W01Ak7
yrRum2GCAsQKwyRfux+j1nnQbFe9FV6k2wvKCdyw1bHGOsKh7p2q/DAMLGAxbVkO0kQDBQIUMFAO
moiggKOClfi9Vpfl3NyVebOsKf5SttM6ffYLkClCT5wHYWX1xpRhfc0swzunQ0MNatByABo4PkWz
xrAIcU6O9HIgDbTPZ3c8NyFx258n8q3ZkrqevPUI/UUw1IR5E39gpYPV4nPrtU6sF2mC+VSFwkA3
adXZwXXmPDpklDTrcF7+IKSgD9d6hwI+ALpoYAeB82ee6K933wGvyJrdmJqeDn9arsNwcZhHpV9t
JItwvMolpbxL3BCMO4p8jtP6ntM3SyxAr8/AIvGnlQYNfFsj7qnw6/nyjsDzYlF/U+mQbdukT3bD
SHWlwxnch3PPgSIuneGpT/KvLqEQwSyN+gtIRBSnrUpGDpV8d342eQlBK3z5bDrafZua1sFg47jL
LAJ2wwyuEf30Pj/0tle9SKVVL4I8Rep90qRhq3A9rd5rbzmJemdskkSDTRz6nbzsPjN56D5LaVgH
XbIa9cvZroyJ7KUlP04o03I5ko4yDcD7o+LQdimnltKFvYQn766w2uFJXwBEZmlWL3aHekAXnLBq
g9PzmsgidoAeZ+VnM6WhRJpMzTwbHgCddlaTPiwhjng9J6NQiN4NKnvmGen0oYTWZ/Afe31uXt+T
kQE45auO0+HKhja0L2P2xKZu6MoReQrA3V+20He8lq0gQtFbbp4n5XpnY6LN0tXM+SOjbo8JWtKz
wygP5kmhdrSt7aDyyvGJWGOO95NKdt7SAfI9jptFRn/ITTgme1M5v3k8pfMm8eb6C0Ot21G69bd+
6Dlu63Z0YywkNDL+nMAQ/NJSWwrn5V1L4dPE8pKKG6PKl2tgTfnBWB5VuazvOqEf65pmyVe7kcNW
tgV231SHPkWAMp2R5fCKPpwDfCxFc8folitTpZQi73txXUYgIOj1IMtnzBwvRS99HQt8Fo1VPh2D
vRPBX+qCwco7v9+GGAEoJKKy0fdy0NRFRHQ8rE41d+8dn9Li9ikA3gaOQeekKTgF50zO9jDpiwAl
hHceQlJ93tsDwIn4GkTDyZaGI1/90sibE09ts5qG0BTHb603q8vM41YufjqKkYlQs8CL6F7pAEnv
m1rIAvV+hsKGATt2cVfeNsNIc67sucTRpOcHOfOJdOz2NHFmHsEKveWjiWKV9l+m20E9aNWGxCHa
GTTumDEWPDGRLOwbM3PsBwoevaXxNXaf+7SlIzgzK3xmgEyjzO6n5hWLpcmQE7gYFCP6NmabH7Sl
uYI0mWWNE314fO/UMArSF6lm2QblnPCbChQr22ZmibMMXv69f/O+ScqM3m25JG6TEv2brs9Luexq
XL68oFhqOj3b/rg1E1qXwKHyA5688F7HPXoG2gdDDAzi2eu75rky6KEZXURPbVhq5amw4ptRcNIC
rd6zuGvkzFa5X32VEcVOqzf+eXJZZ6uJaB4cCU37qjM+DqYsG4xNx/Fp0zGs2fcpz/RyPzftsgx3
YdWdADTRkfQTl5o3a/lxNlF1SpDZPsZL15u6ZNkFOKB9NTxuCTEP3fehCauX2AijG3eoaRvh0UQw
IDgAsBKtcoePA58/P7yXtx6gAYCrZXYP7pouEgO4tYM2+/F9b4B11R4JTY5vXJZ8+k40UUfNFjfu
u88DcrQHMo8ypFGZ+TgtBDa/AKjkVFTCguNwEDspgzUH5XYycCF9GsQHhezhPFvww5ja5wdCGfEU
Uh5+6QicQoeDhm1dYLfdmCIan9REmVxn9Of0KjcfteJ/2Duz5biRa12/ygnfowPzEHF8Ik5Vsao4
UxJFUbpBUBSJGUgggcTw9PvLorybLPWmdvvaF3ZbFpuYMleu4R+QoY6JY/eNDPE39EtsqGLC/qEl
qHqalqGNYT3gBuwgJtJPSTRBuM6QQAfCiRXSTCQnPcVOpZ3RoVbTBW1KNgVDwuYbblQ0qEd6xk4W
Uyr0JM6OD7PPprl8wmHP4jmE2Qmflx2do/mckWDyhap+FqvZrnQ9ISe6UJ0z3XQ0bT5j6LPsDQwP
5jUwL16mSXhLFfsIeAinlq8ENZ7DWoNO+nEa6ZfZ5VRlpzUCYGejKGki6lDpmLwUUEzFNUNZoFDI
JdP1MlBKZg5L2UXLhD3Z0Z2ukXS5xPHbunXaYHgKkOPe9dz6qibBw5g4oiYSZSO+Azon5WjlUp7m
NZsMg+702g7qb9gE89bAADundpiyVVTBOwA/SzWkxvaerARDgmGaYw5lswHAYiNyiSCeSZAdW9KJ
ponJIGc1bxRD3Is5LBZUkGmpH/542JgIDXDEGNbQPXojZ6rgUDllSDndTLYxb6s0B7s1NmzojKwy
CTyCjGJ6eY2RywLsxMuWS+EvVGRjMG8nWTwP7tL4J6mkgD00igMpvrk2lenY0b6dp5aSTNjLsKOR
wBMzqi7zcT+E7telS0Cj6UkM/ibiBAVDLlY0Q3jWx33zAq3+z6jyN6NKvD2ZH/7Pk8r/j7lrUz+8
plW+/Cv/Qn6ZEYNKppFY+yFmcRDQ/6lTayFfhR+5b8KFQW8WEas/B5UBjgX8Wy8qVPzNn8gvx/qD
qkEDnKldmZCFf2dOSaP2bRGCtBniLVBIwOhyP65zVNSBPJHM4f3xwspEObXIhYw9Bi4rDLIbE6K6
Chn9523QswILuyor80tPMWadFLDt5a1duf3SreCYM9Ypu7xD2JL+X92K8BMnHOxkuHY5qBoI+OPk
1lvXGZlIIQk+73NjHGGI1TAvKnXaIRoqlVwt/VD34rIuZ7JpBU0OVnYoiLz4xJ41RkU/Nc/ISfDZ
inHIarE+Nfx7g+nZbkSXNlmbE/ZkXi4u8kpmlDjTYK08j2ifAgigUZ8isU3PROsT0GSLTkaaLiND
jAWDAR/Y5celUN6DSXeyYBoj1WWGbC70lLRHPbtTms4dkcSXOyYZ5Q6ABa0k9ICyUwj4bQDFrUcp
UM4m4u0GSJcVSIoepH4BYMsAEkeC7BZ7EXfjNl86QOWBUfOLazePp3WlYnVte3H9lSPA+jj6zG12
kMXI96VE1TwRs033O5mXFedwBwKrVfd9B8cwXprAX3dJKybsrDk1VnHn8aAu4jb2fVzm7cXoWeVO
2j4u2FahTihxW4oeq8N5rLEEw6lgZGClzdizYvRO/VgGdxFM2Av7IMqSHQRaUhDzKJBo3RbD0RIu
LWIulFLIujha4cU/iL0ohoUAPLQEjHeQgwHFiDQMOjveSiAQw/GFcgy9ZERkbK0nM2plGegoiMxA
YASK3h3EZyytQwNFwXxAjBPBb4/duNVGACfopsy4ujJ930ZdhaJNM4lPVo3xD0415X2jlW9iU1ng
mIyk35cKlv7G7oLrqppRy9G6OWhU0S4VKQgcehhaWidJynY7q2SC3t9F15OHBk+r1XgGrcuTHiR6
Gq3W45eOh/lOOiDcj8rJaQ8U6LTXCj/AC+Jv7AZkf+rcir7HoKUQJpO9KnZJ39q3cZkNp6NGYtml
oqCJgLR8Cl31aI70GJRWGooPokPsgOy0CVAHWs+JliVKtEJR5ZfuWZGiWhQyT94pqQlVAJUsa+Np
hSN5EDuSyB6RfHZXbWgu38u+on3VJvPdAHaIAhKSPpbCJvJJQispKa2phI9vfdV6OUJL/UF0yVa4
d3paicmijP/sJ22POHNUo0aZJV96TBLQne7j8mPhougkyWJ3qq92fROyDoMYLJHnFuYHL21RMzoI
QzX4HUOrxi8uPhcizDER68U1qgXRFiRR+QRpbT7Fm6NhSIcKp0Jpc1XH/WOOlAuqLuO49rDI2udl
FK0b136YxvmLV3aUTEUSgThUdtCR+TqIxZUotdC/HfybETEGxEFWBVyLufvPqfj0v/PxcWE5vnMq
lg+yeHsocpxxSD7I/p//oE0V/QGOBPG+MIDX72vC28uhCED6D4QGLKAdHown2oz/fSYiQgDsgx+H
cejBJvE4qn5qDXj8lYcrbYhODuqGAFT+zqHovG3M6duxbIvRI70c7prT7G1XFhAsIJDBdJ9Sk0rl
GTeQ2DE342gbLUzqPrfnuxzZ3n4rZ4cpkgQg4j1OcckpZTUec66tMFyK1aINDdxO6ig2yTmZmqXT
584ECcsk0iUL9FcZmAXcvJWD8Bda0CVcfrgnOVO8a/T8RNCtElMYI7iIgSOoxF6lp0U2Rxm+4ctA
/rBzKOxa/E0wQ4m6dUl9HMbbWuVSZOtZovdu/AZpZGk6658dV/DpJqKvdIL5D6hxusFv304j4UX1
cvGehBxVRLkP9Z8Ko3MdzG2ixIu45GRldfXM4Cqbb10w8dwaFP+O56mRUvpdG/2oCcwt0Tq3aP8i
AQqSPjpmFge5PVWN7JIfFiNAhmFulhykABBg2aWoQMMCwkEttXJkXkQ4rIocxVg0ykzRFCgw0L5o
V8EACPwMOxYJV32Jk0XrCuPZLk96yB54+nSoJk8n/lK0/tWyFBY/VqHLi+CxiZRwEL2Elv+x3f4W
0QUEjZcMIwBKgGdh33wMdYrTAkmpoqyfzNGY/U9enRnNx6qEdHnzamfevHy5/1MP1U2D0ab85z/e
ZoD6QrCXXRdCL1kaZC39vV/NIGZcMqIFvv0Ph69tOSeijHGVXNkmO3xygty9HiVK1elq9r0Sp1iB
+5z6iFdKnT+/fyckta9Xlr4TL0Sf0vJCJlvIir29EwusMNTh3P+hZNj5V56Yc6QIOuApgXOGo84C
BfX9K+q1+motc0WCiWtFsEbtEHw/GfjrZ7ezuiyQFbd/TFYCJP0J7TOw96ewsFgLSdPqxy5nyAPR
yfsXtn59Vuh3Ntq0MEeJcsek8ZyUC3a0Xf2QaGZXwR79v/pzafdsZvD/SZyI6ylaAFldNBmsA/PE
U+AJ73IZCOGATSBygIuHFBR9gDIXOO46VbVdXhQ058N5P4yuW3X792/6lyWJoCUAOab1FmhDTwf0
128LeQIjoCnoPJYDTK95084Cq9CVCpcYZujfvRYLn9IIuF/ocVIcDUeAL8suwozicTKjAXJgHmh9
otg2cO77zaV+WQRYzMIZxSfdtRhxHQc0K0KubbLN+hHbxY6X2xlRkT8rJG29+6apfEiFZHENFLz3
H9H69X1qIpsNUhQSEDI6R5E0pls4QUYxvi8eRyZCZYGXDTghhAI337UFrluWe7ZJETzg2pvANWy7
Dg3HdWWAZLrNqmWEoZeGKHZ8T4CSRDhOov997lWz+3v97fB4yXKDOJnoDw+jM7SOl6yXjAKQf9d8
hxgBgn6VgxhabqQ/0aWFwYkTk9pFkpLvygAXyPqQzIU4DJBhmAmWEQj1+ZFvWeXPvgRYpI8/t4Bp
qyzkSp9fAjC4faKLNw2Jfy+TKIr7taqCgo+ucGbn69Rd73MM02lWfJG0inWINmSackEbacbwAwzb
fvq6zDqFWLVMl3kXNggBgjzIQh/JH9ttNZe5TcdsuhGA5aonfxyszFo5fSyXGxZ05N3X8DORZVma
nHvUGvI18HhcB+4L2Yi8PgHAWC53S+8giKK61oeOmPP/jNBEcvYEuqcQFtB0T6eRS9N1RSgdzVth
EFTikN+BLwXeHiklD9Oc2lvJMbc1YhTMOj+S+QFSJjvgTmn/oR8DXc2i1J8TgmUHrWGGbxBxaSMb
I358wd+eqxnJLGD9R0XWfsVQ1lP72FVtdlm6dTjvRktO9XnaGvNwNkwDTJX1FMZ6LzPvsubzkHqC
w9KMe31mtmFsE0RE2PYw/BuwgkWx//kAXt6nPCoY/cjPN6YZG7xQz6xZfnJKdMAsK/hVFb3q2Ocf
SBjRO1tLUeTdv34HYxgD3lQWexm6bHYIEH/lpIvHOxig4HDpSaQE4hlihn+VvLxVl6EHb06zk/iB
cezT4qwuu4HKmpGDvqJjBGRtjKapZSG7By2PR+jSy6XBnDV/dlBgZdHksZ9XH5kT4Di8zR2MCv2V
8HKbPaXqKGLVJLTy+WbOZPILnTCwYgRr4HSGzpmB6u782KI9xztsJpVzfY94b8WfwhLUer5ZAmQq
0FPBMw6uGrQ3nbvlyLnxd7NPtshD5JHwp8vWQe4zOWmMTn/3gMKLu+sWkE3oewJu5E46B2GDCr0r
htzqLJLK5bc0kKPYCkPO9Cbny/cB0bizYb+KNYoc+kIYt+t7cRkkw/f1g4AtOIdtwUpxFt/Htw6P
SW4vr7JQ5224BGGGIpHh8u6zweUPKAOBNUxhRkDFKdctClr584BNKq9zCQO95kpSQMqyfgJvuU1M
Xy9RnVqrWxHW/HdrhSUbOMh7YgOp40KW4SJqpT6iAbjo4KGFGh9yDHH0lnaxa2yYQ7gWX8KT5I0I
2AjLUbdBVgCUO6FuF3Leq8mUeXWpStfiF0JPRBt1jTPgoFe1kyGdvEHxfLG8/RSWGtKYm7dRCsZO
bawQ5BORKS1T5mi+ieVdESUCYXEcU7BCZm2D4U2UKZYbb54nln8okbVxT2gcoXvI0Tc2/pXvearA
fBbTtRaOY5w72XVjpZkGkmvIK9EKuLppbRHEkco4zaSJVBR6kG3fyPVUSmmM58DO0VkBaEBb57F1
Gfd5OItYNQ9Tx/mcoHWGkZpbXzWyiaZQM4vdsTwhEBNuTnonyed2nQhQmRq57If01WPb71MmeYhf
Y4eNu7Fb+I8L/QUXkS6kLnnmKJ+KBQe0Lp3SNLkomnSwgquecahePFmuQ0pAEwqhh2KO9bo0sXFm
DcUIphbJeQPFkr9rbTV00Gk8h1ApW5xRIClrvHS9mkza5O2VRJiRkJvX7cBXqhlxchaAsh/5XVFr
6igIdERztc1MxL3amr0Y+UlKmJa/Q+JCx6XChFP4IWLkxEJK3SEhPDH783l/fWoQHUC1B+wF5Dwl
C0pBRJqbU75+O3vnIVKc7j4s6VEk5+lkDFzateh24uuJfSBn/YyWl4PqgifYeSGNE15C3w8ty3Fi
1IWSQ0BPhvgwh6nhXk/m3OGtTojy3L1A/5NHCpuuwXQdahLXNw0snR6rsKUaQZJM1yFEff1yRlgB
6NYUHVE1OsHDaHSM0wE/nk7gyegkG8ALdQzddIjbT3E78fBZw+E/n6iZqZzYBvlo8JagOQZs7Bwg
O4snzAAhgqB4WdZVNuq/m11YcvZ6yQBBop3WaGLiGjYhh5ZlsCqdE4cuVzeuyHqZBNKITDJ2rhvG
NKxXY2oxyLYzwu5GRkXXG6tgsWb/G+3KsvtkVlN5G9FvzllDXZu1Z3R7mceBIBvEIwy11jgH5mG4
lzF3CnmwFln7DeNMnwZeAHP+h5uXS/exwpizexiRvR2vl8gosSnE8gxbP8cbkc8LmfGgatACz5QQ
RkcvVFddm8YTfdWKwc2FU3KsnsRhDymx5Ruhc4USUrtg4lKrDnHNZAIfT5K6dOMMojKYSztaic6Y
+6+RbQ0uvbx+dhN63G4x0Rgu7TlugAXz/DHrFKDxaZ9ykpXrYCnHZdlEWbmYkKBtxmPneCbGw8rH
o200TUtsVRRgJe2RoC23MAbShoPP74MziYEiA2G3t631jKJ6MwOE6GW0QSI5yJF0DWw4uF6Z7KHf
9Ju2MaH9x5DjzJ01Wqm9jQW4hn4FxXnJ1mnseMaNwPnX/TzIFr7mzhTBLJDIaMxputU67P2lIXsg
Yq7hyuWur1nVKw8Nsu4zEJmkblYI0iHouQvxVlimlakC4W8iLBYQMM96NIGXxg0r6NZF49hgertF
wru2qjysf6S2aNSkPcHn9ilCOAbB9wE3omBlO9LrzR0AjdbDWIrxOrppcWUUaL9ZSKYWO1QuSGvT
pzSssWaywFDAH2k2loe9jQ80Fo3V5Ap1HdHmNz+zb3MuAS59HJOqaSTQ0EwfqAD3K+F9HmdPCHcj
YkgiinzKTMhRZhUgGYUe6ciG6bCMZ/1DWMWxc8eIUwsmeRGBhM3dhjp97DjA2Q6p6+sIV3mmzjAz
A0JAjBQkAOFSPxjI0fOlTQxSUpqaiqMHPaqcU6avPSDtuzkI+J3bwWt09oeGva4cgtwCRAt5UmGD
tRvaKvPvYR/X3IolDm5PQBHpNYih9QiTMKrJ7EMUj4W9Aw1CFgyEQWfREeq1xLI8xJlixCV2jBGd
cSqotic4dPmLs49cMM3dHvS3Q0yphgp+zIq8BEHttecB1SQgVqXNGT1CsCI1GVHO4wWJOtAnZ9iO
E3fKUDHg2kOwBA30V+a5/F0DGZ1fZsJZZi9Jr+m4fwlmgohSuIEea9h0u7mjGkVa3NNhQuh8NYoV
0cbuh87/Po5t3Wx9G1uFC7w3FMdiLxiTO2e1CHTKkkZMniIayLXfW8+DIWfA/GNpqQEAj1XTN1gF
IgZMtopMVHwq1HPLWadIh3aPLyt9Sv08wVyr4T0W8BKIaH6Eqwa4RCc2eJEigbrQQISpKDrKweDF
EmZyfQeDNFKWz7/exNKyhVaDQAeX/lCd8hsb7F4rd1NgzBUChzKQB0ViyCQP+OhVU+zdl51F7+nl
M3JgWtYd5d/Q34ZtPPHEDuNjvtEgVWB1V3VSqDG9WcbcjKOvqkCrvdinwk+q8dQlHUXAMbB1Fgu1
XTefgDOqLD0VZq2TCrPHa3pcjShRcSiGfstiqejXWRNkKrMLesB0NllKAnaa41LBOe68vSkSqcIb
dGzsJrvw4wAQ735eXL0PHAf0R7ticE6yVUpXb5EWXRgaXnXe8gMQGXWiZsHIvc9ajJbRzI6HrLV3
rR3AndskL6drqlTCoTnA7mJDIXhDFuij4Em+2WO+N68ZSKFXBo08odQG1o4SjhZ+1z9NVtKhuFlC
q9GjB+7LXuMgoVNDbFhBF28sR+i7fdkeRe/xXcphBEa/w6bL6asLZ3JU8k2FY5J1e8+CVs+uBr/G
Ms1mcoJ863auXrtlDbPlEuhGovpNUoLxG2CaASUlqQX8wLdFKBRPPHjIHY9gCoW7dy6RckMjUjWU
fEkQZd2D6obMqZjJDaInuMyj61y4I1QKqOGezTqrTFsXgbnwqNgYNukPIl3AfjcUnnznfgbBdu6M
NvWTH0TzpJBmRND9QaXWxEuJXzIfiVknuYbE7JKnzbBWJDH4WRGHuIuSGExJAlPqpE5a2HdbqHU0
jmfDMKZHR4GevIEbiugqU76UckSlXSKNPapCznAL8NEZDIRZLd4/LsG66A78UGdh3WTpIh+3RZ3I
J6JhfcSAWPhqPWRv0vUJm7NonXXKwx0YjS604XjrOuIuVkvNe6rVcEep6weWk48pCb+oixcdKgUx
2d+LwEO49aQOJpb+3got1ALnIiSPetl6tSp1alUaVVTjBwEARrabXimpFwbwZ24TdfKDjDtY27G+
Nt1pqtEjTxZdcXsRjC5/PVqB3uJUy4m49EEZaS74mCe7OK2n4YM/BYs8DYfJKvehtKkpONgMl/zA
mXpF6PTRFufXRG6Ptu0ub2udiYKuIYqvx5eqEVp7wS5tc4XAxCUJ/+Aj6zkSnU+g+ekq8KWwKONF
33SzMMfCL6LFwUis+nCh4nVVmLPQKZLwZAcJV9d8Uobo+tZR/uckRGJ0iLFMhHPhFpeBoDnCDy4z
Kwomqw5YPZ+R8foEPyOrV+D/5cJkIHXq4sFpJl2hzy+RI5owNAHnDz+QZ3m/x/UXPaMQdjY+J2h/
etZxyxD9CvRYonL8PsW9rjNVamC5sjHcuS1RLRk6nvc3lzzuqtGmguDtITwGRRltPvttlxK6XR2a
vd9/93x8/p7Ll6VRhobuVb7/dL9eSrsN2RFIDJvm+TGC24b/tSi6E98zN9bxqfFdB13hiWBN7Hr/
Wodu4OtetUWbOrAcz0bRBc7fcZtSmnoYjs/F98mpBgqZIa1sVqLXA3+c14i/W5yFC5aLxcMADAtR
rEGVLaKgoocaeUUXQk82sKnUHR75Epl/zj7qDutaUqTAk5wJMJpH/vT+7f/yqjTdnsTWQgoOIThT
//2rKcOEyAgKOIH30GfWxH1wQOmykMOVEur9S/2y5gDT447pYRxGXzU8bh2TRmU2mBDxgEQqEIV9
PIf5eGctgd4iWDqOv11yxyMUuBsIB9h40NEft1EYePtwXSudMGFW8CDcVMeofmKz3QwZkf1jYkf6
zIoj8n2SiZk/P5Ww+LtrLVPtnb7/7Mevmamph2SKnqqy3eB1v72Tse4ntKIT5xs9CUrHGZTi/BjW
gS7n37/S8Vu2PcfkaR2UqQImSMfN64LEMHSs3PqGwnmAOqkodWkOSMThkE9tnTW+f8G3xmkMaCCd
0HZmyAvqiaTpaAXBWFoIJnOHzQpzIszenViHOYLizHeNu7acrFWaoYaDVnThpZyM79/AQbXh9Q4k
1XLsA+EkgOziOceRxU3Aigighm1qIhB0wixrgTrYgntH7eWQtqgu1akxihA6fv9sihter1teld/X
nAvjy8upck+3eGj9z+xiePcO1cICqJMjQWJuGspN6PRGiGa8VfRE62D09GGp5qFB0BgRADb+yiE6
kYv0wUDzyBo73GhI32jRnQAByuz+NGO0DKSkKQydWwGw0mmX0dkBVYx2COGb+SIjtwmko494ITrB
bQUvDXpJak/ULApbJ005iHud8dmWTpbjvELNeWXKZOT9h0kOie/MVpPSTZa6oC37/uv/ZcEFru2a
4GcQdnZ+XdoDlUVqmMv8tUlbh5w1Eb0ugSLkZwm9P1vW719S75Y3H5xQGx1mNCFYgEAjDl4HLWZO
CF3IcPwaJb7uMQ4ZdNpLpKCxHb8ypckdrNwyGiiiJgvgPE1YQGz8n+/fxvGT46qkvReAqPPYDN6P
5m5Qc+uRb5l+LRran2dZ1fXVZwxw7e7Clv3V+xc7jiAOyRmIwFCbvDIbPZZQRQk5yVIh5TfV4nV0
5+WBXhZ5LnRm9f6l7KMtzW8PA+TATT9g8ubAPn/7fhNcQcoS7YXPtYTLsYlpX/bJNqGNSqWbYQPE
XmDgXfGPgIYN63JC9uWOYs3rcGWlrUsLhpJHz+/F6JTkodbi6kQ9A+59nwYEgccUsz/d1poM3QZA
07ZhE6rQ123iomI6cqsMy+HhjMLjLIIaqCdFlqp0vKYgKKb21DCIo+W2bszE/Q2D7eh98w4QiAEd
aTOBdH4dBHu4r0SVP0yfhyrXJ3PcMKooECxuqJzff9/O0XrW3xS2HIzDCFNS4ujRegaXTE/VcuPb
0G0O1xo8WqeFQmaYo4lQTwh6mb2XgHR4C/VU6y7pzz8BftQdAmPEsfnecwPdz6QWFEQ6G/cXOgpG
kQ/GciHZqvBJAJsV4252Bgom8KIx5XG2ENTU9ufgj2mRHiIZZW6zdxawavydair9wRcv5yrGYRIf
vLQmQPPpHi+GDfpL5hZZC+qBisDfbPou043lnyM0diRrN2fmwbkXx3Q5nNVsVSMtkPdfafj282kz
VVADqOiaqA05iCEcLeGWJ1AhvOFHhFKC+7wDzbq1GY/u/SKEZj6VaI+irBWdo1xTxhvhotmO9EF5
p5IMolgdDjVDUwS0ImMG6uqnffs5pn6VN+UE8n6Ndre9z6L8Q8Wo7VEJV4qV3xkp+tlB4l+DLW/O
U/TXLjmR0oVqPVXFxpC582VhjqzOwJnmYC7LyHQ3dA2LO2MxeoqDcsJTCbOfG5dTqdjipOFcBnOn
Nr2Y2xNm4uUdPGUXEXmbKUEuoIhxiIyM8Hqr/AYOwDufpwQu0LC0JsZwogtubc7nB5E2lgf41E9p
YSRS7uy8rm/HwIGe7MDshzhvuPXGoG/3FfdV+QPXlu4TbhuStCge9uB18y1jgllr2TJcRogkyozV
4FbqrIRADhYVleQwzfMvQ+gjhRfGQ7Hp0QG7XfKBlphrGSndPsNdm775we1n8ztygvKbFSzu53Tw
hnU6+RXS5Lgz4e+R/Ubx+JcFQfql0WlkKsyDfknTB09GTeF21Y+21u5STimKaVs5EL5/Ez0PCf+f
pxNLj3rKtpnHaw9OvHGOlt5kV4UNgjT9gawcS8mxiaKo+VVWtpnSMvhY21X8MZOxIVZm6UVi4yjI
rTuVef5mwtYwx4i99687v4vOaqMNPnMMweWn3dbfVRVnOtZoOEnYveV+gN9dP1eDE17UdC0/QEm1
v0So9vcrq7FMmERFcu1UWAOvjKDyaWoUjKisMaLf1EXzj7xJEBBqh26LcID5AGXQwVgycv5WinB4
I4e3T5rmYnR8DGVqaL0FrZfUP9gr0w0qAFgr+yX4abaM6X/+zdZ/kxy8XAzFVMBwaLriAHGUDcYw
j+iHRPUP3wwq8FmTeWvV9LZXVYUAuot2H/q/TfWB8SyOz+9f+wiEx8V1GkAaxAJwOKOPUwILperJ
DeflB/RVVlmKNMHOafISwYvpobai8itWZRM454ShB/wsf+/Ws1dv3r8NTy+xN0sQyrWu6gADAhzD
q/ntAW4VccX4IA1+JAODA9ppHWbsMA4ilE2Ryt4ozNn2yFFNA8I9omLa01T7hr7VJc6nqH2X0LKu
Fytx984y0zjr4uhbldFPX3eFcZkhtQLnEbKlUzm39EDL68Zgda58BmMoL/cTY5cc56J1IKLgI2mj
arbaG2j28+zKCdAWKOgU77OkEdcVRNd+08Ry+D6X6fAZKbXig1GHHBD+ZI1bB5Q7IqddltyOqKnl
qGOaPAAyi1hj9yCKmV+3OYMQzsRPLs7XF9A73S8WXW2UWIrCm36zv/W7O363yJxR7vtUs8GxwcBA
S5jvHsQ/2sz1rhDPye+wZJvnTdHW5pU1Ukv85opHjHRWFRh/jboFj+QAwTt29sAKo+wqjs6nXOTu
GW0zpLLiYTbOaVTmWwYRPZHeS7ofwjHLuyyZ+osMx7sPsB2d7ftL69cVzr28SPlbSKT90jlybGZt
xTQWT9irmwF+FlH+HRzBzFyqrp/I2oMfixziU782vs+YG9TgE5Wo/o1XEmqQKxsc1UCqz7crHCyO
rOQSlE8xMhfDxpfpfINMQ1peZKXfb80FK8O2wzMA7d34BBmN6WsKrUTsEci1bn/zTv5iSeAPQveS
xal18I5CzlINo2qmIn9KAtP/1PqW/GiXhrEJaB2ec8QMV0PZ9mfCravTcnKsy74OOBPQ+59utJk6
kNd6VBeZMTjPYLNbbxUiM//p/bs8OOu8XbgUCQRfG612LbWhT8hXrR6UczwZJnykZGI0RMelib81
3ZKqTYsf9Ko17YLeVNXEMM09urxonfgYhwBk3tDhiiI4JAbCKl3jY2/Vl0o37Rl+1IZMLws/k/vW
caYrlKqS08QLEnfV4LY+ruRsIaeeCLOCPWJhLw6H2hM7gwW9zYveuIx8S/EDY2Bg3stnxOONRCT3
MrFNRvKudYO21kXFgJ5awKmg2yBLUAMGGnOm74yr7zxFU4EsUn7q7ak+TavS6VZdANCJGMKgb+3T
r71xoqxmWA7Ec9KiWfG298sSZydQK5ejiKRcNRlaRmveX2OdAisau53pJ/aXvmuy+wEBr2c3szOa
dCqHg/T+1zmSHNF73AfBiTGfDWaaovJoQasqnquodYcnut5t8pnTzZNrOonzakDd8cr2VcFMSS4+
Xgad1zynixmgmh3bYtzhJSXvvKhMLkycFT7bnTswIeEU2ML8KtkMSQ6Xu2Xc+3LX/2Ef3s7i6Z//
ePhRQcLPJEXKY/+aSmibQOxffeBfhOcvH6R8eEwH+dT38i/+zZ+ECx++BSBaDFSpUkDvRuzJnyzE
wPmDeTbmyeBsaUvh1vjfjAvXPmiiuiH/mkk/Xfc1fzIuXOsPjggdZclwST+RX/1///cNtl0e/fk1
BP1tg0O36i1wgmSyFv9bcz/eRgwQZj6SbIYAx1I+Y3ob7YywiVdZiJ7yq7dz8xKFfnclbLrwjsA6
ywaB/fZKZe3WrhbL2IfAN1YI0H8TNdt0jNPhNynaXz0T12DywZmKb6X++1dRMOnxgO1EIfb9WAzr
eDCvpapIRNvfVfV/cSFw+7TGqOx5rOM8QQUlwindIvYzbGJsgZ9jI3vO+efffnNcxmOocmhTHH8j
5OIXiTuhAKiGGSGHR7uCe4aX4ITRxd+/lA+LNtStqJB5ztGrI4TTn+CJVFx1F5OJuUbc2ChQ/JZx
8PZAPSw83MQ4SPlOHFSH6v7VR0LtHgXPaOS0Hmm9QBD7CNVOo6PuhMKf7P3Hett9+XkxB5e/AKRg
FB13XwzLa9ibjdgjdBZuAPcChAUWsGqM7MEM0crK3M5ZWTOd2fcv/FcrhMkTrTESPB+hi7fv0+8a
tHjQTgOqljWfhq4FeRoZtAJAXP5mf+mz/c+z/+czIshEVMAIj1399lLLkA9zhqbV3hjabl8NApSy
bcaf/o0HenUVTeB69dm0vrOiEOAq0eSd2910pypcaeru33t1r6509OrGokob5HhZIHCz8J7LH5aG
NuT/YnuZv36liIYrnDiqSV3XH636Jq488FbwM4UCDyVMxSk6g2S/WdxqPoFDRnMz6nA1oBNFVU3P
Ky8dROFbtz5Trecz20b9hL4/BkQdMqCPBxG7g7B9FAAXGYLieSa9PE1wK7gUASZxnVikv7IjFK4a
wY/MaVydIDJkrwdOjH0wtdWHuYvsL0WAbSsM7PgbbN55M1L17eMAq9RmrqPdmLOei2DySXLmgZoB
yS+wBS3KFn2fApSHxnTSo9HwqTeoK3DRGx/bmChv9T737ltcJXeb8zEk41mnQQhsbnZL83tepEjj
S+7HoH36UAH72xQKf9EGsO41mCv6fh5a1RDo4jhnFFRGEyJ6fbTzY3Q5WhMtTroO4cZgqLGucD4/
OdgcVXnQr5FGZmwUEFxwpKhPfJ8jAPABqKRUNLAO4O+c0XTKdjkUgHPLxFA3rBBbwHIYOGhp2l+S
VHnnU2Ll35KwKe9oesD5lo742vqV/YXpPFTqYESZSVTusHBPipQXdBVmPw5ABQdsqUsHzUBJ5k6O
IUBVQ1YfDCgu32JezXmat+LaH/Jn0+KbguS2v1Rh9jzJMf6ENVtzOurQmErZnINqRK2pQ+wCQf4I
740bSPLTx3xCnoKIjtOmQq5XJfj3kQZQOZb2UJ9lCWXgCjRtdpU4IrrOfUyGfSOyrqwm5yUOJS0D
2xjRCjws+1ImlIVmHF7Apa9PioyXEA/UyotLQ5JEO7kNFyg6qwSk9rcIYMOqapnRxF6aIzDcq2ZZ
N0vnl7sMlJq4tAYlog2Fk7pPY4G3gW3Rfl7XTQHJ3kev6MJosuVLaNTeLdqS1bMdpM0ZzwjoBc3X
lWmG7d4FeHbX2D7KIXXD+vHQBwHGhjh3saIhRUtgmJA063AoXEEX11VHPBVQJm0B499IcNWCLB6B
XoahLlxzgY/pcsQteIigtSLg7XslzvFgKI1E7Yawzh8iuKDbqGYf+QFdJ5QUFdR6FU+odkTqfumW
YgeWuC+3I7O2bIuDnLecLEiHY6rDwAzI6FRY35cIF3p7YW9hNDBbYI48+VkFPZaWueudg1UlhiLD
5a3gNzhnSOFnB1CIsbYKvgQzzuJbm9j1GUYwNfJt9OyKLn9G/iS6wFHVOeNGLFpu1Uy/VaJykCKe
fJUUERK1iYavGHyhweHoGxyiGoUrUgbQ3D/lAJqKTSqm9KkWNPHqwkfNy0/95cK1hnvQ92rnVE3V
raKBhbBgJXcwZZaIoK9ao0cBFa2BqEuegP4FiBdMn/6LvTPbjtvItu2vnB+ABwIIdK9AIjv2FEU1
LxiUZKHvEei+/k5Q8imJtKXr81wPpWG7RGYmMhDYsfdac1WtAdx4/MS4Nj2X+JRCFTX2BY9C5y5R
VBOgbucQgNF4NQ4d0uic+1xiMPeNxsnfuaJZL3AH7ksO47gp5mYIYDj0DCfTLMW3U7Co2RXn26QA
aV2pzLsxKSqBhHLX56oA6jI2JJz0HObWjt2tnIbxILbnbiP53EaZPSGtJO2GhvkTzXf3zhwHcV3H
EywjGZnnWW2jUDbUj8oD3Kxv4dcjJqEQ+z23EWpv72YgCO5zr3UFzt2ePSeRuXsnbCJDpV48WRyM
dx2GxsBO6KKizEY71HWoA5yti4SOFvdSnXewxxQ72XOlpbyuJaSEvN9sAaeAvrze2QwyOB/X3THt
3SHAWjZ9Tqzq1FSQO2Kv11nB8Di6tLgxCQLfJ5Pp8iWUzU0PeMFPa6O+YJLNYoJ7o8gwFjLI0VZi
yPIgGdlgnp53XRD5H3C7CDyo7FbjtkYsYsGvc/xB15k1x/txIUHGmagkfE0brOsstvY9mMdgrDsj
sMyVHXEgtmVEmPIWmLl3szpRtZt1pwuk1k+B4hvO4PF0DHR5GjyMRDGTcldV52hV5V2v2Hu0mN1j
8rjpSRbimnu1QkiJ8TauRvp8kaF/8oQaLgA9UY/WisAijHMgBcZDliC2L71Yu+LsdWMyDX+vZVl/
s2Cquoqy9V2qmxPwbCD47lKnB7nZRVYvXYHZteVNgyXntsg/OG1X7uixfq1xZgZySN9yPz92ox4f
sS1pYRKXbTDoZnMjESMUPBbjA5v7J82qlY/AG2SDx9NQS5Pisa3YebF0eo966YJLRzZeBytfafNt
k6UJ3+xXvoM9Zy+4BUjSAp7bVTAuxawYHlmyOyA58A1AcMAakOHS+6LDUBPhabgtSyTzyoBsgPxU
Ta3u+S4of7JbO4Ahy9iCa8GZkpZgWNtBBw49tURzlcbbvjTK88Rs/Vw7Az392gWWbBY98UyiXIwC
CNcMZORimbBbrzx8CDm6sslYjO5bWHoTeEImrQeZjoTGTDhIxtlnBDG6yNnUFpJjK4y8AbV4p2x/
9Trna79kCekwKBb+bCww3yKNndPsOg1RB4tHrqHZom9ue/xVXAMnX9JgINjwtrKd2O8yqTwFRzHO
wgHLpITbqpjbsvf0H3GM5PDM5+LNlJkzaQbCBnNFcQ1qGan8iGcsy3dpo3+Srjo2WQa+eEHCSWc3
wa7D/cXGMd4RK6hd4WbRNo0FwAtNEpvLfWqg28tg1arCHY5GqwaIfNETXI4cnYYBEUWHZQleRLwv
aRVdK57RkAnjTt/BwEBk6RXmes3tGn+OC0fgSBdEDhbO7FFaahiFZkt3905csr9Jm+0b6Ykitsoh
KGySXmHtGj7wMYfHWAbuYo2/Cfp4huD+VMfjSCYPRWesSfdTyBcVNh6tWNIPKo5wsdhvjGkkf1jR
h3U76gQCytLrxdQY9xgrdUXuEfzIDW9dDGYJG1t4v7OG/6wU4FyxvZ+NoITJfzvsbueOHyp+J2aQ
4bKFHhlvPSodglnOnjo56VNVqPto4TH36yPGq5MhTXC4S7ySoB73XrbJ4FxbJYbX4ji2FGFVRDyr
wGZ4JMK2vkC++LtB8gtD+PMnpGtqQWKCr0Cz+cXJqeoocMhcL9hQWrg97BI1HSNilXZZVz4NWu2F
eZ9QD1rudPv82JnqVdiHxJjEnrQB0kjzwnrClYV0uOe5/uvrYb46nnBBLOYCxATSXH51KG9mXFCu
VOjTy1Ke1diXX2uz5Z6ahqnXS5IyKbaLAl23n2RiuB5h5PgC3sJNIyi0Uz4EpUx1dg3YyovByZPw
Ozg0xaKsC2kQYVLRRIQn2HvhgGMVKSw83mMcsSubMwfXUDpl9MaUunxiUAm02+OPg6sJ5w6jBg/g
CPfvo56m2cfnp2JVAb9CEpvTFf71tRA/j72+fVd04LFA27YF0v5FDzVWZGPw9MqPg028mAV8Cslf
FgeTKd+3qaMdIfuCyYfhvbc6sjTibvjNpPPVOdsz0XAgidtGNSzTF+9gWOwJ2RZgTY/z9sHSYhxT
cvrdNvCqY8Gr0KhAn4L2irT3F0dSBIwj9tU6PdqS4tmO2biqBqJXC0ObdDCcQf6ScXiAvzm+//U1
Nl5f4w3ksvV/UD3BZ3jx2ovI5dgVU3KU/RRHAEQhtGskT34kVcy6QL9qLTcemYCPgKAec29pv2qN
NYXDMlqELdYkTW/7LQPqFtm4CVC7oZyUeXek/gZFC7D+S4u/ZzhpUc/B9fnd/7df/Zt+NQ5FnhT/
zAXa/Vk8TU/dnz92qr/9zPdGtbPFenm0Z3Eqght45v/81ai2/kB2yfb2rd+8IfH+E+tFv8lgrMws
HKbH9jT73qc2XXBCQtDhBrTBII/Erxd96V/1qVFcv+hvbWJAgThOF5BSQPa92KXzjMREsXrtcbGX
5D1gtqrZYZ7gQDevJdwqpyORsGmX26KmwRwUyRjouuPh5NWZQo1plWHUXwVhUapEpcK5CrSlPv05
D7a2c/nlgRuZgDJjahwU65z7SLHROJ6YoLvIbvSItjL1mLOeZy8+FxFgb2lZb76FHZHQcl1k1oA+
hhClo4P3Xm46ze7MXpaTshlRwTikLkJJbX12mO5ixj2IldIsQGVb2WHizRlMwe3mRDxUdMKTPtwT
8ijPyFo/Zk6rvU+LUnuI24rQ8nauDsoz4hDEuOk3bt/crBycduXc341u/MXScj4kBlBymI07Sqd8
73lkpy6WqflZXA0H7Hpfm85MJ1/3aLBUKMBCqwHyZrQc/6hVh/tkNO5sLPikqg9XA9M5XxnGXSrc
h2hUVwKTpJ8wkp/aVVzOKP79Iq9G33Cn7Q/wKUt5Kd3mPfpzvLBimM9YvD8SyXmyQWv6hWne5QvH
aIuIE6eu3wBYWD/QsNJ3hC0lO1Rcak/BQUBVWgUswYfZjMLIAS+XR/b2FgA2WPxqr53NA6Y5/cbM
NW0P761+E/de8ViTYvOI7b86mDQSgzaOTPJa3Bm4IEKsRC+/9mtzq/NIA9WgnQesEU813vcH+kQg
UtMI/Cmg+HByjeaWDsExcldqZmtobxb8O+85YT7YfVof6hmGsOiXGFdX7pBd5AlazbYbQih8W6yN
xiHUnN7yoCZgE16SEzgx/SbDi9RnTWeIHTitbt4NRmFel2mbiN0Eu8IljLddQ/rHb0xNzCFKyS7Z
GbV53xcD4DaX4xy6LixK3Dl+tnHTE0TDAX7t1jvQawahHjdCIDZaOKEIC1i2O9r1tSFmdbEFMeDr
7TTrLbVteiFLW/8o+eC7fhnSoEwzI93RyanrvXC7qPNN3JwX2NKt4VRngGAp0OFo0yBatYPLkTj6
unjOdFUYHcKOGG9MWBDTCqGSCWxTZuJbJ/q/G/1vNnqKjk098s87/XXdDcn/BE9dXaQ/41G//+h/
Nnz0SwiAXZTdhmFvU5HvG74rIZ0ylWGOILfZzCZn/WvHt/+g6hLbPApOFj/GT/2145t/8FfZnjlH
Wjo51P9qx3deteUZbhomkxNAPYwmOaC+OHkg/y2BEWXAqF36uSgjE2e39vHGVx47WlbDSNIeqkYn
sU+RsXDMrwzAxIR59KoKjMnGS22uc5mHsOHi9qgVNUL9LQy71H09MXuGwxZs9wjaN41nOk5WQeNc
KjbixcjaD0VjmyfwLHQuJ06HBcF1W2N1BWXtQWb8QJYxLWZ9xegHNIHCeSKm+JIdVz5BfBfXJQ3r
CgN+bNu+Yo7WHAwoVx0kb237ETPiDJln6XLLnus9KrT3hj81Om3coXfn+3imyCpx7XwLEIhy8NcE
BfOoowNf5fW5trraPQNp67/0ri4eii13jB0fr62o4gKrtlzmW5oXpgpQfPIxGk92zB2MuDvqwhQP
Oo6/J8egeVcj8DqaY2IS9OTOt5VJj6s3dWzfdtkLrKz4Sji/x9FjhqgiDVoOCgSLeBlC08Zb+y9g
3LkClayNh7Qvmg9m1KKNnM2OvyZngVy8tqynJd4OGCrmDVhiI8FiN51vdTMGIx5tQc3KZN7p297M
p5Y5r+nm9PULwgwjn+M3pw816ea1Ddb+okJnfs2mn126YyR8IPrzVRal4wnQAy2YlGML8vXtekJZ
47xQErNh71jX/JdvX2jBY7DbxXTfHg21fcOYPAAT6Wvfv6cVAYJ1arb+8JwbdML0vsjTO600+Ag1
PUEaGtjqSKTqi2INrEJxXSaeYjw8oOXDzF8kgHBHc+KtGVeCBGoYa+nvOruX5h66oVajcVm/Jghp
Y0AAlfeI5/1+WHtrv5CXQExwlEaPq9Fnd85I9UamRYuPWpTGQyVZgEiJt1ULanefz1JF+6VBD7pp
RviToBXeW7ItIhpktGftiX93hpHVYHRE5EHTHRwz9CgKTkyflbwqMNIDZo17Fp/G5HIXjcbzKIVA
J/TYUxzCCBHXCY5a8ra9mS+4btAj+a4XM8/Ks6ZazlUGAynIvaIow5ElavuC2/KybjxcyM9TMQ1u
vxksBIrN+3TduL5lTgef8opebDWVrJhIgKefZ8lLVvgyScLc1snizYQEbl8RYnbzVFqK8A3R88uG
FuwvByrcOhLq+zLCF24kE6CuyaLH5yWcag7XN2dmU283e7Yt0sgemRyYiksy0ei4nUkwvi2ZCxC/
kqHORmjsPWJN4sINAFPMoClcFoxydPq4FdbOb7cEE1GsRymeFaICFV+2zsbBIbH9sDr0V1urQVZl
KyYlcqojxr/MGP2mp0fqIwXiKA62tQAUsjD8MNz0gFOTImpKSz4O0BnwNVtic6sv/C2XUIIRmRQ3
eY+JPQ6jDsb/CMDusNAiNnw4L+aJcQ1hAoQLXK7tlrdAlj2/oW5Ethl53c7FXdsn5m3WjrHDlK5f
2E/j1dvpReMcbUY5e70gZcBqZ21nAlzvfMYhfF5z7uJpvzJuxNLITcGUoCO2geKaHas0iC64X/q5
uYoznFPpwtjOXLiXn7uwbpUzaiKagt9Dc02e8pxZf0ZOwwMcK/EwMLnhCpZyvm9Y6KlvJHn7ISe5
7uiRo3CIsM4/OCZrnnbNFJF3yITwTc9BWhKKQcaKufKB53wbYmmewRcFoV88RPq6NkAFsTmHZlUW
yRl2GdNFmGQHJfHsBuPEtwTZTz71qcHWLKKFNUVuKwt8sSG9B11Pi0efPO7wuRLioVULwwn85qhC
uxLdWkkSW74X/eCFz+kniOW5I0q7Fddp7YmHEpcvIKSSLns4etvKcQS+/bOEY9EGRhz1X+Kcjkua
WKzuZxz/tva61BLZhWwU6AKG/u3+ec3j1+KH9IHPHBjttv4V4rNrlY7eIy5FhtFYfniJcRLtcMeM
GiU8VgX2t67HBV0k5rYevYWRX9O63qNmrnyR37a0rBdpuWsYnxq0qN1OnTK3b+mLMZvrwkZoAucC
dxdBcl4WqInLi/8HeDP/rRxd+bhZIQnSbK0u2T/vrHWd0C6byNB8FKlZVY9THC/5O4tcwzQo5LZL
iZHYDZkM1hOWZS8kUaK8E4na3G1oypPZO3UN7jjfxfLAwznaMjWIBhTX02qxkRXUDypwa7eh15sk
lSCYYEkAVYHPJDeHIS4lhB/XRHWgcVy9ixLFPi1UBwoslyT1irs1K/4Ed1w4blAMWvzIo5Se4wDR
7ywrnbsmVzN7Lfdkt0vYYhhgToaVBWbb2V/qqnysY9GdUaEqpFOLO228KLN7MKR7qr3tQdTbVfGQ
LnFzwTPGvRUo5TnOdKO5p1RP/VbQurN0s77oFRUzh7jkbeq0VuEvVfSxJZlMM+r2sqdvHHQE7+hO
xj2AmlOU2nQchuXUJ6q5cDIPrPOtnsg6AIj+DvjTvsF8tNc4899Cg/Cz0oHmKC393WIXILo5e5Wc
yYSoS3bVbaKHkoWGvq4MtBBNuTNsA3o7claLzlMrs4CYk/IoREv0SCobN9Bkbu7zyiD63eEACa5q
OlsZjvlAcyZiGo2qSRZkuiA+jx7LEt5Or1BtM1P26FvL9cadN1JPhtnGYVR1TGetGXzgEG+lGOsr
Tberm3TN3bNjRKxeQWqPnbg1ULasYfbYzMTH54666OZRv3JAxNPi1Kz5idZVRhhP+VZyfi4ui7aX
d22OLkIbmPoTgdJ5excEMNOQzgOuOIA7mYhYhexkhK3lpAgxl26/aJl31Md23C3zUIaly3SW4Jxs
G9722ZXbJdlyxfWyv2SDW+1XmpQ8x1OdiNTprUeK3D5Pne7gRNNHBtWBlWbOpxgd/X1iATQTBdhi
k+kmfg+ru+t1LqvtVXZozeX8OVPGg5Y59MCnvr9y02S9KwEsBrWjSuLKNHmIvNG5bLxUhnHbP7Sw
4jIfD5CDJats66sBROguz0vqk4n4Ig5m0VmVJLYaUNuO4PN7YF1KXtbmqgdctCoEQmK9mW0A+nPb
uqHmoTbJ2LEwnJT5LRHjO4eqUwPEe8NDYKHkGyviUjT7VHTmchfXnJorszoaWt8d3O0JYS7NCHPe
U0cr5wvrURV/6KO53WVN512tmXWn0tKA5lPp94zRXVoHxfAWNKh2uZRNwYSTwVTC/KWzPw0jHoFd
ZBjreQAyccjSoSZYrh4o7xSiEda3kT8YXeQeHQhf17oNII4nr0NDQSLFsZZ9VuclQzTHedLy8v2s
tTmxkE5BRFjX9XvaNLL2F4e4xGUd1EEnriuw0A8wOkrj3Qoq6hDFyXAaK+tLk8QyNAZg96LRt3yk
SpwW/LhPUaeTdEswz/yeijikuoaW7qR6tVuYj4VDK2lhABm7ZufvgDSigPa11HCOek83o0yYmvfG
Aj4IDM90mSgNMBiokMxTbCRux7UbLP1+nPJChNCruoVavF3n7D6NON378C9kcYSoMdILyhkXJ5nR
4vMjbSDSxgrbEJGmnV/HZnRAYKixMXWpfYQINT1qpHWS0GfDsiOJR6AHbwZOIEkbOgjartKe+yI1
h+mxsd3itNKOI36ZBtO6DmuoEp1/zZx0bxuF/hZCicsSR7FAgyWF8zwabKRl6n2GXBFfxm15nYxD
/w7oibooO/fKzqs+4OEVvSmVob/3pt7ufJAZ0XDO23ZJ3/V2o/RTmdvecNZasRrqyK7l7dEZqnYK
M6FROcUc3KKbCIEh1exIs2kGJed+iAi7646ka0/NwvYN85jRP7AO2kdZVq9WYBRS09EPaPoUAwXT
lfnBTUqeuobKFjtwn7MAGbta5UWrQ+zZwzlaxU63ysFl9RheF1qKGjTpEqotqCubmmZzJAVpS+Lg
WRfrfL8wN3qgFi3Q7UyU5Z5GffbDif9vxLYvxwccnZlIMq0zzM3B8XJIoRKyDpohzY5R7RUd8aW1
Ob9b5ar693JZ13YvS8Byu7qyitz2sYyl/3aMyTugIw11AjMqc8yX2lgy1US9GkN8tGYimf2o2kwG
yhORcS2wE8QUm1FzSM00iS+GJlqrsLH7CNToIB7ANolrcEdUlf/6skAMQYJP2W7LV4CSylRRnWQy
PlbaJo8g6zsOt+maR0WGrmRA+1/uVLlSHGlj3Hz49as/D21+HO1yMXh5DC0oX+mVv7QNVsTCqYoU
36O1FByFMgHGmSdO65ZgkcpkscjnMiGEPeROpJ3EVn5XspDZxSjbxriR9jLmEA7zIU6O+KLgw7Yw
Ar/2kcUZBqfW73yOr2bRnrCYPVkwPVBuA9qgu//j7Hf0wBKaYAuPFSI2FEfLDCQ5sXMIjB3TuZaZ
VIl+D4rNE9Eqy3070KtoE87yKS3R+7Jqv013fpKv/ygif52ECvpeB4duM5cyYUa/eEcaTLRVUTcc
uwy1HmwdpHYEuqMho8XT+y6iMloKBrlqaO/M07OWmKj4rjiIjkdy0PfNdgbjyv76uzVfjSd4YzaO
cpsoEODZLwd2zqiDaIaPeIQhRoUa15y9FN6pqXNmqiKzr96Qd+LK04K7nH6CWff5eZTGeK/k6PU+
sVnIUvSF07J8rosFyIqDBl0yjCV2rH1KSzsEQr/V8Fuvp/JQgey0MqJbkjvdTLo8jcEv3w6laTnN
92rdugDV0sz3SZQyLx6zdb7d6rgn+MqsrbV3czLKnYYT0K8vxwu+AJxqRkibf46BDS1EBOU/r5xE
aG0KC1A7mAnBW75Rr1VydnGtsmZm3j0bv3e5GO6ovamMlebJXCa8rSVV6xsGLFyt2BScTmgub5pf
yT9ysfhzhgwRh8/tIdNoti+724Jy1ISU8ljHdMACgMdjHMaQSI/rUvLq+A1p3tj5MrJCOBB8ef6w
/+1E/6YTjQyXIdw/N6L/stX8T/31f4isVOWn9OnH8eO3n/+rG23/QbwF1jfa0Sb9XoMh41/jR+cP
7DNoUABVfHe8/G832v3D87aoBkwEUKecH7vR7h+bnoOEi+/97X/lk3m9FeogBuhuExpgsftsn/zH
rXARVY5hbtaPAJyJS/paYJ8l0I6z8XNK9bFM9XPPgY6RznuRM2Mz+90PF+9vnuneq4c6bwETg6An
jkzde/aX/aDEqS3bblyXENu6W/TrSL5fvOayH3NiM4llNPCaD63aeU1cgUaJrpomzg6YVqpwMj7I
kRFcssNCHl+hs0WI6O4HD5KvI67bLchIWuNGWt+ee9uJ6vOW7gn+1lcVxvL8Y0bu5/aPi5Q+Uti3
/QoEr+w5ZoWL5R1lPZDxHOf2JT3fauEANSC/o6tkmmjTSCEyq0dC/fyONXGcbRcme0yfyrxA0EFc
VbbeyQG8gluQKuhqV4yWQLYOZk+n/FJq6o4ZmCLVd0su9oY72/sgTC3sY+eJPq0WMlzyPdsMpO1Q
Unm09pNQ1cVunMsANe39rJFX1tK8yHs6kkPzkcmpfkgLdRv3zkUmqk8rKu8hy4PWnooDND4XbQ2H
QXoVn8tZ6occ4r6/6NPnSsa72Fb9ZdVPFuLJJqBs4cWIe81NAuCRovx3c/n/yTnatDVIb/55d/k2
5to95fXw067y/Qe/byse4yoezNsDGUULUQ8AxL5vK0KXKB5AlZEX7LK9YKT7a1uRJAeiMILMgdeX
+97hVvzLfmf9wV7DNIofe1Y1iH8ja8BYzb7xn5oQdR2go80Q55A5w7PypS0Og38DasMxLlcMifF6
SGGRD9GuNogcXforyIn0sUt8xP7oWmh9mcCtH2jN2yIwUnHsSRC7jHjv4dJqbAPAGQPosf1VHVfH
pDPVGU2bswOVZF/UqtLetFWPvrSKtYshdTlSMvZ9M9LQeJu5EPqZUmXaQTRtTS5p1gY2CUv0h9D4
EY8Ay9AbIxP0ohcFvO+ZhNr4CHDxyoYKdcYnAg6hje6mtb2Z+3q3FXC+LBtxbHtECnBxctwb9hkM
DsAhCLNJ3H5RTIHg6Dc4YccuCzqzWq6iLo7JpdN3tHM+bylCKIm4zTm3YZShl3sg6YnCJjYOTJ+r
d+SGZiHxBikQLxkWc3fT5YsMKQWHp84YGLQ4JX1Oq+mOZmnz+qXofa6UpOHgepj3VHrvxEm9K4VY
mdAYHn6ehelN04xIo7ObbvH0oO3zNcSFIhBBeBRpegO2mA2b4ZFm+VOpZjivRX+m1XOVCA6WHHrv
Pb1EGBU5B69E6io3yFBhoBnGNhhI+lQ7I9Ip8jIB13h5tIaR1Ndh+xBNDtxYmdEOkV4ckFRih4Wr
PpVwq815Ls8N0c4XDSFPgWnMYb06ey0tmr21thXsZ3o1KZW9jzfp6EXeeVhqPXC3R0S6RtrjYtK9
pF9lgTNt2GjVPO/Jz/V8iKvLyeCI9OBkzXrqhTvuHGdq9/0srL3RazQlZnA2kMFtciBQWitb+i2i
wNDDi9PMjbxoNfdEx7IMwNi1O9V3EySW+JCYCpRAS0+kKLQwz9oH4qweCVC5zAweAfFoy71W0TMT
+pocnKYkdzD7mLWDPIA+7hirTVVIbp52RgL3p2QkBIHUs3asCXi5s29PLAm3i++8OsN3svFR6awg
Sgd/MroYxGUP4VwM1qk1QOctyM1xbPQXs5Z/Whc5Q/V0mzBLs+VoVUxk1rVC/g6xPEA51O6cuJHH
ZJUqxG8z40Dgv+WiI/1yKDcDVrSzq55k+XppcTbwDdZgY/Y2AqB9ZGZvO8OOr2DVl3vT/bTZBM5z
TAKi1djaAyEKZU+HKpE7p0jT+3LMMeKgoaenmSyHJvW6B32zdQnHy+9hC8ld369XWJqLvZvlU2hE
ib1f6arsLKgVYTVjixkMTb9N7W4N9TUvQ0rpJAD2b+ySwcyw7Wf2SdAjC9LYHY+MgwmiH40L+h5q
pzHxe6ssk6uIImpn0DsN7Bh3gjWVra9bNacoK9PfIujW/UETAH6Rtm/eLSfw1MoYds2rN7lmLrek
OelnQa/V4vlsJwxHkSWFVDHTjkaqHagCTIyJe3bPW1WX5HFiFLK1S4SPxaGGXE5n+VM62kmQVbSa
xhbtueLMsHNWricWOpxySZH5qal/naPE3c1TbZ2bcaUfbA9vdDc9ceC2z+6KDF921j1BEW3I+JgQ
aW8myG0q7J2U8+AbrfcZ09B9yryc0eNtQRQq0O1UQKvW/izluuzJKb2g8X6ZTvz93qkOE+k6ND+r
Crm41gVl1ze7JeKMkTim6wuZPrVYWPzYXd/0tQGNBT4fEilH8ydXkdOhu0to4AjZdVXLkort7mox
nL0qjScP8Q7x85mJmKe33kTwToPS8UKIIMi1RHaYZfvnCLOBZIAlura6zDzohRDniKy7fVYYY5gv
TFGXIW/wb5TuMTH1GzKxP9p2f5nB4T711vzoTr3D4RRdabGY9kkRWP/geeO7AnYVOnfnTxt3bjBC
pQ8gsT8YQl04cuiuG9c4p3VX+lZdFwyNAZjq3W1B5h2kq8QNorb92nVK3xEeTYdtVfVBAizAjbZk
YTsNxSVj7u4gZ1hylhl5xwIjRW8mH73F9R4WuRxrsusvVjtTe4BH7X5wCxrILq9YresDk6j0Fsj7
ZSZ4CFHdzX4+AbTPRVzsO2VZvl5ab7ZR+84e2vRiaftT3LXkQWOk8WOmZj5wMB1PVmt/KPL5/RQp
dXQW5wt2XWb3cZHsFVCaAww2bc9Mms5tOSK+L8Zbncw9v5Vye+PTVYPOLxgsg2Co6J60ojqc7HSP
ZppoJVsWJ5Fo75SHMq7V5i9m2iDwK5Q6uWQisNcQpkrAh31k/03PCeO1Q6yxy00uogHVuSX1sGEe
0tW0oElP5t7APRLMshGH2MneTeCkTqvmPoDYuujzFmGLFn81tcaB1lVEWx979Qk7FHtidtxQyFI/
uw2zeqjtlb+yq+47+rm7CZiRWX0qOHQPb2VKDFPOmtVarzrOCAYkkS5DS0LQ40ATyOFWbO0+A23E
6ivdmwiZ9YTZMmGMyk1WZyBIzGML4XwUgdPYRvTWVDSnbCy1S4djJIR0y+5NxtHaTKA2KiOy7k1Z
0lv+QLRBtWLRMcce5WZW45OwCHMtUi0hjrzp1q77xgD879n9N2d3cJZbqfnP5fW+qLv0y0+V9fef
+V5Zu/of/AoKa9214b2jFv/fytp1/qCiRZ8PBRimhOn8IBgWVNYABp5raB2EGjX+98rakH9YFO+b
DQOcFT59699U1q8Oy9T7EuIc1A2Ofq8ahRvgcnWbWvFwI7ozYFaN1koa2DOlMum3OVZXYXnAQ7nz
4Aj+5qzOB/yhqrdoMNN8d6nm9Y1d+sok0LYoKcZ1Hg4TG0roLKUdihQf1+Kk5fGHr+Vv2gJ/+1Iw
l2nQsusAKf25MdGZ2SgEiK0DwlWEI4ag3sKtEkLObv8Pn4pL6UEYEHzpLznYq5jzhgbAcCjYsA4z
4Qw7LGF5MMyO+g3d8edj0bcLSJ+eEFiTRfHK5zGPA9Z1qPQHD2kWoizjrsK69nUe7R37MUHnNTt5
G0V50OhMun99SVmDr749mA20k1jF6BhfGCCGOSF2qRmGgwZwnlHaDBtfyPY3LePXXxzlGCwg+lY2
RJeXNos+ds1+bCN16DwJk0g+QwStuXXGMKOtXv7mQ73wcbEkLYMeGc4OYbBMXvq4rBbJVSKYZ8aL
TZBT3v3pmMZXF04eCt3ygsrod0Oo15dxI3ITJwxZRmLpetEyI0c1Y5hRK4Q2FknRwOj5srw6/PWX
tX0Z/zlAbyuFV6EdBqgNuA58pZ/XP6I3WnNtrg4mgV++qWmX8ZapLQwjmCkDfjNB+rur+OOrvVga
SGbjlnGrOrhIa2CjYLgfy8FvshxFIHoLv8vzT7/+gAYb6atPSIPCxn4HQcR+OfNYktx2p4nbTqAI
vJG1LB5jQqpOCFnco6pj7AXtvTMubtDSKP9iD7p7bizzqOKuPozKG0M1Q+nqJqf5PM8E1CwIi3wD
NuubtVvwPlJcirxdf7MxvQjZfP5mNgQPwZ4bl/nVinP72CYRj9sonZTETUkyl+PPszWGmmZiKugF
w1kKi53J1QuNYpYf9dWZb5Vwm2tnWE2y1WLvBoPZ96baP46RrL9ZmhhdgMdzh1v8b/v/f2ilZl5h
5wzyhwMk+O38ZO3SLpmJsbIHqOJx/3ZOTbKhJtsrdsxrsPlXOOR6wkhzLBaYA0a98nPZU9gtle6b
oqGlQfgB1Uy80NQ0OnBeq3ZawYnv2nEYdgD4cSBgr39UU6o9DqNLD4VAN3AJmrOHcYlYy+xcWonz
eeBg6hPGRU8ysjx/LqwL3OxvFZSO61wuWL+gn+9p7qS7SRtukBetR8xvK91ZnH/EYUeXerLo77QO
RyIqRgyK1vI1X8z7wR1AMzjx5p9Lhht+c7X/9Wp9fYO4fPMbu0ySrvtqxDr3saUsmqc0spJrLQfF
CUvqJNL5Qa1REyr0Sv/6luQVYR4zGNx07C8ZOx6iHxeJynDoIlRMPc0TEX/2KnlJLwlzvWe///Un
fL1vbxhNIieBuKFYNV5sa3jYRvDxajiQTwWjlbL9xLTPhEkPTuDXL/V6mSKzR15FKxL4PW2Un5dp
rLDGwB3kKejCO6mRO5zqiT7K/+FVaIRSpmB/5Rr+/CrAWbQSVBaPO7vTO791PO2o2ti9/fXLiNf7
GJ8GqBTmyW2W/JJvnqcarlkofIcZNfiuFn22t+cyhuxIJpokRZCSgoVP6EF87tx3nREfapmnv9uW
zFfbqWtRwtBuhcYnXk3h27aWazo6PcfPwgmn1iv20ZQNeznREQ1Qo8mTqGYv7PT6z6KenPt8yDiZ
Wfr/Y+/MlttG1qz7ROjAPNwSHERqoERZ4w3CsmUMiTETSAxP3ws+50RXueovR//XfVNRFWWLFAkk
Mve399r6tloW5+QJQA7//NHYf/ueAmSBiC5s9qy/PFZSl5qgJHPUoU6H+gg5dReZw7hZYK3cJaoF
nBzgdC49buWyM+bzAEFiRR7a2yisUVrr8rO0Jn0nwmm7LOP7UBh23OV9+zjXUCawgnhX0GLHUz2X
d4bZ/25z8fe/wBoXJaaBdXDNIv5xQU0sWscwPfKhZvMllUG7p3YnfcpYxXCYBsU2UZaJhOH3PLFk
dYI+/jXMgy9K+tFxaJOENlypEVSb6AE1s4GTvnwuXlKfHJAq+7FNIWaIAityAdpF4qb5zfbo12Qx
+wguiz/8Br/cBYgSvOFmVgfcfikIjKg+9bjhtoVBKWkuWeQHcn9FYRIuIJOmUM5/cxX86iH491vA
v02ZiU2tyS+3e0gJF6V6g4IOk/WEJMrQ+2BbdR+4qt7AEf/elHp6YZKQfaMdqR803YmNTVLOyWBl
pmpvm8juEucL1nFrrDaBPVDuxgseSBgWMdXF1ueMe5mlMngMHLHz6JXbgh16aUPKgS3tmTeGRwHT
0jRfsTQ8+jMvlBINiNsxUt5vPvO/bt1Cf40Yuat3grjJLx85sdFAJAULQleUL3VyCHRRbo0FAxle
LOc3+8S/WbYZ5uBMYF/PD/4LVgCjUy1ZdA7MR39EeYgr0SJ46E7L7xrm1xPXn3ek/Fo2MajIZeII
7vDP9wJ8raENEo8rSaZfhOWkL/RtYtynGxzVfBZluTF9IzzRrPi7fPzfPH1BERHqchweTGy8//zS
fUohXFKYihLB+S3pw/sp6C6mm/wog/6DI6//mwfUr2Px9ZJluGZHDOw5cJP0/fMLRtpQU05pMmSO
qL4MDvueGdGY8IqOHb18Av76gpg7bdO5ZXNDx26sVSq3JruVf15D//ZiwoLDk4XMPGO7P7+TfOi1
l2nu3zFs+q3ZIkq6WcLwOm9Spiu/w2L8zaPZJ8TB12xx9uaQ/+eX86NCpMx8+JJnOR2IWSbxMoTZ
b86If/v50jzlciXx8f4Fk4gXP20st1UHzsgyDmkkB3xUAOpNQuM4UhwTp9pFs6fUazcmzC1QA8rd
pI3rZfF/t0b+9VAe4pNlt4wD629aeEZ4EUumBG9G9ybknSDdK7nczpoStZQSrLhVVX3Igh6NUQzm
b27gXzkdP681dkN82Ozbae/45VrrU00gF6H5MFtu9tFSncncTab9WeWWV21Gv4HE1wz8AIAya2JH
+x28FrNgpAcNjfY55g/zeEvGLSW10vcDY7fUU9//+UL8m4UmZJrhs8ZgnvsLuiEzQjpUaI45kDmT
+wFUxs5VNA6zl89/85H8zUuBoWCojDkPaMyv2g9zQ9V2MugOmLyrHy514Q/4rHDqGb75//FrsQf1
XHqAuJf/sqq1dbv0beh2B8/O5UPEwB37eZBcE1/5+s8f4N8sYrwSsghbRLCZvyoV9pKkRTPwSox1
0m1C0P+xSjt7x9MN9+NU4UBpsJ3/84v+7UfJ+RrLmo95Nvrlfqa6se6pKO8Os23puPLIeeY4ybfS
tNVvXmoNwv7lCcFOw1x5k7hj/+KrDIXbDLAguUTc1UTMHKmXcZ6547L1qqSG3C2VDWtM9NS+O3o0
9pwch2m3TIFTPVShx82VO2iMx0TN5bPdaqJ6shYhbbZlyby8T7rsK6AO41aQ5FV76rPw/ymGxlAB
+JWcOPBR12nS9GDYjI7pzNfgl6IDNvBg2TUukQbsPJn1xR9s7IqlO9GuUljV5O+cqM1sjNmkhD79
ArEk3bScYLLrCb9BspW5kNmTImo7HxniRN4hy62KcbzZWqdqmSbjoAah1Z1X1UN46/bDnDz4QOvq
Pf9tjPtqlEpMm8GNRL2FO+amt2FQe8F2nUnSW+d15aM2wAiA8jKaK0vSb7OZU2ljUM3y50rhHd1M
A9GPY5DSNRmHQwOhkUpRjINVO8M2LDTHyTz2oxa7jyLyIbAaePO0bfScmNeVQYExukPVkoCpvHVz
lcNo/gq4E72E/q4pXkK3kY+tR6bw0PSQ7e7HJNCPNSDZntLPLgouZlMx7RhmnQ5HNrHTvgunKN+7
pIFb5jLpsuBGhfVYSx5RODvXDhET2iaTEeWFT/jtKV0qK9IUys00Af+2BZ0XDg/ovPtBe+1L0trl
K2E+89LX/rhJiIFeGXNRwu6KznD39nWn9lMW1JckQER1cV2LBVep7YpxKyKBX2TQJ0fPY2y36msh
GOZjX0/wY0wOzSnOd9cxxh2GLsV7kMHBV6O5i9zcP7jRQo/16NJPBaPiWrnt9EF0dNy6w1xQZ6i/
Lh1oee1M9KZN88bLAQSZtEwbfnfvRRURO7PO74UzLjFjR+s6JJZ364x8H5wWciIiyfPE4AvAjvWQ
U4u1YeyeHJPIFfFUiIFNBRQF/LQew/BgeSCYfcQrQA0e4Rj+Ic4CdQnMvDyJabK3iym63cTIfFPA
vAS5J6rr0cm2QBPCe3J+l8rIpp01hhkxBrnEM3AEQiazfaCe0bwkadm+16Eyb4gcA1HqO4pczF6C
7OzqmFb4dhsiWB/AWHhH6kkpbK2T6eiYuX1UM9M3RIoT2IV97rXWXnjza2UO3WudJ1eB5z7mw/zq
TQmjPzNCqBuS18o3UkCGogqPegjqvTa6hOiJ8UVEYXJSiZNv/bQJdyY0JL6HjklfES3bjHPDJZeG
vu9SGV4U/M3N6Kibfk4CssNLvpmN+hMeJRhup8+BGFbVVV2F+oer+mEz5+OCwiV03i8zHcJdvTgc
zW1TElps8qin1znEb2xz8bxUeNynbdBxjuBhyiJRYOZ7gyAi7joqMpBHElrkhXU0acjbGQ00RN9a
wmv+pdlN3BA7Cnq9Wd2E85iO6m3OZKA6gvcJPhly/rZ8MyxnbxYp+QHD5j0fAiJw3+iJhe3tCDiq
2yqUAQnNBvvojWH41M2IABPIpoRFZJyQZ02SxE2XX0nJJ7WhFbgkBFPpLxmq/r1N+9WXpKpFfhwL
n+hGlHfUe9jhnunluBB/QozLcmV++GbCfhJ9t90Fi1letzxkv5HRT7HlzGkTF6OXOzfTpPxHV4vk
R4S4P8TsAioO34k2t8scTk/MmaofspU+DiAy9e81Sf4tRzTvHNV2+5ZH9bhVmZoPPTuWL+HsFm9a
8XNmo8Tj09vd6ScLNqd49mi7jnpBhVtxLirDfqEHroTMibrXLA27b13rCjLhRvcadHZ+VQBoLo80
6WK1mE31goNq5nzYjOPWJ83Sb4dFcXMQl/ViYboCk6PvxQUbruNAenQbICHvOJVGci84N1VXVYup
nlRxqp+7ZEyXXejlVriJ0jHJ48Z0uwjqb4QDv87K9Ro0xlMaFdmjSbQJ/4kc7L3i4zSea5hEA5Ni
EWXXcIV5q77Qz9qehvE2TZL0nIdgyxqzXW6bPgxv3MzlpzrkrV0zx7vW295CcjXoTn6bZediVO07
0p29QzjzzimOc39XN9VCLG8S+7GZ3OoQ0OB1LstWB9jCMu/MTdRxU/HtIsJ3J1FF7pl6p/ZD6lQ+
EBO0vqiczzunwvFAXc58CDM+VEO687XBpfnQerL98NYTZkwhPGE3QRUq2GEvvyLFx481iKxb0u1O
BLCJZGvVfvRzK19pubHhxQTdN2C2kIHoN+Fj7eoqOaWoEYch6tV3QlDe2V06A1cB/OXzlNOcwX63
qubvC1VrEG1aGwIahtWR5PKNxWN5tX1gRjUI3a60TsLsrFBDojZdg/2+tWbvnHtN8tT6WUop9NC8
+6lPm9eQLeRijQWcAu1q6rs3ODYIr7A7zdJMtqkx6GsJAOGKdrbpKTQK1sU0ya+clr8NuiI9D5Bv
lk0WeuzAa2hTZ9fpyqOksCjZEMgSxTYXY3LKqp4/kOgo3KTpSEFQsbR4hhfuc2SsWr3MM6J1GGj1
naYRL06SGT+F7NerfMjagZmL7T3mtK494z4eAjx7vMnSM8Ul7GX71aHb5JHsYge1oh6z8+xXtbVR
bi1fS4Jy96Gvhmeio+JCyt49r4HBG6+wIGq6mhcSxrwH6o5dgk1GdnYVnxpYuRkDiDH/MBeS2sbk
enRyyjC5gLB1j52Z1Tc+TN9L3iziwpZ9esJiqr4voyb9tkgk8R39KvOPoEXmo5kAhsgGvUXJDSiB
sY59owkwbxcLnNrc8JMLpbZc3e2guvlYaYxQ/O5cSYvRSZZe2HB6y5qVnUtRkGyurKW5N5wCEVfP
Jd+1ie1LH32nCes4Uv2PBrCVx+yCLrmuGuG2NYX17KbtuNWjsj59XQxDzK3XPbBaLD8am3xm7Nv1
LGJZeMOnHQ4LDXMa9pXRtnwsPk9ydTBHrHBkVonFL7TiXKLeZDULfP05tWH30Cc1wn9nt3f4G9u3
qUi6B6sP03PiQwfoIyjhYAOdI+sY+Tlgk84R3nP/0sF9Mh+kESrWeCKb3rGZGz48+pNuORMn+3Yg
OklRuh2gm/bOwEDYCd9JtfR3CTn7gy5LffWTM9Dx2Lxx4IlAlAbGcf+T9NrWrnqSrYbGvmQ/eqqq
9q1qWxKSunU+vAigrtsSTWlhTm5tZwJCpR3/YPF5bZhoulsB2RayglPNF6uS0/1POkztwpuwyxR2
h9E89pF7qwOWxMk08T/1Um7HISrucEmezCHTJ4AAkpcV/tkcK8gaAVBPf4X3TmZu3E6+AQJz9pJH
0pjNMZryAW9fXi0rsxnAHvi1o5f3Jz3P5ZZyIX1rpqO8qdOgPqUZRny2+mwBI8Z/SKhfIy/rjoIe
rYtotPNd0zLY5abFkhbyD0d1u9q3Vr+Pez1NhfvCfpsQrDk1H9G4zpmanhypYR+7BN593GVsSDVt
uy8hvegXs87GfUBNhd+U3TbCOgSdu2uuwnH5iv5XvYkKSBfPHI5WtkEIr/A54cTBPLuYioQgh2yY
sI4TwzyLym33aoBPWSXDhH3Zrh74lwBRPjG+DJ3hs9RF6WVQvMjgJcH9YEIjQ5jGph+AcYjoi332
VV9e5XnwPEGPOSCXZuwD2cptqhWI1eRjdosHOokbyz4m4Nc+MjMZ9zo0zENvW8s2zAdnO2puRtVm
PTFJpMJ0nv1rNhfuS+F6h9qbmj23EwswUNplk/qQt6Iyin5oMdgv+GGtu6iKFlwLlfulzaYintjD
7j3WLn41VT6vCbyHWfMteVpN3T5gX7iRvSTANE3t58KoyQbIAvW5K7gMcsC1BIWnmuBg25K8datC
xVNbyJgBwoZKXhoEAp8NvZsWX0lGiVM61le96LBJeq5BsrqYHhaTyqMcvzi34j53Ftx3zNjYkAXD
XeV6yVMpmjifXL0XLIEFfLk+v4SmXLaicsJrNQNkS+j8zIiPboQjvXPVYgWMM1x4DC3K5TjPDYRi
8r41ezRDcMPRN9CmU3EuCwfqSVcs8HEkhdJQ44yC24gZmr4l5lu8UonkHzwLAR5pjVAfRjEkjSE3
pvsocbqbGTGbU12gcY8NshCnaMzNC+7/kyyC6SrRq+NXiduSb/la1biLlduAUWDAs0Zy+xt033mD
ie3KmozoFSAwdDYDnlY9xKTQlrhrfR0XQQ0gWeveep1mVx4bO/iwFv8zkU33zo61fC9V1bBoKeMp
KD1j7+iBVCux/IfZZ8dSztJi6B31S5ziTcUhaE5X2iahfjKcZnS3OjBVcBWIFfpUu35zNsY1vEhK
tDkj3zTmxg4L0NIDaFfg/RZ26Koq6gcortUDrBlC6z/xKnTXEvtToLhrgDKgNc2ljW2DH9jhAjjh
DW0eZyLC46tkx8P3lnPIqSiQ4SlhgKkpW8A6ywrW4WmJdraUlj0g+vO/miS3v7A/5mSKmdI9pWKC
mUUi47saVugIEJjqhwCGQaZ/6ZN3UxXWh8gAUGAyxEmriNi+g2HhEO4muRHF7QLmxPBamirsRUeg
8oRXP5bdxMKgMty7WGnpKti70YiiMUwZl0dmD2xwmrpsHjN/gMhPq3vy7lkefydqJ0KQMC+Et4XS
wWVUO3hetzByRbMrPOxS2xqXVsAhZuJFi9yt1XW+eD3nRrPWVhaPuBDTPZtXfjJuyolGgBH5EcZH
NBsHY163AD0T0mTDYSq6KTKT6jIf5MsAnMnnWyJKHPgxgHAqOqQGzJxSVg1CPvVoTRjWUo6hc0BI
ja4Tvf/rw/S0kdJ4yHgyjxdl4kwLCIaDMkv95gBcLYUq4iuBqXQVBUgS148e/rH6UOZ0oa3OgpwD
ppjEVWuhAp3tzlvbM7yFaljZN4/eiKOCr5B5azwmHb+fCDz0ENkCCr9WuBj0oYLGkd1Gutc/tI82
uhlsryXKYVjZF5KS9gFYev1SwWh+EEHUJXEL6OkLCAk1k+ByreTsDisV3dYm75FdOe86JyfMKW+e
aoP5HzS1mO+Eexftn7I5dBk+RQ17o2eRIKKbc3rJN7xZoqBKq8+8wFh6iAbZMcCIIBAeTJrUp7g0
uX8AdkHAv6rR/04jKBtzw3XIjs7L3LY4mr5ERJHMVgoWl9yDPgvu2+LvGjy/4opOR6ymVP6SS1im
pTxn2iHTsW4hy6C26cPEG/hkFbD7u7IxT8yk5RWhDuehSsPpBi9T/rws2fg02q7+1xjs/zyov/Og
EipnrPL/9qAePhuZ/jkzav3r7/yPB3UFwtLfTQ/0vzmF/0EYev/l4wfj1sbjs/oVGYX9B2GI9vtv
z6lj/tcaC8NrikUJR4D9v7Kcmr8MSDjykGDlh5lIyKjX/ioy/8FWFNlNHSYNeXknTN9GkU2bXrEO
MSR8rQ3/UWrjql51n7CyXucR5XUIZrI1moAOGhG7evvojERw1Kog1dboHaNVVSLu2W6DVWki8iJ/
kDHwt82qQzWrImWs2hQjZfNi/NSrVuXKKdHV2jDP94lRT1SOBBcQuOH9uORgUHrIebQG8NOG9cjY
dTtl2PZ2XtUyRK2409WZMgXKq1dFrUBak6vG5gEagKw/BrE1j8MXwOEiTldVLlv1ORehblwVO9Wn
L75bAe9a1bxg1fX6VeErVq3PXFU/y1eILasSyFZ+5yINDkiEw6oVzqtqWCEfNgMtyRrteytXbTFf
VUax6o3OqjzChGGLsKqRctUlx1WhHF1UEqCy3/tVvXRXHTNfFU02NV9tjcaJTHfiSVHtQayOHDfR
qJa+Tnd8q5txVUkr5NL+Z8+pcU5WHXUwuumqddDkpqCxLtGqt/ar8oovZ19F4wNU2+oicL3QSRrK
YVMw0RYc7Mpb2Top0ZxQs8rUnXgdODE+MKh3j44y+thxarbBbarlY+cYyaPtWrDYxcwzzai8n40c
HatOm9+B+RxfKaRFBvD86HmqHFFvmmZAuMHWf5PpqNqpUXD8xC/wEKxtanXprEkTW3tXvQOhMgA4
5LOh0eVzLWrv2itR+mmcBbJR/3ziAyIT+xSCwQ1iUbil7Nbiw4vsweK8iX6g7BZXvlqbnpbGrE8r
hIG2mbAOuk1eCqD5oIHyO0K/9CEx8NgT6SreA5v9xfZnQQ4zI7iRNo/wEOjlbqry5tESjXXn+BOo
vfUJwHaXBFm7wsAiK+CRlQtihxVFObt+pRdStZDfDb0g3Tyk5LVUrvj+RqrcQNEwXfewf25lF7pf
O3hkzzMy14ccYEAYDtgciFM9n6ps+DOZXmmXENURpqED0H8APq/xMPn1/Eg8E7TNmjUwQDvl0vSG
ZBZXHhVDq9kvnS8UUPEeq8bkFOUP7DAJZovYmfke2rDkB0I6hpVTSvppZgJ1a9Spfcu4/w45kdPV
AsmJN5ly8HBB1pfPUPrpdOgQCvIOrr41OO2nN3GeTAbak3++swJ3brjXg8WPL207eEiXtZ/LkzRw
OQSfHtxplcaMvvpRrhs1YpHDF1W4Y9z4M1PRfP3Ffx5UmeH2T8FU8QfLpLCPnmYR2WLTnUnXKeyC
o1u8/7zSoFnzagt2N3BCM+eVnD74XehGzXls175xNmdonAgsz2zX7JexXucYfeUGD9KDxdqsSEeL
Pd1WSk4ldjoELg1rfKnDQHGaUa2eCDsZ2z1Bkv77z2aL2mz8M4CN+RpCvH1JzCK8jARbdxlXJF2o
kZe8RzY62ehVYObR2PlBmh4jGczQ98o0Mx5/9jAQHWoeu5TTWAMreffz26rGqnnM0xV6p0RSk8DC
hRk3JPhvZsovbqxOkVaCaURfrp/y44eRwXZQTlz1kJVIpodvIZIfxL01A1csd6rO7nQ33w+G+kLp
GjBPr3mvcxStyp+JyN7a/cC5Pr3PtAlavM+uqkL+8MboOnI4kfTsiGs7uEzK4fSQAWJanlOp/K1n
TuGNj8CPeOyRWjc2djtTq2vXzaXnOUazzeqrtnLLv7D7eVJWARJRs4YLK0y3fkBOyApwP+bVfEfn
93aciq1KmpNTB8m91RvT2ZrsYh82KdOaMfSzg9+IYhNG2t3NBKc2AXPlK62hZveQr8DhSOt7ndIm
1NmfXa2b6y7L2+tiGdSOsnu6dG3vm7T6qzr0HnhMkrvUg8O+NE3ejNR+pd3p2zxgNV9qVe0pFobu
NtcYgSuHEmJFg/nGlraOW9+nJtFx3VhnxfK90iCZFuZvq+9gTyPfY10M7SkKxAEfGFQub+ELzok4
TR01IcU4CzId1pM/s2ln03oU01wdzdB2rkYW4a0ZDi0YAUF/WTRwHF3avdE0b505MDGsG/MGNldw
klz4TC98c+vp5M20KBiiyngzWPMPQGaXNg+DT0hdSKBjZ74HiHZbS4gvPYbGr/NsEAsuCAHmThfG
5lAzgEDoPrlR4nYbvSysB44ur9Jicdi8hqYb06UHCfyxq9T3jOz3zqzD+Y5h6kiII2UUE9e9bZI0
XOSwW7Rd3zSWf1ey5j9wWcmd6SfWvUOGdTfSLAecAgDclagJ/rnK0Btl2e2nAoGyWyr7OFeNACHc
fh3A5G+7kDxxYelXM1nA5Tc87SPOEhhBh29EM966jFjh3CVPowUwy3GEXlNvIm7o6rmVrveU4H6O
fW5DTlZ1+hoWPIdr5Wx77Ao3pBzTHZuE8LsbePoScMZ6EvDD2UPQJ8BE0Z9PY5+MKJJg/SacLMVT
sbYCusqtPhWk90/0svIE0DAg7a1IxWsDScJ3x71Q/N20cnYg2sy7ICmaB6hB2Iyyjp2VszpDWhne
tbod32tzLt9H2wIa3JMV8dhhAcjLF+CgDgb+qs9Rj7ManFHCvC3a0DWZ3mhGJdZJ2dDU6Plb/Ds7
gqQYwq0xuSXS596fjLNvwVEVJLA7vkQi1gTXDfB5BVFWT7pcMXUCcxX6K1DWhWSfNw3NXUMl78ll
zr9LOq/aJapLniO8mhf0pbzYLaqj+bqPauOuT0PvyE5BHCyz6Xb5VCYxGPrGhS82/agr2z5bVdo/
jTIfr9os6F58Kr8w9EMV5FjI2TYY1dZw2xxa5HIUoKSvUZGNk9mwgLWW3V01+NTiVvYFs545Ye5l
hbytEhuEW34EChCGksl4JlFu3sqklvsSLvShs7F3DaNIYvYMtxNTeQysh9ROOQeHy1shZUN5Tk1/
+DR2Ml4sYW3yTJX7yjWphpLCPSzNcjvl5JvlSjSyB9D8Xqn0/SLY4wndKJ5cOjzPI9P+rlAj80ph
vDl9dGfVrfqkf4gNiD/3+wjg0n4okxYkLhFwCYV6O8iFWxxT/TrDuPAEbc70SzIyiIZ5o8zRe3ba
6TCNU7pVzvI408JyN+W2BR8/LA44JA8+R8y4tOSu0U36Cavx4PQ88nTXlDudF8BIzGk6kXEkuV2o
5Dh2yU2edhc38bxtkITFcV786TopcK8y2jAyYe2QdS+RYHW1roMBqsGa88kogzuIaizSB8cnU84t
rMaUkd7o0oIeGUbKIyHtTE67kZnOCAVjOU/Hif3vcuOxVRFxkVbC282qWBOyrY3MN4iJgCbPbYqM
Kj/H/aRSnc3fMhEyidiAxmtsSviqF87SD4YZ6X1VU+dF79T4SLfosrPmRd2lhddQnOG5twgLr93i
5Lul9S951BhxsfTUQzC13JaRV5y7oPU+1NTMcWHXy4elrP52rAJjn1v6U6YzwzjP1reh1s6WphH3
5E6cfji6q3uEHvsGwaW7pGxVdnaC5DobwTtRt2TTVUPxdezTmWmIdB2e98mpMnJ/kxamGYtOUc2m
8ylO0Bd4VLYleQ43P9Bn9SUy+mnjCfd6cdhoIwt8D2zAgC5I+TvfEnHZuN+y0lZo8nl0mtPFr2EH
rpv+FAnlw0Qs/B4Ir7gZx1qxj1fuleMTuJVF9GgSqjE3HXsZYy1FFcdlSULFJsGdb1ym7w8taO+X
UprlrcqqbxxA02rX0FWGiNGvGk2d0DBVZ9+6quKpb3TV90D765pFc+l+qHO9l5Yp39i++DubycOl
T6IlZg90cfLCOzvFkiqg2qVzMt0IOMG8cKdRX//sw8G67lqnvllKqB5xN/flWdRd4OFYcbIPDCEm
ML4ip83RyngUmHTB/bS3NOwDyij8Dl+IhUOnnnVh1hC+9Hi53xangpGTMYRFnndcShTrIKrjwRzr
L/U6zvfWwX6yjvgVC+MO3sIxX8f/7WoEoEhU3OWrOcBabQL+T8eAR00QQ6VibJA5Gy6hlE0JiV/c
BfVqNEC0W00HtI789CCwe14tCdO/DArOalZAJdI/stXAEKxWBrmaGibcDWK1OajV8ICqfiPkQMde
ihnCr0x9D7ezvYCLRMleTRPLap/wViOFXC0VxWqu4I09cfBL4Jtnzd4osGCUP90YP6WM/1N9fqP6
2GuX2T+pPgBEUWdk/kdU2L//0n9kH/A8kYfqs5ZW/AEUFtFTFGC79sM/JI5d878ozIDJR9KSi4b0
4/+oPz5h5FUi4g+YBC8oIf9fVBQRx/uzrc9kHowMxegvRLdw6An8s/wjmbt3BGey08IGvmPRSX2N
NIqLYt60vqvfzLQK7gzPay45PrS7ZYwIsYaVacWsv8WOY69Jn5BY5p20J3HOQphUMA6pLorgB+Me
c07UnFobhgiAVLxwonutYZ6UbRIxBvs587JrXY7NjZlyht40dnlDWaG4Jy0bHrBjZIckAEbjitLt
cewayRYrnn9Y8kweBXnf24H7hgCJ4nDpDJgSYTCH9jUVx/5LPtgNPg0qLmHwUcXpZAOnRcPur3Td
AD/oXBoSc2OcwEh8CLEQIBBleLsIJ3E2cgr7HX8ArI/26SpIJv88JhP+OIuInRkzCCckBlHkSkjb
+DY2smNInlMkC/iDMUQlP9PJTro4q1rrHrlpoB/YkRd2iuMJ9DNzw1kUPB6dwobizVas8EB2twAT
gAfPqX+HvxObWrsY32ofUwiss8a+M8DlHOe8e9XQQC7FaPsHkYX6KSP8+4jbB/dUaSzyw02C9FUa
QkRAVFxmRzRaYlWoowUcSX2k+xn0gW3m8ph5kQhi27bk126eRooW3PGFsLvNJ12XH2Xe91fRkvd7
8CD5t8UcypvclGdjSb2TkH17ksmyXLdJqWMsj4p5aogTlN0qoz5zHmyQvXYqXhlvwlvjUxr4adgV
YfM45fVsBQkF5JXPLzpF+D2tZLixoO5eIZ1nB3oyyy9N7WYvos9XM3TdskOaJ9bvysf6sDUSjxU+
sx3B8YUL8NhJd7jFiLmwy2lMfF6zpZN9to4fyhQbUTxyAt6WnGTW7utp/JEX9iDjlsolDuelWg5t
kdVwaIB9u90c3CDAYHFdZg6w8C1uW1rJb2zDseaYPRBLMVOjALNg06bPbERsLFdoPR8dPr52I1rP
PwSl5E+1ZnW1tAvFBZpnKzJobd0tlRc9pMnMrjc0dhi0dJzNHOSld5eXkf5W41MjWaW6taHDwEav
hvnggpbHKd/7al+Av3qKmiJ5NSo/xTzW2V2xi+rA+t6Npho2mTkOF73Q37DTs7De+gjPZpwCWH+w
hrp7R6Wli6odra9COpIaprmfL2oMyvDKdcSoNjKMmqvchtQcVc6EMMmOEpEhsZxnR5sZROHM/RjA
VdfAY7ho40Au5RVxlZD6LzO4FR4NTMcpEtEXXHrswma44PSmZpynt3R2NPQh1NVXcl7Rk8ypwDXH
tSJNOrR9+/On18oZKQ/Oe71L6I56xa+nrLiURc/xqqzlWx+4Emsa7KcjMna/rQzNw7P3vOgms6d+
2/byAZIQNSRdzv0sTY5MM4rILizbJa5sLHKLHtR24sSxdSE675axx06FPe/kMeyMFycD7CdDtzg0
w8CyJrGsx0bUmng13PyCYOixXTDFtIXzl7gUT0rzzRYZtRguK6q2zRZdpV5HQ0Hflsd0djoisQiu
m6hx+osMcwCFSVAVL5RTdzMOid4ZWdGS4ZikUx3GOIzbdx3gvbpycZZc0dJLGMAzZ4XHRxrfGi9g
YIWgou/nbjZYXBYKfxsI8NiLXSbiRph17/44j59dmY1vs1tbtw521WrXjwpKoOPNcJXWQfU5m6NE
bEMbhj4gHXRyCt1tuD//zd55LElurdv5VRSagwFs+AhJg0R6V1VZvieIqupueLOx4Z9eH/qQVySl
OOeegWZ3RDLYpjIBbPxmrW/Vj1EGK8jL/OHUsLgKijyTAKRoC+upxeBR5g8+7dK6Jz7hAOIp2mAC
kUhCiqeotLsdUC0So6Ff0N43ScPMOJtQ+LS9s5H6OH+fzX6EdGg4cl2ZXbHRqxjudq576R3w1bzv
ThYNBBMwiyFD8jqzQij3zMDKTH/zpsyhY0DLbbTtW9fRWNyFY8gIyk+dOyMldmM28oZyKtdv2EWi
e47Fced62Xzoo+HFBoh0k1A+bp2hQrHSE/QwA5rHN1NrvA5tcDkc4ynKXjyiyDmkBh4rj0DSe3ID
insooODGosIO2iSzrn4EG6sC6MQyF6vHyuCVByt2YhQs/G4rPRccvUkReE19nR/XybStoZjgrVSu
1TzqvrBWBjO1szT48eexFdAly3BG89OGj5bXOIcUPdpT1GkemXB9GP8wZxyWKJC6YqnNq/NE7MrV
r+r6kQmKe4j44F81o9rDMDU2HQdzgTGU87fMSmGDItOb95HBGiG1JrEaQS5sZBt2m6y1OY+6xJhP
yGXdZWvCsGZI74nJbFa2FOZdCEDO4pDNwtswEwGIju+CBAKBaTlbSxZ1V91HYHZ2y/f51FSjcfbT
GeMeHnKwfI12R6BKb9IzDPYDO6T4e0g/tMQpMKJv5Fjz9+jtdJxmd3pgLz/s/Mn3Dz1ZOy9NSP5D
b5BRxPOE05EUXDLfatcvuESMoVbzNOGETFH5BB0y0wdcAyx5VGr6AZRDAzFIou9TEAR3XVaEF0Lw
xoPixYgCVgxXcrm+dCTEX4YyRbWylS3fki6Pv+lDmB1UpdW70sQ7s0rQn8GnaGJe0tjZ7QUG726T
Ps3uQ78avtUA6VBeGc47jCGPmI+SJy9eDs3Bz8WyEhjsedM0QlSP5eS/sTZfEldiIsROUkk8P8zX
BC1OMfjviRZmrNZ9Je+xXCRqD/eRqJPZcTI7ACsq9bNwGIPvat8odcTJLWPPgBc/3zwxk9NjI6P1
CPB72pqx426JOFpGSaUT0pYv6yFRpSdU56rYd60Wv9m1aScfwuERDyaR6famGeYmIjnJGeXsXAxj
BH2yg+mQ6N2RW1Y02dHtUQeqDxnO79S+42uWaeVX2o/ixUf3+GTIqD5CZ3ySpTttClMWB1cCeXQ7
ArlRW92cfH7nAPxpJfFH2jrvLk3iJ/xpKgiYaNFK2d07nu9077hefi/xjw1WoZ25OOQ6NYQIllkr
f5qz3TOXqiXIaKLKvWSVdAmp0NXUPpj2AG+PsX4sV3XjR9GT53TNhhyl+SGeqXcIT2Jir/3DSPNf
LdS/bKGsf9VClaj4/w5GBcJC7/N/eigA/aCZ7IXFBLcEw9Pvq3Pf/U3gREcb4+gmOhqH3/X76hww
qon+kokFVB4fHz8tzu+rdMv8DRCzaftQoReDPS3Yv9FMIXL6m0lKp0OBVsM4SCywKPHLsP2nZbpJ
tHHRIuo5lToKXNkFgMa19chMdZ/Ama83dCxMOyezR0E5UkSakAVb88eIrV8R0gfkrObtdYHSzM4K
SmU6v6L8sKwXA8lXtkbx+hl5InouRua/SeTYrz1wo4vUo/Z+ac3CbVKlPB9VrLmXiMkZWwln9Oud
RrbNnplpSdrOOO+LkcO2ac1PbbDC6aSjevJWMH/ac5/6VvlsZmHnntUsCVjpcmegprKQD31P5wnh
r1DMrxYd0ZITM0+KaoXh9tpsdBPXv9m9o3sZUBLwNC9urgQ9sGQgTqYM1/YRxCUcRZPFULapCYt7
BlKN3jseyjlokrR3DpaDw9FtKvnosBM/KLeNd2JMv+fSnzYJx3OgdJmwa2d9tCPz82nKTPR6lJbp
nl9iXqgHw2Ldjmayb0uTnpDBv7lpDe1jzKxx5elpMSwCAW05F82NpEFnT4TweD0zkrap3DR1M/Tc
vsDrxGPDmWUcOt+X1amdfdLtCs99rF07fGpaiPAHnAqmxlKotvMTr0MKdrcJ07d+aFBPm8INMmdB
myLcXcmO/Z/jVzkREi7fZVcM9GHkSDAunabh1HaM0AMtquMNlMP5JsvISnTSW9gaZwZIuraZEKO2
w35Kh7lkNkmuK1I1yWoMMh9Y60K81bOJVWJW2vzk52TDrNqI6TPVo+7lLwklTfkceTgKdADZi8ps
A0rAJxRxiQzR1SGO7LJYFWnO+uMjUpz2XLmc4aeds5dUFtvE2rqCOhiYKWMBIvrHOCT9fPPi0Nn4
scUuLauGdNn2wsyuZBHEZJ/gEsJ/sspnjewo1jvDBo95H9Boo4HT3KdstNeFLQ5R11zsyWOFiaHF
TaqrJWe5oEDBX2AycDNsd06mnmmJHkasiquGv2YbUSgxZZjeDX2Yt66bhNuwnx7BniqaQvDasyPT
syw0/VDbGE3wG4qjr8HMzJQBtVvDPkiKW3JEI1ZtcWQnJy2f5oMueTSFk4tnfxLfytazAmlELqas
VgusNu23Vem27dE2TQiVyfDZ4DI50sxEJ+m4HYV8geSjnnZkdrBAIiDYQuzIC1GukyVqM5IaIxU8
FjEBN/EPltNv7oiQxA+rmuwqnW2/1YBX1S0QpCwDojMKXtCTyVTvkKQ+IoplsMoWhFbDDimPU+Oe
nz49kfSmNatwbOsDDIzuB5OFae3FJl8OD9ueWTAU2JoJdTS3+0rKQznYKDvyW+Yl59kId37TMZQQ
81Pi8H7XlX/EnHhTfnIoqSrXnj5topRvPwJ26vXWs5Jy503EWQptXPl2N26bOm83fTjDLg6tl0Uj
TtxoodZGAfzDQvMvysFZp3ncPSZaefGkYdASOOhnW5tDMMFrueho02IcV0zIDeauwnpAhF5uinGJ
IPb7gXurVkbJ9XB2QlF6L7k8e6/Jv6gYwTAL3T86HJfHDqsnpCEzvbLfSPfkvMdrngrjgQXcA1mo
G83jQ81VeR3p9j6YhZtB1oUuVNNUaae6FtYtEdI5VjV7XC4YIvix9t9dGb/pmiIdWow/47Yw9pGr
ukAl2DgcwyMPSYNn3E2JuSFh23+gu0M6PAMRyVJizZzmYcCbvuWYwGiWamiVkNa3r5wr3VogxO8J
UWrTK2OKPpAtzBudC7Vlu9ZdsYLHN3McfUpu/TY3Wru20uJdRZDEiF26m8YCQyVF05jWqGRLdSPR
jdOFtVDY6ek2NTOTH6+yPmIruSL14e2AbHLMDGy1aUs4a+ZsBaqHR/J2LmRCNwHNQfrsaumzHfmM
VLT+Q83+mxOJg+ggLNdGV2+LPGcDKYatGhAhO+mO0MWQb1Fa5DhHcjd4zVdpT/bGbma111vxVIeI
ildMCIgDZzZwsplfXGPDvEEiPecqfqG/w8OXwwZm3sKuafEn+d8QcZC8hNMmW87SWvPuPWXuVJKO
t5FLxxS9j2TAMep9y8LIeMvJi183JkTQSEM3Idz+4k79ppdUrJ5o0bNLQXtLwy972qWA6j0Osin3
wAd28yGu2n1bp8c+CbNdm+tJEPkagOpe2/Iyy4M59N2VN1j0H5XVWV9YtGBXtZXmXadZtx7ignkR
6ZrykiMNJ0y0rzZ1agMGQJ0asEc7j4nknTDkz4bVk2BTIXZl+87w39+Ipn2EFXGFmlV8AR3d+970
ljKw3PR8HmfMqiwgYSk59ZOJ6agwtrAkPEEklD1fR9vKWYSHssY1FxsnO7EjMuKwHqguMt/DqmPF
oBvItIhwx/riUa/TbpjlfaT1wFWrhszulvdanSDNnyo7XTPAJmO+q7uzAG8YJELUex9f7Co0tedY
G5bX88Cgy4HR7dnXQXfFi8bM5k6P6h5/xJRb2AKmOe1uZQqA2wdWfhx789ka9fpTQ3gYkVZfdtnW
dvGDQqE1hmZlWZBs9rxnxaZv/S/GPfdG7CZBy/LrpuzyHkmPFshMeyhINb3LxuRVMdradoTDHWlX
XtmK5U9jkh1J2Ww3Bh9vLcpcfuN4tfYD89yPdGaHOthhg/dQo4mvkLk4i0Pd82r0zbSaQaL6d1oG
hCQ60Q8RkWYv5K8P7C+V99Pp7AjjNwt0Ozbzj8pzp0d3wP6Rdd67mcFUK7zCfXFdhI1a6OgB2UDp
UxkBZRuZ2u2QohQIF8aKodTyEHHB0pU5mhmjg4QD2efHQ3JTkCHxvW6yz0nX3Jvvl/0rcEYUUV18
Zbprr6eeVzaDMaMgBKzBsDLXLPhrvclPap6rPcYpixqhjC6s5bBbAKbUbHfhnfnVzSsQwnDcxt2D
Rue0n1l3vmqzv6/aaXyCh2JtDSa6SeDPWXImnP67zLwvTud8ywbQZ50dds/AHk5Oafq0onDGbOw1
m7B2eEHgdFm3wmTcCW8SM3KVimtpmrgwhS1BJGNLyVs1nQtr8PdDZWAci+VXHhVG0I15YtzXdW88
ckAqUkM7k5W/0w5xzmwUopBFrhMvL6WV7xLRxilyJntLnnTyog8M7wLErt640oDSPRbsJz/L3HY+
4QvDSJ5biPIhHaFm5BQMHd+5WGRjM+sTCuD+6HYznHoo0Sj04QgvOFdm0rifjzHYvYLKA3ZRgmsH
HbxRDPGp6VhyZEUfPfoahahxodAKirJ/afz54IjhexU6zg6s4CcAWomwo0b6GkbOISwrQh1HWHq8
KHdcOeIpF61Lgm87r1h9jlb3rUfsitoIZ2FZg7CxczBfTSh5B2bVnsTPejWFNahHz0Df2zJWipu0
P5b6QIineU3j1HxOLKfZERrunZK4qE5IlMj3dv3HaY4RPcnmhvbQ2unGJ701RVMa4lEowmecnywa
pCCazzIZFWJBU3az8voUxoEzlRvCK/dzyb2Hy4wII18YQaUR4pdY/dojEpojJbFXJOsw9pL9ypuz
+Nvgt2eHIn+re3zNhV8/j8SfboBo1mglcb+zU0D74xVr2hVMOK2GfzRycYgggD9UlXXzh8LaOZH5
lZfdc1XjGNWc+aFFS0fJTIziOKAwa2rmwhbbCbO2m4uGz33bzJp4ge+tVm1eFM+oKhHdCxxK46RZ
q9Rggo/6LUhjW0P2lVbVmXTK50LW47ZS1HUJtpPvWWOsDazeD3PCnT7mDj40iFvO6IXPrpGfZdxZ
1wZ7TdDJ8icFsFplsdoQb4wNSWOAiXvpbowVfn6SiZ4bK02gWHTRVlqlzyqKgkdIz8YPn+aXLOKA
mQakwT4z7avjhZ+6aqK1n43OLh6y8YHlhbb1Fakb2CaofIzav9Pr9FqOU3cVOoO8Sg54OZpsFVv6
dBWpf9QMTw9mB4CD2/c9ejR3OLM4/F7Rc+SG9i68+SOq2WkYqjvT6k58GTiUcU+FXtYjB9fIgf7J
WBL9pYPQG31ZvZdZcy8T81SOMUdkjMas6xN9W9e0uL1oTHQq/U5UtrEy0/S0IDCpFfSjnnnPthub
KzOZP0a3+wq76BMsBvdPZT507cXFC8yctcXlUkbfMDUj8AFgzuwL/5Lpnsm8f4OnvG58v9rhPGFt
H4HpDENGuFqpG2fLqh/SgQpNUykSKfzkySpDTXDNwgoI/qzds9roPYxE48xrAbkRqWA9x4Ou1fF2
8jx1aLiDv00NE9hFUmyGw4ShXeCORdoNczO2i/ccwHi1SSCKXHltIRUaKzOnyKsady3ipnwY2mUj
qaHI0jGSkw4KRyGoRaPHQZW19buAW4IqqbdpdGr5PHRLrkCPS5bKOjv4blzuLOCR23qao9Ogd862
QUo7NTPx25V/53tdel8mmvHTTlR3muPEOdam1+xFPmXHrgqnrY2M/skq8Yx6jfigj08vWWnR5Ef6
3TxHLIZUFZ3N0SW02RD2xdCJz5CAUXZmRcpD2tMxsdbSti3wGHAq6DXIIdr1pWmto5Fw10LiikqQ
2a+Zb2g4nvQ7pDvEDdcpo984D9Gltc6eoLRPr+j8FUPrDzfK+cYobC8loQuk500Hu+mZgg/91Sgq
SgsVE56U+d+QQycIA12TrGrG6Fptl5RCWP9wblN0+0x/eXYi4EbcrsWwtQQev3YUQYWAe4tGJD9Q
Ox7cokwDEuD7LceVTdxCPnHp7XKTZ4gr4/qOhooVQapZO9phpi7mCO0g832qaUvPLryulxQmOobr
pPxTqYjjqLPUIjHFtVdMmAOtpwXBuilP7qT0lRPlyV5llhE0DcD9rFX6Cdtje1SV+VPOxOORhLla
+gsgA1cU7+FmnKPiPm24jGRNEHGbiY2R5xgFBs0gjD1psfF72glF9H0iCoJLq+ISOe5L5cGso8YG
MLLorRTxKaWh76KBmUfe2vQzpLlsuyzhj/I6sUqS9sdc1Q9O1V6mGsVts2zZI3PDpIFeC6hVUGgF
A+w25uPljGxMFejxyKls6+E+rvIGo1xtU7igeuRJDToYryu9azkjyS9dUwR+9m76mbj2AUTT/dhW
I5nxE1tnKU8c0S9AKEo8EeOGdos72WDt1vYKV7CR6NfZ6MQODy+jlJkXr9WaOMWM25RqBw+p29yj
b5cSxzHNzly+SktjdDIMg0cigfHE2XkTCOP5RH27yZyB7ssbgqihJWyxac0zKEOmAmsjTNj8QJLD
iFp+ohvyH9JI40J69k4OiIwdkOLPnmHduzOiubE2BKsdfdsqG/9e06ROQLGsrR0Ejqi93PSJ8MMf
niGvahanzHM+EH9s6/yjNXD7tt7PBrs5rW4yge+e00AV/lqmZWCk5JzNsv/JPhMhGOlmsdTijbSw
PapaCzJB9HE+e8xL5tSP1mXJPCA24CJwan1Lq/S+iTmgA9U1zhjUIJDviq4XR426vl6NUS5WmIbV
GmV4wy/iTV73SKp9AoE3pRpL8sPZuA7SOdVIAdmiBk5KUhl4irzbMsmJjryy7BX2B5eEZGOS3Vmr
5mZnKZH72N0xoya5DO8BzurtqlJGY5PEEUvsqssSoX3S8LyrbeGR17NFtTA0gWnEjNsc+oSJ40N0
Ccsp35AYT/mObLSTDfuvST93pMt8Ql9ys/YcshZhavH/Z2aP9ev6gcj3fyzLgC+KC865uP1ff/1P
9Y//jn5U64/24y//sfmVMfbQ/Wim2w/V5fzWf9Chl1/5n/2f/+3HfyapzDBRIf0zQdP+Y/hI/iJn
+v23/D6KN2yLqEI0KmiG/pi3/5FR5ui/4Xa2GN179Juol/5jFC8EU3qD4Tj0QeiAwsOM9vso3vCW
LEW048LUXYP/829llNl/lTWRQAYizMLyIRwdKJvl/c3VpqPQIaI7Eo9K1Qt3Yy4IBesNVgbBnGOJ
rS0gKXGSN1+1m4mnOM60G2rpaVeiYqiDPPHsgIgmqDd6mA9rjSKqpdXf2GNfvytd589BXwdGTOur
hPN4rLPltYP9OIbY0llCbBgQ+QhF9CUtGUjOLw5LJSbikFJz3vvMiHhAte5HOSPXoQIbrDsNdfHd
WOZJjn67HT78qJ4+XDOeEkTifG1BHPXoWJqsYYaX6/LIC6n+7EScfjDgne5ZqRtrHNjTOy//BmFH
hLDHRG7+o28ihmd1bh0iAP9MvJwHLBXsOdneiufFxpb9C8ymycblT0jRX5dgAQpyVXUd1uaStfFn
Y2ExkzavhdCF5sb0D7ZJdFctxgZ9TEWA1coUkhOFd5R/X7m1OJeD4KPRh1R2kGR6v6PrnTYuHuCD
P3f9ZQ7t+CpApH03kkx7LaWtbvGE04po+vTS2S1gUm+xJuER8nZR3IDzVWZ153nNc8tOdm/Xw5n5
pXgSsdi5sf89lY78/NNDcv8PYOqfs379v3IA+dCW7i43MKEFumX9XzDTGt5hFOp1+cgYPnw3lqsf
VZXxZghrvNdcvTl0qdkcinRAW4byBcij1s5bxaLnMnaj/llnBl+Dbw/jXVRa2XGoTLKUJv5NAjD/
IerKOEWaGO5i8uHPZiTHe9sLX3CXCXIn8H5l5dAHTpbr+6QcIFtqjbbLYICsJ6J2N7NecE+brd6f
9Nn8XjrdeWiEsW+70N6ji1ls0TSSyThlm9EexEbHNoXT/D2v/fTI8GX4QgJg0nqZw1eNAPXgTnnD
YglZRxijsK/7btsSN3Xjocyubo+gIVcAsTPzO6v3FORK2DhqnaVoij00xkGCjaJbJ4miI8QUv9Pn
BuNVgt3MLYF+jCVXaUWucHqhWQek4OXidWJE9cPL0UUzK0MowWLCl3sM+ca2jJXaAwZITnnb6pcQ
BNs9Uqv+YiO9JjPL7PJiI+M53VO0AyWdrUjctKQd71Rr8IWKxcXHe3Q/2MuzqWXzQwFo5tWKFS06
sAOahsYPdKx/139+7/ztzCI4xGMVTsYNWz+fa+kvy8U/LQ8FrNAwIn/4Rs4TPavflTsNXcgLmjxq
arfzA9ai3Dvo0b4AfoHiI390CuAvx9/TuhqvNclFR9nq8tWVFlOCONd30qvfRgh0a9k5BQ0rf0rW
NzZMud7Em8+1P1chFA69hYel7GjcYLcRt1HH8LByJz7qxFv2wigxCTiupm3PmnU5UKsM01HdGhu7
ZUjG6p9pdzr247XJqvnh121bk7oYJIkzXRppG2fki+HPKvf0N08r1KvPmOeVUHN5xRXZ0CKgf4vX
WEeSz1LPdrJqqLO6kXHWyuw68H3TnLmbzIu9O0+XeP/++df/C7b7JwQyXz+lFgBUz3HEYq1eHu0/
ff2DNBTOhQYwUlOztG3BpK6mRmqP6ezzCdA1YBuSSntKp6SPVzaj//rCEiIed55O4boyeQYRCVLm
HCm16o+sd0Av+mi8I7YFTfiOD48Ps5hYDzLptO2//wGs5fVqOEiGXTBqf/0AJTvYxoBwe8udud2M
qTFeZR0xPXBCugiSsuZtKAfOC+FwxJSMMjaOV9YfeqjbJ2NwQhBRDd22mKoPWj3j7AygWGIBsmgr
cy98yl0JDCEuI7qcf/6z/3of/+3Lt1zLZaUuUEOzjP3rz44lNmlma7BvVYfUaTUoFf7kbg69fQPj
7cWYk/mSjmq8y1GW7Fr4LCxN0awcvDrpj1AryenDZHnI7WXj4ErtqXUKsDaD1SLZl115N3sqObuC
zz8UiG5wuQ/qZ89rgkuE8FCFQ3cgp9MDtEhje98B9Ct3bu/Siafsr0eBg7PtuvBVwOHbax4wJDY8
Almi62xzZUZU8fH4jshp3tGhhpgJYlogpGNe0Aox/jAixXklWAEsJHZhbGaz9rdmlX0arHZVbJZy
ZWZ1fcgtLHxIPxuoHrw1fj16oa9F35tQi/uNwwb7vsMQeJzHRtzwg+D9LVKGqfjg4u96reZtqsfh
O3de/8PKi+UEWb4a1uNHsqPmi6Uvalir4OSrF0r8JIrsSa8F8wJLOskbUsQvswIUgy58PGSDUPSn
DFeYtokzxBO1tnGYXlMDA8q/uBEoErnSf7kTfNOiZoBQbf8qB/9WNnBWF53KennDZtSiHwPRNK5+
nc35MOLxghIbuPFiuYb6Fm0pxeoPdAsM3SCJZRu0d4dYk+6ajMUcUhSeQ8CFepIFPcieAm5buW0l
aoUVT5L+OQ16/szx334K3Es/uoQhxtp37MKFasgKeFdSjl36srU3hatP3AdWacIcNPMw3+YGEnD4
ReSkelhB1tNcuwdYfc8YiA0maDGg20BD3+VLR3vA2jXBSuz07jt0Qo7IDB0yGodqPxozIQQ8tcw/
kqXkXK4riJf2VYFLYeKIS3wUybzxzenVqOtyDR3NXPHzxAjdUh4IP7K4WVPBat4hgO4L2nixbvo+
O1bwQfYzkwwND9UsdzM+uOoiRhaRQd1l8QvvgeRFMVHMV4TbEQJZJShRFZ5pZvCZdKI9UpIFR2Jy
GgC8qePvGtK5m9YPS4GD1O+oeyOvKlWwWkPkG62Q2bcbDOWFzsclTmWVVwsaiGUg/x62HY/BFINM
DjxHWRZabKN8iqJWHUIojqwkjNT8jM2QuIjIcOrspBHYRfnjTw8wpSptM2Mu+yxyFNdBKwvQppzs
eqCVs3GOUHUhFawy/MwDzn6m/CgWbfbfb0Y1k5Ux6d38kJZEnq8MlDC3htpy32qgGlYklM4/hZN5
B5Bx2oYRLBMWD6dqtAIjNWysvkc2qJyEbVuDVWdoNO7CRFJl0kE369Yn62Jl1yEZkuac/0T0d8ML
lCeBTdlKNi8UM7yQWXF13SK+F4U7BLwMsGUpf5offp2o/6Uz+xc6M8OCavynl8/SO//eEy/N+f/8
74fye/JRfvzZqfP77/lDZWb95nLy/ALy479dbDl/8Fm83xAZEKCDBm3Rmi02nj9EZsZvro3OV6ch
QdPFrvA/OlvTxeFDC8Rv85e5IfqzPxr73zsKZgL/aPT/Hx2GZf21xaClMEyDnwJkiykcT4i/OXY6
oeJkjkdtwb+NaziV+YedUjlCG9NJS46xW4OXVRP1YcdDSpowNZ4D4OoyOyEzXcMgwBaiVv/d7Yzi
boZHwAA1hS4X+RkbWX5XsR6rsMVhOZffCpsiH3iMuMOxSwpb2iPOR01N/ZmlBSZB5ecOlAjv0QVl
dGvGrr/T+4+iamhqVZy9tBi+36uMJXkw9zlvx0yvxw+Vt8XIRFjjTNXMCPDJ6JfmSGtC0tOmdmT2
yUrE5DBpCkbHE6xL7IhTgj1esk8Kc7+7LCAXcwsmabbWdiM8YpRYtpoB/WYKe9ojYFb6CxuUcLz4
bKZu720Q7ydoz8vcQdzBluyrZkDwXlFxXzESIXYzc3WKfDV8gdwt3ykfIEL1HglZyZDJh6lOow8a
SAakKZJg6mkIF0UdOB3V4Zh4A6qosbq3zakC0OKNbPOnYnCRDyTZ1TOL8QF98Mykvl1PqjpwRABH
JAku6EsE1Qy7doNI3HtDKp88YLP4GhVLXHMsvHvHNuoDrLn20Zx4BeNIUxtqf3MfzrVB1KiWlUe7
xV+STnN3YjSKDn9msXjsZzZ3Kz2CDknEtnTPnl6IMmi0KX8xi7p7JOkMjU1noLaCcm68JUScvLVa
PR7qwWb+V/raeZiZGtOGOeScTOw8x3A+z5HRveaE9pIK7RfNeQgbeYo9yMw+201g7FOrZWuVW/Fd
b5X5piafNV2Xg88E2TDQXuTa2BikJ3cZzqPFxgpN0N5FSQF1QUDF/ZbyWsoXHJjESyPN6J7w89Ig
aXdKbnGdma8iKpIHf7b522jLm0eD4fa2k7F1MkTa66BgqnjP4jUiVxh/t2h7uR9wBN2iuABZDwXx
XSuj5ogu3P8xNIPbbB29iNDfm4OXbOAM+Tc8BPNAsxVVGv4T07lHK1Nm2LThFK18NWdfVk109qoj
T3YT6XOx9plGBLLgtcZ1zCARqPjeHVN1UcYUH11qKX9jVIM8kz5sMVyaomLN7UqCkClZjIBDwwLP
ePlsVJF1kb3VEf5cFfU1LV0g4iS385S/jaWRWszbI99frEYjEYpwJtis8Y+qNKK2XY1+P6XOTVX+
qOfnUtdH5G4CmA8K0IGwprAHLnlDh2JOR4x4qCcH594goZv9qDsHbOQjGISN/zhSPfYbNXb5exj6
E/GLIQYeF5+VQnsjEPsvmc9dZ+MXnhKjRY8x4XwjHP2Kgms8tza8Dgsc5EpValEHwrX3wz7bwJzm
VuR5uYVqBDSTAPB4HsPBLM5O1+rpvZuA2vDXVj13+qM1K1qFnIFyaSMlktp+6JoXC1PLg5Z5CxK/
MYcDTqZjH5XOBf9DsytaIsTzMUcQ3xXTg6w8wRAml6vKs6ODN6n8AVlAc8uHdAysLIU/Zfr5xmVm
uCb6dQXyMlkZMr4WuPO6ol165QSZ7JEKjT/J1OSuc0O58RPx7hDLt7JTLDipWHVgi1fMxRR/jDYE
o1TWS4xggACEpgoMvpat63vqLtGtd7+rozUoKn8DUlK7IEEJ90jmRrpv/bU0SFYKI0be2fS9UT0a
VL7DsNVPaSLaKTD8TN/qKn4el1AlaHIvSE7cQ+HVX9AbiFZJxE2nlcc3Tgyj2dw5Q5ret7J8w/o/
rsR0ciEPbQu9euwTE+Hn6BKerU/FCkruL3lMD2oPLi7J5djQJ6fMkfYqiaIsdi4yMdSxMdUJbQCa
ImLfdig7rLWhpkzCMHR1XMlZfGwi10r4ePX8Ho9KXfDekTaPpV5wG50crjYW0AbzjdaVN7yo1U6z
S21p+7mbpmq+4lFCRaYqRk1eYtcPcpr8mzk3WbyOkjZ/yLRxuHP85rtbxfoxSyLSuAtfbjQ1eAX7
rZFIqL6UwA09br8nhnHR2jZswg4JitjMcOUhiEfTFeY84Qy90TzPWdShibEUJI3kwW40ySORxQGV
tboWDQu9psiLxz4PwwcbBvzKgu2JFVBHssVl8kMd24cw4498DD9iNMsPonaHezH64ylplHlz4Kc/
Qh0sgtZ0jooFJJ54bp1U019txaKZgAscPumIO8vhJxWZ+zWMvbp51OCE94x4OKbZ3yIyyX+iIV78
uRvVzUz1Wos+pemUdeWM0c5pm7hiJYkPv4HSytf/m70zW44bubruE0GBBJAA8rbmKhZnii3qBkFJ
LczzjKf/V1a3/xbZbcn+rm2HFW3LJKqARA7n7L12DYvxyvZo9MvAqvZqaqOvTpbxbqmybdde2j8w
CDM8RGZ2B8VVrtzC9bZI6WiKCfPOw8aKhCehHrXY9l2GVXlj9DM90lF8lkODq0sY6WNOg3IlOw92
a+lgkhqtlP4f2wJIQoPpoo8nKGCOLfQVUnOKqwbV7eCqk2zHGTJPPB3djiVyShf3aGTkoPxRpv7f
PvmX+2TiIH+6Ty7Hd5vkyw/8uUlW5gchPY+d85sdsnI/uER5UYEiavJidf9rh2x/0IxBSBn4NPQG
+a8dMnZ3cIf6tM/h1PF0a+rdjvinO2T7HdIQRD+ZP7Zr6UICcd32u2LSnHfdUHgxtOo6n64MxKII
Aaz0YbJl+g3tFS44PGYemCwZhsypQXpj23nzkiRuy0TrtcYdAm+gE1E1D3c4NoLndOH1vqrjafoa
dXESHsvaRigbFMz/a1Cw4FxEoLYBPo7nWXbjfQ9MD/vsnGdIwxI/+zYMszwPde8/R8BnGpC1uImB
twhr3hQlvVQq6seIoJLjIIdsm1Ds7nnnlKRUl9vuNwhj2e+FiZcPtC7OwWkAh1w7D2lg9MumH6rg
e2cv+S2CxmuasiwEM0VzTFR2/epQV/5tCpHh4+RFnmPbFaCWUILJaybvrnIB8m2m2W5508MJG1xD
IreiXPndyw3jvixI9Fx5Qx7eDIZFiK9TYZsNW18g5y5t50wDKiV6lgmD5Nexj14XHMCHzA3aLTiq
6EXMNhwu28/9fetJ5D0qd7PHWZB9wI7hKEsSgQ/xmIV7EED+ScIr3ZvlVNmbJc9dVHohcHFSojJv
NVM5gKwrrB5ef8ouZ1M4pfo2C3OqtLHXw5ivzaKsAyjjgrQ+9UGabJNWAPinSQ7tp57UlS5UsFCz
lK0Ql/k3Dvt1Fv7Bwy7t5fUhpGxwgO3dcgoJ/G6tYuoNa4d8ssc6G7uT8HxjXeKcuC9VBhnMqIrs
Fiu7ZwLEXZJbit6QB0LpDZ+yHhCW2zudfwW+xINBt8zI2YPQU2w73aCDsz0m2wx6620RYUWPEQFT
nnLBJTjjBHia6nJ36pLcjlZuNIV3fld9Jz9j7pFOLzUiUlB43wEx4/OAV5mBNHCW7mvRsO04UELN
nsGQJ0fq/fWWUnZCFEXhDq+VUBwqxmbYlFUhd8gTMeUmdm3vRKk4eE3EMd4uXRsmz7UJ/WC4BzUc
wxISCwWZvSeG+GGcvegut9Qssm88XWpo0A6amHtLnSwy2jMV5bmMb0zXy4ObsK3VJhfoGoXTDS+j
HKnfzsLCi8I1ghblQLY8Ou0EcqGwBXZaIYbiEBQIjQ2ACquCN3Q9KMs7zR0OjjYnEcegn4bGgjJt
mI4rrxBohJVTbluzypHLi2CH82leGV5Hl4JuArIBO99kqcDRqsR1aeIfmVAOQqU5ZKMpz0uFwHc2
GxNvSzEfMDly33vA5vlqcBDBFEikQAMUtQkWo5xdwnx6e203gdrFydKdrLzJt3HCBsye1HjuMT1s
xjqnoyH7Hu1DvtRXLqbOk5X0+cMsCqdYxaUr925SdA+Gau+XiBczLZPv8G8+0iJeuZmffvOb0tnA
n4ehAHT4yeit7IaSKEKyAoF/PEnxSFgAs5afsz9TLXnZJiINAGFWBGYOU9FgISAd+vTOdopnTCXZ
OiTmYWWU9iHpwgfXLSKogyJZI/Ep1klsojjj/EkNfnFzTAGuvtvl+EQLK9qYw6yOHrm0pGC7w963
EuvBJfVhw/SUbjk0yKMnnZx0EhxUq9Bp+2s4E+a2npLpPOdy+c3G10atGSl5lLLvmIhCQV/beU/U
WPqranQxEaiwZU5hm8JcGcvA+GrCnKbIkYbLrUl2yQqEW3KH2if7HUGkfyjpOh96Q8FAEoaaOFGG
0y6wFmKpCzNfE0pC7F+c1jeoX+BmNrl/laJ4Qy8AzDUEYjQFBBXQTezwOWkAos1NuQfsTclksXXK
WZhxty074UVlE6a+xkR0cc/tIYYrOnUTXBCjOMdwom6T1h+/DSZ9lqFIFw4ilrk1fcq3ieP1u6b1
80+cRvy7qKPPvw55/J8SX+4s2Rs3Mp2KWzEQlz1noflEhHT2vZ2d7sUTofPo1VNxj68j3M6iNndZ
BfNiWDr/mJgOav2MysYWcnDGpBvFeGscuzz5UWu/2i1D2rbr8TxZNYYbUbUAiKS4bVtJSlVHPaPN
x/kxFLnr05sWMQEYqHJNDmvnVmbBwYxkssYtk25KkjF3QRbeIrpJDjEleQQIqHFAofkelF071Mm3
lEqARiwnM0MymVMyuomtLPgYFcsY0fOT7We2f1DxF2OIz9aQtgcAdjVkKjF9ybs+BcBQLU/2YFvr
KkhweWQASUJEce3Hmm7+eYmC8QzhAvRY5poJ462OHqTbIw8PB2u3lEkFJbjmmAR5LfqtqqsW8qCL
KqMtKZoxMdUHVvTpNSJv4MmOHHQZtNan7TjaKfVZZ4FC22Pvarr77kIWQCWmMQNm7erN7cwRBgTB
fOERlKQjxb/RIdWozq50e1aiVCMMlgvNoNBgg16AOMABCu2g0uADXyMQAg1DgAPHFBxdGAmNxiWE
0dzvRwgK40TrA8s/2Wwar8CjzDagzrN7W1eSJBSGPjSqTa3BDP+rI/8nCilb+ro19e9B37+9Umcl
oqUsfiwl//lj/1JJCfcD3mLputLHZkzg+/+vJSP4+ODZLrJC9LJ/bZKhRDGk2LfyQ+hHtHbqX15l
+UE6NCowFluIp3Tj7L/YJHOJH7ps6KEATpEohYUaqa7FNv5tvxWSYd0bbe8iboD7ti7iqb/H8t+5
7N/q9vMPN+YfatbvxFj6YkpxHqAITlTl30LUQzk5cPs7/E9oq17Yr1lPM7PKcxp3yIHoZlcvoekR
gDIkzeH/cGloC6jAXM/lpr79nrGRCoSlwrm/hEUUqjEUJJzRm7YeL/mT7U9IO1uz0cEQge6K/vzy
+tf/1czUt9mzQPbTNaBiz47l3eUt6meFSjL7PsuNNGbBGDpE3gjNqxN5S1yOwq7/i/xdizHy94sy
VBwtBRBk3779zkVVIJSvlEVJorCeCpuYIit3F3JaLKWeq05CXY51ikEv+qbdRziOv7kVGOnM4Ey1
rlER7ysvJJixNTTPblkW55VOBO6vQA6muOKsgc4sXjQFs8VeFG2mDPfOHzPPv+10vO1z/HHvgFhK
RHwSVYzzLhzZHykNTl5k3QvW8+e0R7s2ZWAid347iadLUMqU/jIJ9+3Z8c+rAmqDG6EbPOrdE4MZ
SldQNuIexKx4Qp4S7ymVRN/NZKL6L5bpQTqVuJGA9iC/R328//mI+fuL6dHesREN0AMHSvDu4Q34
uNI6ncS9a7jTQ6xfmFkRnxUOtfiF4Ej8w0CxheLN8k0uiIXp7UAJZo9NkdmLe4fwjwcsDeCoh1iA
uA5su/2GVd55pUij306d90HpipfFSLzpLkmhrf33X9w2HWZLoY+A70et5RilqpGiYOyoeUkcL8jK
s9UBQGSPl6r/w0uiqxe8l/zb40T59ruLKjFjwx6seyRv5K3MEXk1TgjYvffM8ipvyEazMT1cASlh
lKMmFTc5xLUQgJUg0057dq4Md5gewlpyXklNyz93qa7rd3pvEQ3g+gvU6GSF+GDzTyqCm7b7+S0T
/zC9eKAAiZNgqcBZ8e4VSbIw6P1ZiXso9yCIOLc3h8u4ueDbm4YUqMwfmXJnbmDug0IP44V+dDsj
l6vmnF49wKI6A0BDOQKxO+F5fmNODz//nP/0MeFfo41EHekgdHt7rw1kUQOtR3FP/A035HKbqfRV
OPUD8VRnza9Gtl5B30yBrikZ1ay5pgBpKN5fMe9CKzHTub0fK7u8kl0uXwM16T/shEapCZuf0zHC
wSAOAnDUA8g33AGzeoyxQFQru5i7b3YJdD8xmQFMg5cgth0mTj0mLreoZdVwV4QTq3M7eGQICFvn
ecbEXFI+ueF0Xl79/DbyDd5/Lb4Jz9lm5FrUyXST+UeJ2gJ9y6s5b9yXLELIe+el2SR4sW9x7c+A
zPEEjTozIek2ljQyGPoDdoOdikJgGRm/21zPyNbWnNUwiuadtxuW0OgOkdvCGKKYMtsrgHrBsjHt
hW6hGY3GR4KPQsLpiYnF1ERdRK6BpUftxrRM3gyov/2WJQAXQZpkBK9yvrnviy668tscUF7ulzd4
AnEF+GVjIhy0MuMTVo70VpRz9tVMW5Ka2QdwpppxXfD5hujbrM/VBIxExQZlZofCRMnc1jiU6g7i
HOXyKSJMGbJEC/Dci3wwa55nVM/wCpNxYweeBwqxjgDeJiEiDhpu9bDKZdgAU+Coh3i7s/wvtUEN
TneuuvRAwE5HfRxLbHO06jmmvY6rA2szuY14IYITR0RMkeNAE8GDc9zcGyMhR6tEdoVc1y3AN4K4
wqq684Bt4RuEcBls/GRUz2HUs+ymjBFv7nnl3HJW2zqP2M2zNVBbD8Qsn66U8rVFqRmvC5/Zhi0g
E/GAXfYB1AM/NoO2jjb4qgxEKAG1HiARGc3clFo9K7OIhK8xT73pVSc7pKF/TYhifTYmxNm7cC5z
msBVPPlHbNfRDbal7quPvZ+2vxWZe5BnzUbZlPgay2l2Dd5+pEnVy2iayycAevHJGvxpg77Z+jKD
z11LhC97tHzBziJw93OuWvmp1BDzmkzTbwyU6fewDxJik6Kw2Jg9j4ejcVfsSdYC80H7F0J9mJtU
moJigj4zG8a88snpcmoaA5OMw+rJkH6cXg2kGKcERBSZyp+8AdGVYgBkc+ltcg8pIBb72fF8DD6O
VAEKnpWwRgufdergeqM2MhskacKuE6r6hITOtfm4aYKpZSZR1t9R5mPzQ+P+oUxT7nSBqP/KhLNj
M9sbhHP4o4eNLBvRCubQaz5ORssTm4OORWGeSdUaPIJL6ZwwV8Qzo5IoUVQW5GbX/A6gQdWLIiCc
9G6hAyTiBBCiaTb+ZlSEU2lOPI8eyeiLpobcc4Sm5bXMrvMayBEfYmyyX+0wLd9hXpOvtN7V82iR
rtIuZLO4vcvEA7rwjOgLPEsTcXqueUP9dU7JkH5sLflwnDjKK7Z1wXMPpHyTIvO9grhvPdWm1P+n
MlNn6ubMz0xnQYDrWOUhrR6deApahe8EwFXgG9VJIosHbWDnEyn42lis1LhmgXOtGqSRN3AlmWLw
ZvhnKs7qrDTPy5Iui3psMKNe5kj2cP45kCyiACeaAwFE7TdN7unXlJ3Fky6p9Ww4+LR536P/sGtE
jzgV2YD0Mp7v6steJM0wFt0WedocwnAQN/3CE6FIx2xsjQSkCMIPLSuZH/qY44ato5MB27I8dxP5
obPePc4W917kM1+KV5IrpRHprXHJYEj0Pw3NXEEvSdh9mukgX/2MVZQGRPutylhtaxXWL0mas/sl
HGV+uGwUlrQu5hM8c/fV0hknSZvxaGs+DD365BuNOY97QeOCLoJh3hDBCp26DMwbpK5peWYY8ewu
Qc9FWbPw4BQ9kGM0PZgJoKZ1WdYKenVavcCQZDWfU8totoGl2KW3i44rK6k+H+u24ZMP/AxJpOU4
T+faaMgSu2xw0HkogtUTUvEuhx/q89y0RCWURiUc/bVjEAe88ioK19cjMJ5zlEsoIahSsz3LDh+w
gsi0rHyjoHiNKSz4khkRFy8ur5AIZDLthqnR2yBWnm7TjPe+M7bf4AzxjKrAZ3PHf1WhYAEuHJqS
cB85qqRRHu/FLNgYmMT5uTzpG+IZvCNfp7yyBwOc+9zPVHRReOYbKmTNYRxZcTs9PGVBQpAZJqxM
qUPU6jYZ2K46WGL662oMjeiQU59jl0YABE3siArr1udfZyuQDGCqytyzDv3V8zTE3lOS+nW27Woz
3tuWYozQOpWvUT5yTykI8/0vk0CawTsnYJK7glVUnd0ZJ1CteMMqV18+Hzt/nei3PutE9ZIIlIkk
ApJWwip1IAGWpxpbLQGMLOTch5EtqCJo/dnQ9oUJFvBr43e8rybm9C1KUDKKIL+oc9O0fJLLSHQQ
fLdXY8wUIAV79K1oyIpgT1uH7Z2aAms8+qV+QFBYmJqsMqgPeSPUM5DySQEpWYwWRFLHpgiuAnsg
i6yKx9lM5CuubPFkGT5nAJVwDHEmXzyNdsNNRtNKO555XhFWGavqxQ0rXvRaoLO+fENWIvbIrcsM
1OD4318OvMtoAGhH5/aETMN6ipm6zdXIkZaYVP7HElkEtC69S1v8ked02TFelk0wKoyoKjPso+1H
fPdFVupcWD6R4r2F5pWo4YfLXWuqgRCZZBTZsqGdxUvv8i3SmKDVqu94X4soVOcsxWNiLrMNOt1e
EJMht/IhPYZMR3HKy2U5QBgRsiFRoR1oEciA8np6iOLAtQFDe/VhRiGWb6XqM/kwNcAg1sXopMva
wCX56sAPQKkcB+q5AGP6lGW9c0zr0ii3SvljdsopXedoTSOrfhSmNTJESPTIQckwlcXJZe4j9saA
ryiY5NmKhPpI7pB1TKuFMXG5AX/MRfrgPiQW84KeWNFbsOJcxi4YWZY1QFDNYULq8aVhGbq/jE/8
o8Ee6VePV7t20muv9xkivtmDmpXpcIpIFvD/HBD5mPvfK48gxnXeDM2BoFRFlHwlX0OXWsplVICh
4aVIiSC5ccnY3IsazHEidbWBSKC4hMJfwGrqZMFMhKHDWHu1RRGikUm8rGL9hYwxZ/TFeFTWjTPy
dzMbISKIhSVuhMNXYMiJJxm55bgRGTHfa9Q3rDCeZdu7smLQ9EnJbG/H4lZ61gKWdmFQmwY9w3U3
MmlfZkAn7dJ8UwYeN5usTL18Qy5Hb+iNvDZ6AaKDGiK1w9LUMSmUYQNHmgxk8p6LXn/ahF4F+JF6
5roU8KeHnK4HBCSOas9qmtn4yZDv3c8EeqxGei8Q4pxmEquGvdDyOAjUDRivhiK6BZNglseCafSm
MbWEWpJeSzRvDKFhY4pgaZ462bMJCY1UgTEhSb6AWM339dR45/SW99j7U35r2fIrDUv8wCppDzKr
zZWHQvtqTMPke2i35cqz6oCmBkfq9QCGAGkhyyNZtqxIM0EFtEnCTrFDmd1n4OTc57jigZZyXKa9
gXdtp5N+hlVYlwBPqWEf46pKrm2nFQIIhoTjSbTMgY5dMa+zqiqug5LmpJp0WptrTUyGbDKBlLRW
52+nqe3MU60n/xPiIQqRwFbYUyGX5gSTFdnRKC2qMFTZehAfwWg8honF42nyij9rpbPFbIldgwrg
SBNmJFmt0ZN/PbDHyfWWDosxoWcIx9Fg1sa6r0feGX1QxiLHjbEVr6qK6gJvesPHC2DAPuOmZn/g
BCOfdLosJkHEvL3IuEx/L9ljsrqoSm0TvYYLA1gwcGpG0OVgGJphUZ1I76DH3nTMaaULfP6KelqD
fqpU5xi1/nGslLgJJ6mehdG136xl9jeuTSQeZzCeq8YMg09LWNz6PGS2WtzYehq4Msk0TJEqSXUA
Lgvmdq6J/cRTxKReBco/540f55ugonw1QrV+uSR8l5CpX5uaV6jLGDw0a9KTUcqdG+qZGRoQKxBn
u+hgySj+3Rlcs72SVc8bhx0eBU9aq7Pxxw4DUzZJMPYxTwvfQcFKGt+RA9vUHVrONyu/75t92bX9
jnhSC3h128lXE2P4k++L8opvzKxEnYdb4iUGywY4Dk4SucvC4g6z+xRRscbq7tGmRrJ1A8VCTweX
LbM08++QxmgLqiI3dyHp3P6Wto6148rRU9T008cpImUmcub4Y9WHqE95Q5idOe0sOxbEnjBvNwd6
PjuVcdcYbkmDdFEFwuDGng5WKI2vfWXLb9DTlt8zdpU41qaW7TbqhBX7KuuKlhlcEzZl+4ziyieH
j9ts+iDI4AfVRVJv63KqoQFO8U3sVf4mTNz4t7zqwkficYdp3efZvElbae5nX843yq7ohhle+rWs
Z36TJH62ZaeMI+GOJG1OrBn56GLtdSbaskYN7sulrPA/BdSvFFCIkKhE/fsOzxVW+v5rOv/Y3xF/
/NCf/R1ffCBok46G0qIliyrUv5wC6oOkSOMgRaAsh4iQktifTgFbfaB6Q22XcgtOQ6EDWf9s8dgu
OFqKVkrX7l1KV/+VDkroatBfzQeMAji58dhLTiP4Si3rXdmN5lPU+EsQngZBBxblovDuR7KXd/ZY
dPsYNtZpML8AHETnXTskYRBlo0ieGrpD4+XD3q5FvUfrSmzRD7fx7o+P8KNLWlpvq+z6o/HlqMyZ
lmvxgrz3MEwt8L/U8t2jRzJpeasQBtz6i4siGcu45Pzek3oIIdzZxk0AvBR1tVEN7TpHwBF889lD
3LdC+nWzrWYv935bKiO8maN6BA8fteIlj6LObbbZUC07xAEGO2uJf/MWkTKEiY3jdoZ/IAts2cBt
oVjFRoI920RL20ubj2QwhIdyMnBpc47N6gef1Pt5Q2cYcSwye3Xym15oO0KynRr1VPs9U89W0bG4
I766J5KBqPuxqfOByrHFxNGPSf0lx4dG2JYNu2tw4L2scVIjDfJTprndEEDBOXVAplLA4TNurKS3
nXvCj0j9Ccdd0QTPxJIa+yZemhM0HbHve7v9GptRc6tyOW3cpL0SYXmqSrd98ujo3Ql2IXuv7bsr
HL7DaTIGYxN7C56EDE37Te3Y87kIo50Bm4A9bi/KB8NRL6adtCuDCa4E65tFn7BhAo80ezleG2jg
75ceeD7utrndjvEwnUNveTT7MLtt5p6OFrMpweijK8KdnxrOF0h1wEyrqF1NdEiXdW+bsftg+mn1
MMSFDSjNz+/ksHi4x23y56+RWbT2xySkJjhhhgdAVG8R3liA5bLxaTbNCfOqXRwnt5LMwXmxqwAE
p2vRuMBQkFRp16U4THZQbaGyQGXi0LAFKkhM+tKNa+Dj7j13vb7i3NHsEkgKp5DG60kJ1z+x/GTh
JijM7BPu5pbDCEKceqRpAQzUQP7VxsuNXVjT2R5M71voRe7OCbp6ixcENIM1dOtsHhpOaSXdVO67
s1tqnIurKq2i15Rhz6GpmdYdIw36Xjg+mN4w3mCKhXo5tv02oxuDVD7i3GksBccwuKFL0dnYwnM4
huZircImjhjSIJWD3YhkYl4vteN+kvyStTFlxirwCbKQilwPK4Qrmyfz/Ds8v+CaGoez8Se2Ik7l
UCzuUFS9tJRem3WAuPtoDS51wHK0ySRZOq+Y90NJBWXlyRZyr1XnnoXXA9oa9SQ1b7IwC5cVwmPj
SU4t8n3HyLqjmhpxpSpZyu3EfTwOHgWDVQ5S70w1trgCA8bd43hOy2XQ2rwB1NxsyYS088D5SqrK
6JLROzZPy1gVZ5VxSsZxXqfXEqcTllkVrC02ObxdlH6dVZg5wbDnIGVnODyIOPZYQyW0o9I9pl3z
UUXj8sUblmkbjK1zVOSsrhDooXmshFHeMBOOL0OEeHAFv2E2qfEBrtukcUN2TjgWIL3KtvE+F4Gn
+o2sGyBHpRD+cIN7hqakQH0CrM73kpUYwOedKUxSS1bzMBzL0C3lBuEM2ssEKd6tRILYUEoLrVuM
MeO92wwCsUvBXhrBZpvdgk2o9tj7YT4iaikNdEICUm+FBuvGZTq4yiOVcaoAov1MObV+iHuQ4tDm
LPsaezcFX/IUW06zOEli7SnxSsvINqKPnY2pPScuY1RtG+1EGRbZXI9WFMGKGtOPHD+KJ197V8K5
zzd5NaIiulhbZJumX5MQnyTaQs4OWLYa9466NMV8QqOxx0w1ThnL1qYZ72KgCavGbXaO9tU0i12f
5lyML6Ef4abS/htybCE2YMmhlmE0q1D7dMyLZafT7p0ILcDOG4fmUdol5p5AuNG9kJb1Wznk8YMH
2FYc2qYN7xwgbkS8zR38VUCa7ecSyzC0ciIX5b7RrqJA+4uiWtUArMU0XHc4u6h6i1FGkNh9pOgp
yiDgK9qtJIeWy3GsZONn4S9QRjTuas9tP8Ob5RKhMpezw9y8S2Z4z01qTdt6xCXF3DAdwbEGnzgg
C/5g0DHP85KneAYgAZbaNaEjkNXFfpVoJ5a4mLK82dIGrRavFqYI9D2oBPqrDlDB5bFhNo+ucrMx
kCHafMlBeNs2cr8mNvaC0Xeoc9eT/YzrpjomlefdKTsSXDX/ysYaGxm2VPt2MqpzEjD1LzI7h7Mf
4CyDrOIBdnelQZCpyA2IzqBfq8pJbtjQk7lFwgU/sEzWLZ5/TFGjNrhJbXWzrN6C1DtTjm34I/ZN
43OiDXKNZU9XjqwpIbY0lF+oyA9fB22qS23pbZq8hBnHvoRqIeY7RqmkRnXx5DkXf96srXptCd5u
xXLaXNm+tvtJm8rjGiyo52zhx83OBhuQsndzQ01hM2ENenaTriu2tTYOOhcP4XzxE4bwPQLI7Npn
2F08h37kja+U6rQh6OJK7LVBMdZWRbZwPK7o1XCS4dbAjPwwm+5jOgVyn1y8jrbTYIsqMOtfQ/rG
DYkAAw4orDyceVH5eda2ya7HQImjkOdFGDS+SoNEsM+2rHN+J7ZLi6PaFuEv7h5P2zL9uhXnlumM
t0jbNsOLg5N9F27OzO8QqZHhlr4isHlpDUHSMq1GHHiJqk4JHjQP0a8PpNLGDRkB6w8IbTVArj+M
kdndlEky3zuuiLFwDSakzlbQceEkZFDrah9CNbJYS19eR7JEx1Hyip1jyxVygyUEI8iIVIQs49zB
r6VDpgOErV9HxBBffFVXA5E0hjphBhn1BlNaBGhQfEGVuHTOqhmbBRqb65W0Rnr3TDN/AUAbZ/Dl
JmPxaui0yUDKDTWsFZ3aMFk3Bez/NduT5jcr8WbjfrDBue57Fn2kSuUyrkzGQLCFn++ekAuxEhBK
VtSHtOZ+bqYxiAKWVof9V5nZ/uM0CWdT1h6IdIeaBq1bjmCriEPX3i/dLLluojmd1kztpPEU/vTc
QIF6wPznfa5JRN2Xl+C1FOLQV/pxxsmHLVHsKa0j2Dd09wqG08KSQb+l38d5Je4AyET5CSyFug17
r/quCtOJ15zhwM77CblxBYnAq9buyWqecCra3ZXrzxbC9P8d6/4T4Z5Qlm//cB75mwH8XPYAZd5b
wP/4qX+d6/wP2ClQQ+FVufhRUOH8ebJTzgeTXiL6At8VF/XeXyc7+wMnGctEWof/hcgIFE1/nuws
fqHiuEmhygKHZav/SrxnvzvZCcELjrtFSG02/7t4JZ6bsQf43xxJhYK3mSSGeDCjeiGtNq52ZZ34
HRwC8Bat4QVPsK4aQrSL4GQ0cXBqWf+xvsB3KU232JNdPOg1Bea0z379ya/AAHpRJfHqmZ1aC9xn
t6IAhpRoWNAUhdmzA7uLng/QFcZ6gIbeiaYNqfDDpqlR44vQJKapywmVYh5yH/ui/xUs6a2kRHIH
ND8OwJaFHoKqpv77H2A9CZs1DqrAUthqTncYTdSePQvKhq7T34vP/cMQ+acj69uz9OV6qElQseBR
8hBmvb2eZeAvCdO0Oo5GY2te4hctndfwqj8Ft/+h7O3yzSiRCg9iGrk0lv3umy3IEhdW9wyPEmc/
i+mbnaQ09j5AjMfBypz9HCXBLxQ6b/Uyf1wU1Qb1ApRQoMv03/94O00LXy27z2PvMh+uDG1jbPFW
yU2PGG5e/dc3E+k/hylNCERo9+5mhjQ+4oJ0kSNJHTK9Lpp82U0uTZrbPlNPP7/WJXLnhyqIfnLK
423F+I/89G9KVxofWZSnZnysoynDpxFxlt/Uda5RtwIP0RxNtz3H+fNIde6wZGT0beOWCIqff46/
32EN+PLQalERgnT07rFmguJo3rNjrOHAstC2c7txwyB4Um6FTfjnF3srndSPU5r8h/Iqoj7HeV/5
aTgo20hrk2MlluW+9JsWqilvcIVnPjrObYznwitIuf/Fdf/pS3quQFjsupTEzHf6JJoMI5lEVUKS
SD2wKedpjnaPhKGI++S/u5aDgABLjq6j8XgFsL23QxZlxyiGiCySmPM8Fl4kRavKbOarcB7tjz+/
n+/m28u1JHAwNGyeSRvy3cNL8o4zCnu34zIvo7g0jU5ZbA9i8/PrvC+L6e+EzdVXGpzIcLXefqfe
zdqGinQMCEcOCbsZzhMrZy6wUAy2fIxiGmSrCTwACgwKSAEarjC6/vlneDd29HfF+MVEJ1wMnIi4
3n4GDmdpXMuOzwDknwMyiRiahB1eB0QKncrQ5zjr2vOvtKj6Fv7wmurLImvni9OyYA19L20biB0u
l8CLj5Ef2L/Bzc1Pru3MNxXhffvGrgra8kZJ7g1ChtBbQ+uah+PoFtM3fJE1GE8sjKc0IGgrNI38
hK6PP5bEuP/53XknuZT6c0oejKLuq5Dpu+9uTypBfKNiNA4g2Nwv84xebD3UGcesgJgs91AYHMFW
yIY8j134mF6bgzXTZiMG/tinpXOlOhUcIYXYN8pwW2/nDlGZbMpIecMvpMR/H7Va10uyGbVWzorv
P6qpwBUjWoqPuTLnFA6MP6WcXdpu+/N78u6t55b4JnMMkxuECQ3QeztiYsPiphhtfCxHyH8KdQKW
1bSUOglLPv78Wu+n88vFPLJYLnwwpLvv7v/st7JF6sB0XjbpJvSDYYOzqF/Dp0gxemnU3jTOVwLp
+At86nDPkab7xY0V5kWG/Xa4+jZAEXSHbAr4OO++c9ZU0OZrKzh4/djMRy+zmEw7NdkV6VXVcm/Y
rvlFamhiHPead1VFScg/p3TT6T/Jqxba40n1/XyHEwJsYFsnVUOPs+vRHJAtcJ1FLc5hCHMPS2YH
3wdADs/+nC3XKHUn3Ll142obGDkmuS+vBtrG1arNR+tB9qn7SCCDeUDHIs5RAXVwY1ax8WR443I/
h4HdrzIKTrd5Y3avWTCbXxaDbVxrIChdqakIviOqk9WpyGvMcAVinQMgGYe8YU450Bi9Ru8RytQx
VwjcUAWpQHwlyMz+OOIsrslYIvdt3cIY+56RUDFucpLYom3rJ9E1/JT85CCw2IhmiL/0EZN32Yby
O5Vl30KMybaR45jph+uRRmm/MyPX2Y+OyWao8Cb0yV5vbWmzeS9+PTb+A35Fxhtvf5ju0lJxeaAf
xr1vtcydZtt7LwuUi82UqvDa0z/bctAFHSRtCPbxCB7OizPjiSje+Zp1Jnuu63m8vdzewIXSahWR
eV/ZdQRLbfGy6AgPzLVPlplHZDConKRUSLVUmi+zVS/mq6Yj5Xnti8n4TCoQI7L8f+ydx3LkSJqt
3+XucQ1aLO4mAgjJoCaTmRsYySShtUO4P/18iK7pqeqe22Mz6zHrRZcVKwQCwv0/53xHX+CTlaWh
DhhrOHYSWyNMPV1PcU1k9o+x10tta9L3fW8VprcGBHmdmbbViysAg4DayD56PZjrTdz3MtkHEN3U
BlO48wSRxnrx66nHmm9ybCsQph80pZg7g8DoO2Mm5HAuGhCQcVapB1pYFrJpRY9oPnXLHX7FKQ09
28h+la7g1gT14dWguKKMrPU8rCiPPtEgMGN9T3ElhGrB7kuDV6N29VRyLnmVUHQNSvDuMVsvCVpx
gprqaAhHqmKdM6YrpzTnCzAFzmmJBWtO3zXEkvYdF6yO1uJz9jor2LCPiccfxpQdA8AL7dklvLvC
i2x5SbQyPxV+GQWKQd3S28sdCZSOThKm/cmsmqjDJbeVWtMDikuzo+739RnxxN6S3s5C1xz0i2HV
6jRiLTsQPYmfE+FFVDXBH3Lr4iJ5t20cO8DRlbcvMvzIGAOW1Rxr/fRBKm1au9rr1IciA41WqGuL
YuhI2RZ+sn4XLDiTaekoiy1H1Xylq+WOAJA85UawS1OS1WTjmxN6HWqLBimHAvEA2yFfqyz8fpsW
RUlrjwAiOtBOJRz7Z4/mdIFxdNcvwqdQyVrCSdJAxwPH2jld9uLGbhXJoTXPJYYZfaQDthX1vKeI
Ut+iuq9xc/T0oKV3IgvSxyGVH0Fr4oHC7pVrlRXiM0VlYOZ0pB3wrVspIpvJakus2D5PtbE1f1WW
fVKWvzbMZbepm0E1sd3naYrPVN8lbwJ0ZITkvpzSsuIGbK9rpMqUt25mWRdgNd2DkZXDSZucgjo8
96bwOum3EChzDz7SehNJhi9C5u1BGk2OxSqeYoprEys/GY3dGJtYS7yb0Sn5QE1pWzrzXlO9OMq2
aHQpKSoWkxmchWF0dyyUbHrd3FU484A7AvhMXhhZzk8SU2fNKL/1E2xUSl4KT1lRXNGBixnI/51X
WX9cSnc5MiyueFNW0Zc+0R99XLiP3ixlZKlxjNbnD8HopqV3MWu76n4QDAU9rjRqEBDQzI1Z0HdA
YcIhKWgaqovaHbau7mXcimr8vHbME8FLAu/Q5mx9Rs4/GgxkvQuUzqxrnhjp9q1Z3Q26ePVK1YUG
Qtvagujn2wTGWR4KKKD5Dk2TSHY7FLs6L5x7fVyGHZWDyQ9Bk+/ZGpdQZPF8yucR6D4FB8EvC4gq
1eE0eGbbifvkkUhceiIPDOjJnOkWV1PFiZmzdmCLUGoPpey9qJL9Ww0uaUdmYPo52rX/LeyFVL1b
G+azWTnej2WmM3evO2ut2TiDN2hG1mP10h1apYLbRevcNWAot1bTtFtNdN6BHXQAqtkwKSgiifbV
mr4ftXMuYRhbF6+y9UsQ9zNe1ICqFieoWcLUHrClMngo4w5ocWzFFpv/PLUZU/TGs5ZpTB9EGZz4
UYFWOZAxeAjDZ8DSbX8uSh8ePMBmx6WrBwIJ1Bf52Phikvc4oOPE2c+eVu5cIrkRSob9QoSE9mox
WFCgjPwY5525Ymiz0KroHJpiYz85Did2UF9cxgfbuArM+6QroY1jYLlZK8I2fasgeDudEZLAwTSi
q3ZX4vB9HwVfiRtNt50GRL4tDs8em1zs+Pt0qk2QbjPSUDLEyWutL9btqPvNna5ilv2B1WA0g9pZ
R7Kgvg9/zFTuMTN6P53CZYjTdMmZXLffhHFsl0epBfJLsB2/EdY8Pghbw3APfhZJHT2bZzpFevgW
m8m5Zcfe7jHWeGwAjOZUGhKWJw64y5xX5X3rOuIO8/ZysLohhe4c+HTJqv44+7W2wWhAhWG3xJd8
rP29nUzVR1GjnkRFG3Q/bIgjO9fNi2/iHFmMvxtJFtoTs6S87F+9of1V8dJR3zXIB4GjTESEWE3v
OpIEsDJt0I4J/TEFD1ddbLu0dkI7B3ZnxBJPUYMa74xZVFTm56wFbZiNbQzlI7DoaUsSeUG+az48
o55OaslROwKegQxg1V46cB0Q3sS9oU/DR94X3LMBd1a4k4Ie89h2sr2ucF6EPtbe8AkDx7c3uk2h
0XeqAToTGdkMLmyB380S2nfnpvVlcVrzNpud8UVL4unD7jP/ZzIGfb1ZiXpluOjKZ/DtwIjx4KDX
VX3QXFue0FuDJKrcCc45+Xu9qLpQ8yc4gHm3KpdzYWxZRWF4MKUXCjzDWwtXHxgVSs74VGI52HWu
X+w5KwFdzDwzkLJktS3BaLusLpsU+GneLQcjXlEmmOnGUNgmVYcZDUJPvpWbcgsTCzJLsPAYMZgO
cV4yld9SBqs9ZzBLd0HR8LvxUNhbeitOrcrGz5a90aqOlGGtVRwFnGi/YkKo5TpR0i+p15o1DsR+
OdDiHL9Kx7TeNbPVoK6O803sQ+VyalpPjIaXXewleDHqbNpQLNn/ils7YzlJ9AMF/oWFcRwJyvNA
QXSPrvWaoNlSJsjtlZoZTqrqVcdJtaGe79GbANfmHu3CuudTvkoTX1/DAwCWUW0WFieh59HxZtR0
1frssWknspttsGQfRWmmtNOxT8YqLhoelckB5ou5G935S0Br27OXpw4W0WBXgD7aFpV7MofK2RrZ
ZBA4Gnd+EiRbUAxa6MWczsRIjbN06HpRBpQcXjhtRn9vyq7YVJWkwU5ky1PnUvZujn5yyevpW2uR
GTpF2Y47UdmCV1OPKEJfTlkvy0OgMx4wlwliTNuP+zYV+kchgGawx+epw0KIQtvGBtOZdTuM6DBZ
xJLfkIveF27Cap4F15ZNNYV8dA7M2JLooljcg9MDWtYr2q8GSiPL0SehxVLwfjEoLhK4G3e+GL5E
j5O5peplb7jZysMMfvVSq3akJlwKjpkdKIQPUI4Po6W9Z669a0Dys04JbsldnSqt+zlX6m6EZg0u
4YVGgQu3XAZGZMLObq++8y55NYLg0TPrfctqelvn5XugZ/NeFQwpPRF8MAwbtnQUj2GgGc5LU2Yk
+hrzYwkMFla0dFB6ax5LtxdhYOq7fGxxIHgzvA/3k0wnTveKqfbG0dgRJPM4/lCW+lym7OhiKUf7
LelEkoFMfujtgNuh7/3ihH+HABAphKzJrL2hoqnL3pZpGQ6jSG+c7kX3pxFjEEmNdMiePCtJD94c
FLDIp/FNM3vMrzNGq4k9zA2OSe2Aq2C9zKWOdTDz3iAj1whKnesDooZpnnUu49EZU+kWR2O67BsA
J5GOR2EFJmN5FJOj9bu0IqBsusFv3UU9O2ltyUAHs+rg63tzMmfrjPo9DDkkOKI4pdmvr2d2Rf4O
GMqdGVzgFTsmoEoC5PcC+Zeppk2KS89LY2cMCTiigvXQgZZvT7slOu5l4UB/I5WJAUNTd5jZchb0
QvajGf/0kyL+HmJc4RveFYnBwQPRsxRhI0VRScO2KOG0H8OG2wtzplXTkM0Y/xwTNgix1rHHoBIS
zqECZs8z7tXvYnnRbIddcuZpkZCdq9/mmpNNkVgpytXocVuahxyDv7HuToxsmb5yRWNG7krjho5T
taO8ELB9AcA6qTSG3IntGY/G4IjIpWFsLefFGEdmxnUuIp3WLW8gGklZZTv86OqJpQNReUoZDRjt
rO15ac2tNRCdbNCRZ7HYeQa5Dx2F+Bf2fjPMepZ/Gztt72kl2xZQjTB7I3cqHvlHsxh4kA5WfLJS
h6HAwCbfHz1mBKtSc32/qbW1SOIcORI7QLMpSgBZxL3ern8SUNb5qLts+68NGkTq1cEEJf8+VII9
2NKbTAkwR9/RFw5YlM0mWo+q3aeg4GBmPcxKPRXd7joobssFGWWhiHcsmBuXmPF12sDSYK8FfERi
i8XJVeT43MoZflA4xhfIcl6R+4jClUdW3clK460adX71utD5zPPSH3unXu6LhfWu0lKQ5MVI40kr
pdguGGiPdsUsvHXY9nVT2hIvlHm3Z6m2GujH0uvDqYjnYpMppiIML7kZUESHvg7VsrEnpzsWMRl1
zn/Y9iSokvad4R/J3SJnouirc9BjOQdbGtAHwLMDiie1181OFPNs35SUZtw6GELoX1YoZMpheEW3
3ul63mkw83dTzi9gKUG/TF+qh5ScDNukZSWAkxCNvzXE47UCyFYP5bgek5K2Ziyi6oHfarltiE2c
XIaUW9to1cUkBLFv1lHcMALk92QMaquk5qNpMrVzbc4AYa9Bu2BaX7DM3aeE/FEUpNjaW3DqoVit
xUvt6W/A7dUOB0J/9Or13zaCo2W4CycsTYryMvFCEQavwAm7WdPfUrqd8pD0AxXPA+d9qrG8hoUO
jf46eDJAvH0rEufnKaePxVK8aL5ozTujxNqiLNecXoS5GDeBMcenKY2b9zil50bidWtJZXEJ29aI
NjmL+BS3RvNeeAOmsG7RLLjUU6njGihj45HNAd+wxiI6QkNLaKL28S7sCT6ZN+xb+h80LvEHlV6u
LYUcJrLX5uNcCMjC6wVrDkX6u1JVS0CTVlQe5cN0KoWMj4KRa7UZfW14VxLgk85EDqoANsSeOCk3
34/RGSifNTK2HqL9pMWXxCJi3n6YeqK+gl9HiJiLfeEKjEdJcXtVB3vR0xaX4AK/WIzAL21FUUNP
Os7Bnq+Mcwlp+6623PjklGviRbDzccKa2+FetxyGH8iifuisZ8HcMppzWoeRgmPbdE74mPs2czBy
luCo/yC/SzGH62sNHpE22HtN78Rhw+4UByD3x8DmSEEr1Z4VG4JvL275woFYz8Fel5x5YOhPmMzW
MA+E0INGsCf0fI9tn++m0xe1q5ZDUMlY3oYmW34tk78S+lmQ94xS2yRKWVbwZKTC5cYYpvo2ncX4
nOmz/7ud7Pg7axbcww4hXDj7PJnsbO520vEkMRoQbMcp6OKfubt2eQw9bLTQaxhwh2QPmj+KW/7X
v/5f+NexUOsIRP9///oFBPj6v7bN/mxh/+O/+w+rA+IZfnNEdNAbqDD/YXUwgHmuDCKTif+/u9f5
v//uVgcBipbJ4stkpuHCD/nvAIlQJP5JAXKQ82CfuPjV7b+N3P+kQWceshPpy+KIg4hbYsJzWjMH
gj9c4Vw1goeGoEaIOYUhyOkanWTpgzu1vmFEJF9UPELNa5KBUjaqMVeQrbFiAYs18EuuughZEJHh
aSlPA/mTZ6M6xxm5EfoNWzMC6aUugccwkk/JJFOyCC5up7SevrwcEs22y7jN9qnFZZwDH33sNPoo
+5zpoD+TLlQen7elqo3OGDs+MWriBoA8Vd/wMbkKuLO171bAkwSXSBHWIwlGYqw5pZ2pTS/ygSBd
MvZPZL1GbEZYZGkfYiDn/Z4SK3F3c+DRUKxPcZJF1ZgsrH1hsDg/Uz0AsLgJqE5Oz42wCt8CD961
830HVzllzOTPyS0u6NTfNYU0kkcGru6Oe2qFczbDwkQj5jAJPeSpbDlHTPf8ZWKgR70tfdHynGdY
uiF3RluzS6UNA1K0bMb3s89IcGsUGL3pq6tcIj3upquTj4p77t3kyQYDCbQR7ioSfLuRdP4bxGKh
0Ww5g1djLrAfXRUK/mnT6FP/6eTddOtR/QtTXE+sA4x+gy5lswnnOJ7e+vKB9ES5h6/IHBcD394P
dm0/MRSbSrc79zS7dnYHIiKF+O0I9kkb5JRmq8kgfphcubxQSFq86avFwUMB2VrO2LB3L5wvrV7y
R6JKy6YLli5kf87EtjayoyCv8TPH/7qZ07TBPt/Xx4zp2MmOy4NpGCU9NXnxMC2iZmvLmJKbakdv
1wzOucGjHki8+KQlWR4Hw4fTGPFjVaReSHiPLoOE4a0+i+rMpHKIBqbL21RlJa3GrC462AV7ctnB
p5vApqPYu8/vyT9372TdHYMiV6nfBtKn4EAApTnVKQRHjKa1DtSmpUmg69SrZZbPudaCJieZmxBn
LT5Xe9+r63NR2bNlQ/CLSZ1RUb5xO/J8vTV/xTHjKbUURhRgTqA4MU3Ee68YGCsCaUY625uinc+T
nTp3ZTGUO2tSRCPwMzSHPrGLY4NDgOSfZ/yE/eLfGl4Nzc6cWQXkRXlEkQq2ZPyG5wHw6501O7BW
rcpC8ZDLbYkz81ABiXhoW8KA49Tmb12d5j/5Rcv9sozWeWxUeYB/194Wyi4/20S4sHgJvLIlttQ9
8vVEOXVHApBMOMV0re89ylwwztE02hc0slkXX/bWAwNXF5/1qkGUC/VKGMCz7FS7iXU3+uNwQ9dF
9gNj+zJhr5z1S1tMGVuConum12Z+otsM1gZTyYjmxuBnY8v8tZ9ccRZOw2ptGb38hF9RocVUKSEH
Hem3VQveKKUnoZ4H/o79oPMNL7vb4xmRP5bcRNUMmMsWbXUUTnwhpViH8QjLZAakGRl1cjSDlhmC
LrfgbIgV2OPvsZ6JFRR1eViL6TY1rm3QDcNEWqT2dvA9FmQbt/toY2c860x7CecxMnNrHOh5Q314
Wvjy0PSj9RDLWb7hLlOfTmxMDxyQ+I5ZN7tiTxrMwWZAGoMQDPiX/DCXdr5nOEdFXzU2xQt1UuWe
n52rRWNBEHhF+9vSXLFXfoWNd4l1K1rcxUb06MU9CNna3E6VdLe5ieEXbdf8VmZKZAN77MipTCF1
QAC0XYrpksbVPVHc4NZszOSNWTHYIqIIu8WS2rTRZaZf3KxgZszK9lZDf3iAJYPtxIB2dEMHY7kP
SvrDuhFvqMGFegIsYYcKzEWFnUBQPlwYCekZqqET3103sFZ9GTuxCTyLW01d1gCfnPxkdrbx5MrK
Mbe60NCyOld+pjl7HL60zwR3HPL8gL+n+yggpi96zrgA+TGKu8b8lcMdPZYEAvYdxtVno88x4XrC
uzWFXBiTdQqXOOD8l6FmRrI43rrsbbX3thmpmjKM+bEkFExRVzN4dGbO8jd6Vy4ZjXfOoa6d+YQt
ddrHgzHdTqJHqCzNeudnXfc6M6q+X9ZRJ5Kf2lvZkj7wZCOzv85FfVF73zIrRLlxgf4SsUx+z8WS
R3amAhCe7W5u/PEsyW6FGOTEVmvWSWywDmV9o2A+qw8lVOHKN7D4M2mAlao0BjCp3QEgZshLzWdz
9K+TX2cdAte2ARE+mLofPmUNbmQ3SfVhJYm/r9cRMkBt/zytY2WA/P0xZdLM8phZInVlPE9KIvC3
bJKCu5yJxqVY59SjPzQnwvXiEgsQCbldOLczjXEbjXqVH7TVwja4Dr2H6wB8WGfhbTL4N5iY5ZdO
N+S4CcaMx3WwDtABPWtUwzruzw7u8X65Ttqb69Sdm3brYo1nGC/WsbxX1NZtpsc1tyXaulApGbvk
6yjfu071x+uEny1ct62gQG+XxvPfi1UK0DPr3R6HhmxV7Tz5q2KA19C6mUVgcxuU5r3sFGOSuIbD
gdbQlZaxVwLmDHzvEB6DeRl9kR8Tk1rOPq2b+yYxrRdv1TCWVc3ousbZa1eJg4qiiMwTdRhFxiCg
wa0AUAFNxEnsT5H2CCWECKCJz1PwZDjM+AicmEjwaCvOVWap2OHeF1fxxYSv8FCuigxCdUNfhHXj
X+Uad1VuOt1gC+supwDSUmRkWveVjrRVbDSJ6kNeyjsArmq3w6oJ1bEc7ltVtvdrmcwhp1+H+BYl
7iSute18lZZio/d+sBYwnxfqfeRmBCL37Vfa+LNalam4aN8Q4DDd5MEDAash5/vp9GawThkO5lXg
ykWenuZV9XKvAphn0+PFQ7tTn1nbV91mWNUyE9nMIf99loWfcGrie6hWdS1edTZ2jNV5vIpvs997
eWhdRTlQeeOtlYwdUn2PWtNXd9NVxotXRY/nXU1vJipfKWjQ1DLDO5gUYd5dp0TOVRhczUBbLUcu
7NANR8xdeGsLtETPIBN3dMqERhnk7vv5qjsifqNBenrD8nUaZATwd350eyJzs4Ij7+qyvqNJfuY6
sZiuMDzwfrPwTSPbLkwamLit+J7JYhp7DKKoWPXRieDbi1405Yttsga0mfXbtEN03V1biOCsCpfV
SuLERwhTxEbYoiLEFg1PsI2/9h2OU6/CZRVtc7EmthiBZyNLzKA50N+Nwmv9ofcWQsKqgukDAmhC
Ekba7tkypx3QQ+Ru2+6JRXe9ERIVp+It6RCW61lFCQv/N+X65xz1OVll6BE9us4cg29pn6rCM35R
4GdumIuX2y52A5ZklftmrOK21DwGNnNqhSv5FOVCveP9/2CI+OCv4jijFXetokuZd2f6tllFdN3S
7G2Brr6sAjtTLUgdefLCzwIpZJXhg4FEmFWyuNHKjJKjjFwIqr2xyvfLKuTjGS7DYhX321Xmh98U
bMpKtuzKMQE0nl2fktUYUI/+Dk6WPDHJuEtX84B19RH4q6UAm3a/MzxsBmo1HMSr9UCtJoQGN4K3
2hLUalCQmrnsmVi1W8Jo+2C1MSyroaFdrQ01p9+7NngRpt74uWJ8dWi1WJ6c1RRBF1IWTqtRQq2W
CQ3yLVwHxBI5CLVtr64Km3Aus6Xktl49F+Cz5J2j8+XoNogyJSr2CS3IfbeFn/ynXet/4r1evVR/
9VoRrbag69lY6nz2h3/1l6WxLUv6gLNjXgFI2mjQFE490hmxlNXqZOt199mylgKgPOrFf2HJ/Gdz
m2vigjRx0uHMNP6RB6qyunelarOjsTT9p8r7+oYAS3rnF0Hx+K+/5z/79djPoDcb6+7X9/7R0551
We5SmshbtbC5ydAwTd7UMmm+/vX7GGzp//GAWjZmSzb9mAPxmv71gBaNBFRSeMkRfVTuUr9fIWKL
GZV1Ju67viiCmwleJWQpu3oHwsWOelYJCbk4XTfXMbSM6F9/pH/+iT36jm3Dozn7aiT86yfCnkB1
N7uMI1xzddGrXu6tfGYHbZd0C4R6kvafFMvxO9Oje7q+9//Oj/6L+REu35Wp+y/mR+9ZzakFBSET
8vj7//2fP/6LPyZHLmxry3VsGNb4S5lfcj7/EZLxDIoS0R8AGcAg5lT++/zI9v6vzbmNwEM1i29x
Wf19nmQTn3FA++vEEAIMpcRn/seAawgDnofhgtfBywz9wF0vtj9NkyRnmyXkmkCJI3CLjrxAYf/T
0fhP7kt8i79cRj4ZDSaYcLTX5ARJnL++BRbkVVwM1GGKrU2hfJY2NX2hHNK/H/P/wbusn+JPX4Ra
iWUB9UU3bP1r0H41y5dw/nvhFo7VX7/IP9xgvayxsX7wFqN68PQHmYWd+vjX3wJg8z/O98C7EPfA
JGxyZhjGPxJ3h1KjO3EC9udodf/ZEB+YIwbKZoQuqg5OTHkkLXxM38sRiWfQx90yWEtEhYWxZyc3
71mj9a9mqixIQ4r1XS+8B9OpJidEy5xvgt7NUJd7PbTEMu0M2tSfyFCuM7BqzJ9ZzS3kDb38PLgT
9swGs4nf8vjyB2ojjekw5v2W/SQbbQQRNyw0L71AMJIUD47Nxs36BkF6RE7SS++sQ6vAX0zdyCZ1
ZHrRO81l/g+VVemsLpjM0dKWVONCL58oQ5AJ480YVOqFquEypETXhNPafbqUwOJVr1iWa90UDp6q
9rY53LBIEy9LLe2HOR4NwEteGTWQjZDJ6KQoR8PeDQXUU29pjYuPQyTKLXuhpHqZHi2Ph7GNoHDj
qVxGjfJNJjhyMC4xjaGHBnPJNmnG9CHOp/kzEHTiMb0Z8QrEC51IE2QJLVNfc+3Gb2lLEiikL1u9
YG53rHBWxlffL1q5dQZbfGudvaRbSIfiNTAzPyXGI+yHadJ5ofUAkwK6NNg8xAZfLy2Z0nGJlcfi
hm4gS5Alpz80pr4A7utAsxy9iR4J1ly7zRP7SwykWmcpxt+5Wl5sZX4F1CExUaLDwx617E2wPT3q
EuMgG5/O2MNd+1oV1WCTzp065B2kiBxz+ILsrMTrqPN61cLnyBevOFWBM7wC2Pa2gKG8c+WPKYrO
HEeW0wPXINFK74fJxqq2pjDo235HKl/fg0NQmIoYp22DWMaRv8DI26rST06AE80DYjxvYCp323W5
2MNMKw65k09PRaPGJ0GHBV6FYODEoMSO/RP5YB3k24lYBP1xbKojoID2nR9wOCHeGnFY4QUMTe6d
t2IO8vyYY/OlbLyjcGShfC/ejj1qGjiFBHN3pj/lNZT0De2Ezh1YqHyfJom+N+w+/oghb9PQZGrx
rTkHeBSZRHrjmpUf2azG9h3zXTOUCQMZKq3sk2z7DmokWptRqenoBq17H2uWtifabTG+qZIbqH2v
cdWhr5G9J8DsTDruXQwsx65nlDCOCyUkRZbGHwIHOxyQGXCYpY0A7bATf9sQFr+xR4ntQE3fuUdu
+EgD3YjYS9lUg/q+HmkDRLK4CdbjEVP6EkJh/13i9c23w7SUEdRd/WAMhjxU9O/eAG2yn9GeVRRL
n+kfTFpj7zOE3TuAJd58M55AOTjpg151+mGijcQN7XFBFvayCaMfLrlPo6BxqavG6na0lvm9txgF
1WMS3AF7sJ4RkZkgA8RgxNcZznk2E3lvTQgASdv793nW1+9wkueHXq74xjwVtwtTohtjQY4dusA5
Fy0qvtE505b+DvepBUMQCsJFBxRaGugRfniDzlhvXqUZi4ceyFa9oauz8DaMSpyQ/EgDM2bWv+3M
FdUmLZv0qeun/Lej3OFgTNyECq0CrBcT5V4oE961gEz3ooHqGA4t23+eKoTpdbtjzuHCPEibLn1W
KIbJJplIynPRpMxQAg/YBuapE582eTZp0T7JQnZnvKcQ3pw467a5W+vUHlZ5cGT17uzInLs4ypPg
6AwBGjtadNTqK7smLahgr12LcwKXGTaJQBeRLvv++DdXQtr5ckeEW4u8eKV3mnoZbCcqw0HBNGrZ
mKjs93XZdx9zJwS3sal4KBsbw2TOOBSKdPcrywIVNeCgD7QTIt7oSC4mqaXzVXOfm6z0gZairg5F
Y3yAOMGwXqL9frOVK1/lQIckoTMME6tEb9auQ/0Y2jqpowozk+OtLgoSsYPPvGnyWUtHnMPXRl/m
6UayOnvXt2QbhjyFi2fajtJENLLK1ZhViOGHt4ghRDvlT+3e0iKmyPJytYOYQ2I+4ipEOrXT5nXK
qmovgrHe4+iI2WUZOnyktcaowwanL6tY3IzvKBTiSKGAX4DRyJ3Qjwv9AIyBIazsp9sA0yJuh5Qa
ot4IsotbwMAAOpcEG9zWy6Fh9mVufMwsR+AN1OhgXapOFKahJXuNK8bVY6kOAjohbqCFlvogY9tl
MBZ/uzr9M3t19lzjwE7r00M/u6zcVTvytnTWxKdF+Qy1egwRpOe15zZziQRqCz+9b9HZ3njYaMbS
Sn9fHQXF6naoetc5xxSRIXIPxGC7hPlwF2v+ntVof7RarXidA0A5dd3hY+lcLXLoqcVDizMlufqP
1ofdEOCg1aCh3s8ubiHLQHpvAuy8KZ6ke6uXNuxfCK90ZqgTRIbipDijt4QA6X9iY/mV8ww/skVG
qihc9cqJlNy7qZbciXwMnuocG7BrEz7OepQyv7fcN8GCVGwYdcU35Vwn8m/OATPWlntq7NWD0vTp
a6pj7aXy2hgHENpN6GvuH79TIZb4W+p82MW25p1ur1DbNaCSUBF0D0kEZyoYu0hzluxnPQ7+QwCm
HoT16PywRmn/mHrN/pE7rbzlSeXu0i7VQpllWsjkDg9aHDcXmO/9IyzYOjIBAkfUbC+316MuHJId
zeD7d+baKFvXjN+ZpJ2dHg9+1zC3rEdYLw0n4m5xGv3s4cGNaDgRx0oKK2rpPMZupNtcxF4gTyM+
jDs46skR/YNh8fVcVr5BSkyzUWfYoZwVFMxbb6jjCBtsQiEoYJgNvoHiTu/y6ohq574FyH97ERPN
pPmVhyEYCX5+ReC9GNCKjQ4DVTIDltwSdEu5BRqrrYXITIGexE1BHs02ru+8Xqkwaxz6RElMyFed
4ZezoYgqjxTNTpi22Pmy4cypwfbyO5pegWRYmKfsscKDBgLz3vBmfGl9u9x13sCj20tBqXkM5giF
q8orQpMNarbx0U8jnk3TMeixuW9ie8BALcoayr5XN88jScbdyA2HNRCG4jPEOHHXYTtjhOFOTP4w
AMnZaE8MseadZRqg0bui1p4HXUfTBmDDitmmYLKccJHpycClKZw2Byi1Znv9qcMx2k64WIy6fF3h
61HV4myygsz4uIZp7IqAhD3P+geNvRhwlozxsWavmTNSB1FGuhiXNHkxBgXeyZ1tGflC9vT1mVht
LDkRtKoCF5iGmEiCberBUg+6i50W3EmJ9yjmH55trUsQUHAG3YxCo1iOP73PLQAo1Ih38WGgwXqf
UTZwhGTiolhC6eQb3XnpwrArcNJbA/132I5Z9WQuRR+Rfagj1abaHolN9MA/pflL1tLPeTZ0T9SE
MTMpMu2M4/p+bKXHjAwf65xrX35H34Fh12+M+RkY5jK+4Wswk9Ub7pxOMvQ73+/nqMHGs49jfMc1
65Iz4bGeeGGnexErxBSjswMwNpX3Jl6WbTG41adXa594xu4Wc7B25jJX67qtOwKaYXyrsue5SdW2
97UEgYayaKFNWzwZyEzkQJik+W9aDTVB5EQjNtnQURswr72kFoZV3RdogU5Ltb3X8n2BGtmsqkzX
5o6NxbyNLy0g420BSDlysxIrQGNN416pPP2VjJNzKBYIyBs5LsgBvmqeWts1YUomekcYy0zPae62
9zVy45uWFPWGp3oFZqbFzD15JAwNJs1h6bfFcZykOplZUOzp2x4PWgq3LmySzr63/V7d54nbP7V0
60UkSDz840tfha5C11m8flVn03Rf0gq/m7qCLbn+b+yd2ZKcSpZFf6V/gGuAgwOvxEREzrOUL5iG
FPM88/W90L1dJUVGZZj6ucyq66HaJBTgOMfP2XvtNDoAsQMYqrXVV6eeswuNCEp0ganpQPstAjEg
Me7GJLlo8q+U98ySZW5faU7XqqtaN4u7voprhVDPbgDbCvGcwAhnFyths21tmu16lql4rJA+ALyp
eYprQD5fDeZRw6onPvPG0Nr4LjfbYtuB1Pgsa+ord9RC/XqynRZwamgdiBDIX0jKUX20DZ14Vpcv
pNSyEsmkHXpjnncXYWQb9FCb9gVMm+mNbTUcUjPoLwZlSr61RoxVJYT57RZd69/2Vpl9zxqCSnup
GV8Q4xYwmkDsHbRENy7rFjmmhDeBWK5nRIYy1Og2k9IaTyK3sg3+EMarxKSH14UyvSW9ZX/SCyvH
FDLbqyBI5y1mv3gVM1eFuIecYFWHGYr/ThmHtZxqdrI4jb247FMXPDmj4ZSv7WHiVIENWczuoAEt
bRgDwSR6pK9N0HxbuQG7vEvjhrAcB91zopUvtYjFOpHoAnEdWBVsNCrjXeHI7LFIsuKynVN9X9c4
AKjnM/w1oJ6S0u4UTzSDknkcl6TyNrUpjqOBvEitk/Zzq1Q5pG1E8ZxiBldXIv8JNV17yUcxvaVU
jL+Mmiie4iqpPpVdOVq7UjGZtkU+xG5wdUtWNfnyOoepNr8zhDbkq58at6SWOqzyeogPvd69BYON
Bpz2zuVI7/hCUNl+y0uiJyYSgNdSSa7nogd01wgl3bVY1laoiovLpC8JLoR91F7jAgmuY4ohFEFp
3ACSNysMY2gRmpo0TN7/7wQsQe3im+a4HRAn1PbtfCBhu7tNVJoMBnCK57FuBB8uS2O4n/l3DZE1
X4VSvhpxM7ziqnuYO/yAWwvd3hravraLq5mdvVQEs/MufbAdC+4l/sL63kRGwjRbYgMLO3U7932H
vjA0QIgVxi4MpXWpJxKRXlJ31j4kBcMjqT74ioSxQXOvFi6obriNwWg9ctThe4LD9dXPyHAvA+fF
GI3hQi01fcffogNdqNoHIzK+W6ld3/RFO0FF8fttn2Ce4r5N8ZXjzMOury3uGEmXO7iVjMkVh5tC
SMuL1YfGY9QXQBi7iBe2dphf5dRUUyidramYu1aE+i1nkGc25ORmLGd5qLAouu3Qyk2Z5v6XYgE4
pwgrPYV8mGtJOgaDAYVTjF5T3TKuhmzcD/l9DmyRCle5y7KsRdczZXd+pMhbq0KLIWOpX2thL35o
AdmnRTyUm7qLgoOfh91Nbo7hZWom5oPBoCHHCTuTuvw5ZjbthwnwYrbbTV8KaHbtqJLG1EmyZHGl
F21S7CbwZw8tO67bjfDVHKdXd3XaPQYdOfOjpUriWoppB5r8NXRyy4uDkC8WheCBjVTxMuH0l5Ry
1mEwMP00QZVQ/xb5j66N+4iRYvlVYB7/3Nhth4skQP30tVDjWL3Qys6/AKAfr+mWwLNGG/fY6co4
rRQHpu11lNaBviryqhpdURelua3yceZoFtbOdT7V6WOeMULLzMnZhdFCg6CF9YiN9m0cmW2pM6VK
XYkajcvwzTI5NZipnq0oqjgkVThSZnQB+yxytCV/2VMwNh14/81PDOWeMxxZK8Mn+JmqMF3T7vjW
6BFOAHXyscnwfZ2GwetG+cXiCELUxKVZq3fUUIhF0EuslM7WvhlOOlwYhSk2shI0UhIylANfI1dB
8X+EUphobhT9rhmdH9VoKM/MIpsnnYCmcG02RYVurh79dWNrlqvkZrFTnbGD3Fnla9kGjDUxtZ8B
XbzvggKAYrbjGLaj2foxB0bCacx7ZCLeYNC/6xWacVFZsCarHefx7Ayp4F2L2l6uRgSlagMoRs35
e/PYGs2ROsmqvakIEPnjs4exD7Q+Dcp0/XGH99SlEJESzWDqcFyPiQhqI0vajxo/LLSDxzE2+GTE
vXaltqRBf3ypY0SJza8iBBMCFgAYrnjUr9YStE+oIGovr/PuMkmJb5I1GhifxetWwZjtSIOd/rRJ
zkV1TWiCPhxA4+OLmpGv6UoRNR5ZTKar42V0ZU3LjjOpceb3HWNglt/HC80IwwI3Zbybz7H5z2Wp
1F42hYIkHtIJ2NzseJ/odDRT2h+35aTRQUzn8KpLx/HM9ZdV8evA9ef1hWB+s4xb9WOMzxQYZagm
QeMhr6ABD+YdaeDw9PFDPB75LRcROgtz4SKpjAV+X5qjxueidfTaa1tat9YQUkUElvCvU12dvXmC
8t53JDgXNUXyx5c+tX6EDupKdf4OQf390o5pjBoamXppkkwoAUzyhOOlEWwpalq5eLVM9L+tv/n4
sqdefWGo1OY8WTSWjL5+neSIxpGFFXFZq4rTg5b1T0SRzV4gWbWOxfr9+HKnXkhAc7BZmJzb2nGg
YlAjwcFPxuUg8D9WerXj8A+slIz6M7vMOyjLz2fpgA7jBM5Gox5BWZx5/udZyrkbvjU/1+bkd9/H
lrWpEKkCbwO/lLRn9UvoL82kgVb8xz/31KIVji0taQgYZu9eGku0MzpOAiCswLhD2Es3P2CL/fgq
p24qj3AZX6kMPo+1CAZMk87I2Hp+7gIE2zGKcBDuaQZapo8vdeoHGUtyrIEynxHj8k/5ZfCXjIuS
DAiyNwwVXOOheJV2cSaZ99w1jnbSyGx1yYcaTa/eXs2y3hl2do6YtDz8492E9QdAm6VoWu8WhxPb
Q623tVdSu14Fnaof9IJ0kLkfok+hwg6DxU29CWrGLDBA1T0AqHM72vtXjwxgkxEK759D62K5D7/c
S4MoC7Hki3oBqUhkHbVyNWhJdZkqMc6x0snXf/rsuJ5F5i91FCy/43ev4lhlT0BjvIzszwtDTnfA
ta0zpcT7tSiYoePZoLWrY7Q+2kFJzmrnOkkrjzx0wOdlEa3Qhl1aMbOMj3/OiSvxI2wTQZwGF8c6
WiZOg/dhmuzCY2tDRKU0F2KyHss6fv74Oicek4Y+S9V4VuxcS1z2r49JllkinNoqvDlSN3X6RbHT
VZzki2Hvb9HHf6Qsvk8gsIk7+OVSRxoYelRyIX+AmukdGve5EbjZYLXg1ZwepE+fz0+TST1G9INf
ryuDkFi1xtOEWgjX6ay3m5jp705vaKNltaABnhkYBk07Lg+tGAEVDOF85RM5d29UucBszLSIc1W7
SfU2bg9Wn47XQ9HRwZ7gvq1osyFEl9F85ocav4f8IoRYvuDM9VReAMJ1F8nHr/c0TWcF20nHPW3C
9sXJcvVa6+37ScroSzZ3yKDTlPlpipMNVuLWQoHJzFruF7FfZDKZ1aoywYz+lPkcjFoZgonI7svB
viLKcCa2Mqk2TTLQb4yEBZ4oFvh4hwKPX69bByVWutVoFIbHbHtYty2MJ64Tr2nhWZeJgZYhToD4
juzXaycYVrMVjGuDDcbhbukglJ25Ub9aPna3P15r5NVoKDj4ZlHyH601P+srqo+J+xIrzWWvOWLP
Ux+9IK6BLIy+GLyPL/i+4BFiSW43cUtBgD0ueGBa9P1QZoXn2C3U+KjINlVQt5dSlO3Ot4P2MqT1
+gj9PzgTHHvi9aWaU5e0EaQe784cdTD1SthJtMnRNH3q5aC9Vsx7HgEdxm9//CMReLAb0evg/45L
R+ainDenLveyvmYqAhCkpl3bITYmbnNPAE5krxoG7BOBWDTtP774id9JXSUIjMczSQV9tNStJICt
WeQ5YYkkoVVD/hgsrEDC/+o/LgOMZZPSAMBxvCKi/PeXih5QEwAewwFk2y/TlA9r3R473iIh/niZ
Um4gmEIYxenjHW+wJIWjC/ouRVfQDetZ0ngV8c0wmHJL4+n7n95AQyUymfrGQBZoHn+28HGVuZFW
/Czidj2lnPKCGSIznSYVyTlZ5/vNnotR2lAamAy0jz9fFdqQUHYZv0wxHkOhvKCk/h6P4hFD6Zka
ZHmXfy9BuBTHUslPY88/DlUnBTWacgUhBlirjaBX6hRmigWsn0legAaT6ueq0dNXhB+NjG156Y4/
LwbqWYB2iVdp/YGssC/FpD2KOqlwi8uUrBX9TKD5+7WPaFTl6S1VB1c8WpEmtF7obVbiKV13mNLe
Q+h9E0n1zGXeF4zLZTgaEhhP9XHcUCDJbowi/mqvV/QFKAj4vhz5In68Dt9vlVxFUyk2QIHKd5BH
CCtjTuZk4tWCjhadHjzJ3Q8rl3dx1TJQt+eVmM7Fa+vvv5RclY3DMk0TsucxL9PPZggSIc0Ex4SD
OKRk0a3yMgFT4DClnwkhdrESgakAuETaM9EyRPc2qrVrxyrYp8yRtwNl0TyZ1T1OFXxcZUlxsJQF
OH/MC2Rx8snRgYRClDLP7PEnHwzgWFYc6aTG8YNBkhAuTpvUozudb+LJiQ/KSJ/z4wdzcpWhq6Sl
5OioBo9Kzsyo+IwERerlrQVhv+g9NSHYzWrPVS0nXljTkdS27EOSM+zv+6tppSIvK+xs+lgKhCx+
uB+lOm4//jWndiBJCWBDbZc0O5Z7+supYI5VfQw6JUE8BBGlt/hMAZCCydCkX+E9/HkVzZkRmSif
jIWxfXxChZ0oSQXhFZ0S//ty7+pI3mW1//Lxrzr18izBWhaSXA4Gx8t4bJJcmwtenjQybQw1GiM2
3/zOsKXY1oFpfxtSCM10C5szn6pTex5CUlTcfHzfH3ponaqhMPrECwi3aXMFAkewLeNnAiQf2K7P
XO3UgufYo7PYOVm+a5IB00RCiiXHK4My2WXStO4GHarXxzfzHe8XfrbKTbR0PkcCmfPRvup0+tiZ
tNw9uxvU5yhUi62C4tj1Y9GnzOas4SnW7GLVFW1/U015cm2mltiFNprOGQgSg+W4XGsVjEL4Hugx
ui4+d7rVTt55ixM2byYs/OPCp/Yb1RyyjK/NaDAmaKsvWusUK1RlzT6y7JdupDthlSFDjFxEz8nQ
N3vfKV5xNEOuWOhdQ2bs6SI5WLyVEi8Mv+PjG3niXWOmTQlqWQJ7zPEHMbX4N0Qj5faQz9/LWWu3
aomY0sfTXUxfPr7Widuh/dQYm0ujlqr79/dah16qGtD0vNnXvqs0HNaZqX5ppjT3LCePgfzI9kyF
ceKl0zQmdlQ0fLHeldh9nU5jHRT8vNj8FEYBNFdUO8wxyG8U0L2eqnqo1qgxeu/Pfyu8d5yfVDaa
ON4pDcVBbojt0eOsdg0jqqYrnd7RjQ8gowXPREwGZ2rfU0+Sko02ACQJh63s6O5Kpo2NURWeogaE
xmp42/NctHcD0EwvkxykP/6FJ745/EBqKMwx9Gt/vqG/7NKZXxv4C7m1Yx8wuTBqEnGroloLFLH/
n0s50BNtScEI7v33n1ZaBva+nCOa5hT5LaFd0L6sVl5Enaad2b5OrVEsTSxPYBFLP/j3S/VI4vKZ
zoDXZN0jVNg306we04bnFwXVnY1f9o8PR2xgmC50QPaMT45fQG1k1qY3c+7N+ozGzxru665el/QB
zlzoxMasGTQbhKDzjI1jeZ6/PK9yxgmtYvj10sB8wY2+s+fq8cySEPwdRwX9b9c43pWVOIkNg2sg
6NdcjNTlAcSxea93EghxOjTcRQKBzaEu10v2+FMx1OQkmcxqOyKAaP51qCHziEmvMaKAE5q2GbBb
eZFo68NsGOGd7gTkAk0QfvxSzXdZgziL0+20Qgbr70PTZkihjsCutIWGTSqSdj87GWKrXMMnWmBV
26l95Ts/gfU3BP9QHRYLXJBcuZtwtMKdVjfTPjWRaPYizK56pe49bGWPhAw3K+5wss3oFdVuiFDQ
Q5yYucUwlxtYACZi4WSAeyIiKNlxt/349p5amz+9WKwTPG/H+yfo3KqdJGsTmfCXamy/EIF+Ywhl
K7ICKBtpdx9f79QbTs1NsUf7noHQ0btghlNeiWDK4buES8/petCT/dDmZ4rX92O1JTFHFzT+6BFI
5+gyePBDUY9O7iEivwOaU6MZtL9VyRND6CsEKavO1F8DDH4f/zpx+rp0aXG3cbg+LsicEox6OZj0
RIpp/hSOKi6h2lDuMLqo6QbNDGecysxwkid9tU4JN2W4nbORV3q/N1H5m1jh9kLtlK3WGvnKRxjK
git3zDuZYDvxV1Mj0G4gqXoF0jhYO60m6b1Y8zrQ/Ac9gQNpz2blQs4yEqhU4J1i/j2gQ8s3PB/a
LR5OwtDGhdhgavzvBGevwqaNNxbsy+cKJ/aZR3HqicvF7+cwhuOBLLfslz0iUhszy5M+9wDQT0yX
XOAau0Rr+zMr69Re9Mt1jgujvuyztACb7tnmkrxFv2FFNOzm4wd86oMosaYyV2DeRqrN7z9GrfSy
qMB+ewyd7NWEL5XD+EuRkOAYNtMZ09nJi9Gv5Mzi4G47PkTIms0oT3lXlFASRgt4E1r0FgUoWuo2
OnP7Tm0EkrY/Xwsse++K33SahIxRUXl1XN/pjSVXkHZfirR+ayM0C6E8cye1U+timXlzgEVCYB3P
aeamTLm/1GnxmEKjnXXtYM/1sNfpxa8LoYSeUVYQA0tH3ENbCL0pwNQQFFF+ZQd2snUKY3qysARh
z/ADXN0fP+mT/zw2RNpI9G8ZX//+pIfRb5QkpMwZqvJNOMFzqPcPqUBH8v+4jmVzUuT4u1jmfr9O
0ytTWKLH8ziJlnRz2i/5pAzroqvPfEhPla1LNBItluW/rKP3UAwODg60l16LZyTEHW4P+V1dmAQL
ajdpUT1mqXOmUXFqAf9yyeOCNQbYg0ZPzTxlGHfEfr45Roq4XR7qoj9z5hCn1i8n0iUGyWIifPz6
t4NtgNuxMrYZfXptw/IHmRISWpRmr2jfBquFL0motJpvomrxGijaosysEf2Bxn4xaKq8+BX8iE7H
sYCrDZ9R2NYPwewQH5UDGcggJW1Ha7CfbZNdE+JXg2BKaeDtJEtrs9B/qIOOnQWe5liqr3HRXSPF
KTekRb5Fdj+42SSiTZdN+kOJ6JqPvW6eWU2n7oKzOHVpcbBujwewaVo2TY4/wZvLeT+3s+a2qvEC
fPCCnulLG03DmQueesSLMwuhjEWz9fi2l7EWwCzhNYkqKEh92dXl9ifdUgTAptxm0aR//ML81E4c
FYQoZnR+IK8Lx8yjhlGgTClT0jTzZDY7q3Do4AKEWr/KxWRehEWaPsPTh2NpoJz8aRfAb54+Z90M
3BxJ304ZiGY4cxtO3HeKjcUCTbggx4mjg5IjJxuOrkg9okeMTVhP8ioPKRunuGheYsLHPHSRX8/c
iBNNTFQJdH2WXdt6d/YNRnMu/Z43upl9pKwiMLYIUsW28etmR2aXcFkpKCdNYjRI2F5NzGRwXhjn
oqzEib1y8YUjxyBzbUEN/L6HqUgjZNZGGb7lGAzvT19DJECnoq3OzQvujLVvY9TIWKyg3Kc0kTUl
Y44Kj7a/HcSgbqfJB1dqLPmEALM+URbnu3BgSeGYSraI+swdkvy3CTE2W3a/MWQcbtAKG+tayVsv
lBX4pbCz1nZwoReJeEhEPt7w2mJCm3gRXkK7cw6pan1WQRmdOZif+v1MwPCgW8uE/rhxRLstTptW
8PvTZHwg5gYtqhyjl0hTwu3HD/3UpRBeozXAjc5n46gAYehEnt3yWSLEJlyXlb24+cYyOThhGrx8
fK2fz+34TVu6vwuQg8/g8fE/V2TaDVnE4aAH5uwSYz5h9poNbeeXRU9GT6pdaIXq37ajPlzruhLc
6a0C91ak5a4EjfN3KflffMMZfIOOFJF36l8ogXc5p9dvw/9cvY3Rt+JXhsM/f+wfhgMugr/ohVGD
0zqk1FDZyv9hOGiqA49BELIH/5ONYZlx/h8E1OIPMVHGGASxw0KG+S+Ig9D+YuRFEUxNby1zxD+C
gprLyv1lsalLicsQiBE9gwB0eUfbeoWuHlFXHl/WOrPrL+gIFp26YbXGRgUTlzuuGNDzT5zbiyZT
9oVOcGmNj9zKvWKIkJwpzfS9hsxEXK9amljVp36+GHNpvVV1aq0j9GT1XDHPCCReHiSVw2Q8AMCZ
bVxifafrZfM9xTycuuoUQLrYJIu1xrlRIwX8QF90vYbvTbbEzDyIvMbILAdomp9TMaQRCmhDgWBa
hwWZ5IfIVnBI2xaelR5RNTbyYDYTpOWyz6vSfgh1ay4G/FzsKvpGywz0PS7RJBnuQ4pzbWNDHk3V
FwLr27nb5WVvI7duVDQdF5EWJd1mVqtvoYKTyarK6dbU09xazdMQ80dp7M6vvH9W9Hdg4H9fwHMv
IBmt1Mv/+QW8KnIKc3rX/yao8L4sf+Zfbx9hwnyt2bmpyjSy5P799mmSnOElKpjABXrZOq/6P2+f
wXupojtgxGMjtEai+6+3zzD+EtLgbaUJjSiBT++fIFSwwhy9fsRRctrhP4JBLO3/ow9LOReJ7vtT
eGOVpaOtUkI9ECmFurkyK5lMnsVHFR9jEoRx5EaivAp0csxSErC/Nz5mM+izmV6ubLKJCVWaKyIs
wBbKb3OtO5ssxzblGlk5XRZVUqcvEf3Qy6KZ1e+xCEbH1TAA4TJAhTGtM4Xsqx12jeIJkZal77HR
9/1hFFE9XNUQrjYMbgGZTTpE6mSSyVUJZmmldT5JyJNyyQe+jNya6KeVFucz3pWpfuX1xmKuh8Q2
9SP+8YlTzxvy1g7571I4OTbAow3SIzNcGTKMrji5DDiVO8tTaJ7u+yKLSxfE5ogVTdnpcaevC915
GfKRCZCCh36VBUtm5TTN8ctoNuVKdJhEumm8DB0tQoA8Q3fT1kNC6sK6K1KyhVzc0CZOqxzUEpC4
mmgLxSfIi7rN4C6rc6fdRnpkHnBlN7cNeUnyYtAs8xt3ZLogSiD260eGOvO+rQ0IGhdWHYzJhnqT
8LJBjuWutssw3eh8nq8KNtjISKlRJsYb+VbC6ey11WCEYSs8BjZAAcZVk5R9Z13M2FdqZ15pDcMI
AL5h0sVh71JGQknH4ZtoTg9LgIGEREbHfm4ne1RvllWuS8Zrn3tG1/dNAxIh5VwwfsfrUsY/nFhr
flDoQYy81nP6QtqDRdjSVraRVTRuafnWp3JIu4UZihFmgKh2kHlXcqPqhMD7KYXJEhlOLlAMJnea
VpD+EeGHxZkz3DD0gQ0aRTHLckxIcCkTTn3oew92nBQbyBjkERDLuCMU50aLyvG+lZ0RrX0lJbWB
bKwc62cbHGy7tQxqGO72Sser6kHZhQWfcrzYc36st6RfNV8KvUy/6ejZBbbORppuTTag29qEXrgB
xa5AL+Boh0a0g2uIIIUHF8UaaT3daxgbfbua+cDdLiMdE99qGdCNNNSLIDaybTaSAd0LXKMWl7sC
jVwSO6KNd3nRalTFCXgjEuotN6vsoXNxCiQX8P2qYRFa9Ws7kfm+H1TzOmr9WHfHNjUupR3PhxxE
ocsoHGhlF37h3xhDqM60bZcG1zJs8FF2hrxEwN/Qukz817AOHdrbc78rYc5sEmzJh06zyqe4ma9B
uZh3y8q+ARKtri1V4EqttKs5tiY3jMoW7AM2o8XEDfxAlOqPgmHdTWEmwaegjOaLujLoa/dJ6jWp
JJMrksEujvtk50fklvkVX2N9oItfytp5CAyFEzdxspd2Yj3Pugp8P65Q8ftEzM29CamtUjC4NcOL
WRW49mIchZdjJPTPfH6RpnfTXMA2S1Vxz8Gyw3/XiB+KZYc4fLkb22TG2d616TeaUs6K8PTGXivd
VDlu0kvjoRQD9Bvd6otvhj0Fj2ZsYPIqktr82mYo0HKnafg7SmUP01hfCagFbtX1RHursjgkY5Wh
TYvjjd/H41bkge2NJvOLoSTHwe3kGG9bMwBgYHVtdKE5YfcIozNZpdyfx2as7ljWxT10n0tnCJWV
mfiOB7SohG8hKutg10rkuHRX7O8YZ8NbJ7UjUFVF/t2KVAfb84QfscwQKpAsYqjupGqki8T3bVbb
+0n04zphdT9oSlFmUDQnHfyq8FdDOz/ZKsyCaTQDy7WsKrqO056dvVPFK+ZpWhphpxBejCZ+TbaH
+dkkeW4tyL24JzUgWhlWPbwkIY0SU8TFlZ6WaMt6a/ymjHm/6XXR/ggS2vGJWUHyIAeVKChdfNLz
ObuZtci56TEy3074tbZaGrS3el2XF4wl1MWtPCerBoQdYSakim7weKlfbBoQawOF6X0MX6ddTUAg
V2HcKS4G4OAHpBvVy3ui0wTHTAWNXe2gWSR3LmynXrp2EA7rnDSYPTp2xbXsXl7p1RzAulEElExN
fwoqiMz2YIaHAlDQbYWRcN1Was+ddcLpDXNx+8DYqIpXRMaG6wb7UoUjeLFqjpV0NQ0+5QwsplsZ
evWWZZHYgBukuDX14orZfbxSRFVfznkx3KV4+TmtOldVz4jZtSbYOnuBXfUqVDWSAvUqfk2bXn+M
6R1eWaU9PajkyOHDkKFzbzgjoUM2tONi9CMDmJ+xmKEj9Ybcm+Qlg3v7Eth5fZt3qf9cJn500Y3Y
A0No7094wSeCIYp4B1dkAq+DLRg2ZROuDX4tUNtWV9t9ns4QAgKrezIYYpGQZDT5WgGqu6JFRUan
Gqq3FQR5sbFsvzjkWEHaVZYQ2mvGU0Z0Zq3pG+yqgvvYDp+M0TJdsw8lELCMxMW48ueDFmnyG+o0
VVkVfh4R0RcOKxmrzss0m42nGjMfejtXIQ41QRNtAUPLS4ukhEff6uvAVcxaUn37ZPxhth8vO9KE
t03JRPHvYeh/i+MzxbFAQcph7T8Xxw943cP/WX2pieP6vUb+54/+UyNb9l8ob4gOoKe3pFPQ+/jn
gGqLv9C6mNhwMCT8/f/5v/Op+Rf17yIeFBRFumn9u0IWOmW1TXOM8niZ13B0/RPI4M+Z4S8H1EUs
iB7SWARdgDsR2f/e5QLzguU0jhZxgqUN5PMkYljlOWCakCPdFs6w0a3yILbJxRYzUXZRHl1ThRXr
Pg1te12LTnuM/Ui8SJJZbwup5w99I/1XOmojSGQgCB6pzaZX1oIsFwYG5kWk9MUa4HRBbtuY4Npv
lTFu3JADOwjmVAmvE61QwMSR7XHo5iqtNpUTLcllE0yRVdLJkPZ0H+c/0B5EpQupxdgmSmPchFpM
RhPAVeDeY0+8WKWIQ+1PeebyCHKQytixw30PDpfkDfqZulL75arVfbEn/lkchtkWe5LzaKiPadV/
VjP+Uesq89s3rgKMqzZyDhKoA2Dw2GUVAeeT6bRxiGPej34uyeuQbZFsImUwvYiel0Xokpr9iHjg
MALN8VbCOA82YEH877M0K6aa2tC8lDOUspXPv+zFKMmlygc1uXcSdbz1xyi8GTo/fywbQN1tw9Z1
wZYWkB3Z6RjR/dBC2ZlmKSQ1dtCCaohv6N2Y8O+qJKAhl0w0P3NVEfmjy0zAIpNiLl+1wLZv/ZTQ
c9AvtaqtfcQy+RpHcrG1QJK75mztxzIrbxKtcm5NoLrhZQwz02u4f9u+qIDNyKjazWE4XIado2/H
sAdGz1ZZPGhaZd8pBqslTihHiHkwvQy8FBMHYNwLR2UfTTwd+AyYCTqruEkAMSsPs5FNG2nF2sFo
hoFA8aQz1hHaaKJdlazlN1OcijyCoDVn1ee6K/SXUp0MsXLmypQrMzCb7zRi7Q0gipav3zA5d2NJ
UCDQWOdBr6PgbhTzGGycsaatZ/biVffHpnFZeaa+bkNl+GLPiQ0aRXMuyxI7HqxkNThArM4jz7eq
dt53MLGmXeR3yiVkpH5YDTpoC6GOdg5/Gb53i8IiMcnKHcruHiicmVyGYnRuS1vRBCwpKZ9ybYK6
0SgqydQiNRTVpZgqmFxLqgBBcMZE3ALwJ6z8k6twIzDtmVFhf6563ClK6wzVKiyl8Hk+ytC7hiO6
atjQYCX/hO683nl+USvtoZVlp+7TqpqiF9pBTnugD2uiemL5fLL8QHmYBo5peuITWpv1F1EP5Cus
smviGYLLtMMA/y02lbjXXR0FhaEcSF0h5NvSU/UJ404ELGwKOdm1IOsQk2xVclbcVqjpnjJjeI5a
PVorTlhcNXGI2aZs7+NOC9eo9XUJ0hJBMFkw4fAsJT13j9dbecwD4e+KuqaBBCgd5KFqawSixnq1
hv8VbJUW1th3ynU99SY14pzNYbhbTxg2LxTKuz3VnLmenPwefuRlGzf+HjN3s3LsYjwskpONNUbp
xmhDsFzFuOMjrsBdYqdJfWLs/Xk32qAHp0gnxqYk3oBj30MLgWFtBcMOXr35rNW4QOKu69x56oqb
wVbvaUToLhRxHlvjhMTyEXTQpz607FIGWz9vVk1s5hdqXjZvKG6u1ZmMQaq9wUO7kD7ksrdv4r5o
EOow+zUog27pAIgtfKbUHSLCeQw5X0dA5napQYQBhpt0O2mJ5pJv1pBlA6MqqiEhAPCfPxfgEjle
WjdzWV+1Q0JgrR4S1SWKelf5ILljqahX8E2GG9lAlYua4qvDbrvLI83eRMAht0XdxtDtzYZxo14x
DsSjl/a9shz8yAFNJ3gkVvBawDhCqxFG6DemfK2Tx+CmgCxfhrgaPDUL2qe4q5FMykHZcdz+0dUy
3U0heM+2HrTHXtP9V5GYCnmmfgjNmRNj7CoMRPedLAZ8DxlxbnkVlVvH4VjglozMd2WXGAebk+6K
GDvrriuh55CzWKzhbEe7Fvcbq0LO1jVRFoTbwDeM4o1dRe29A6To2UGzAisT3QqBUSERQ3b1lbz7
InHnMUo+lVaabbUOdaAf6fYWOo6zK6gMP5eDr76AxcJG11NvFQhCr3NbLy6mCrNrJjL7DoJRftXI
Ublp7ODZCqolhNapui1Ienld6z7md5KEEu1gjnFw6SSAH13iE6pV2kYdMay6AIRU4aYDcQUGx2wJ
dO2RT14LHxbPnIULhaTMI3LVCH2zSnCgSh2k65oMJnJ3OuW5LdXmhRWXV8QID+WFKup7kqaLu3Fu
1WuBK3G92Lhkl7IMDEBtwJ9WsIMMT9cJFehJmNjXvhW/icbI3joyi9YyFNm86v+XvTNZjtvY1vWr
nLhzONA3gztB9WSxSBYbiZogaEtC32QCSCTw9PeDvL23LZ0rh+d7YIdlkYUqVCJzrX/9zZBMAAOu
P980q4fxppiFt/W93Hohl1ddMwyhPmvQ5x2RyeFZJPYnIxq/5nmTfmTuRx0/N+amd72XxvWMNV0d
dZ5TqlhZ7HPLLJIXUIODdopPiT/+FtrCOwArDPFCkvLGyeePs5ojuD+tvQ0C+U78fBkrxzyVtPc4
BNrdl5QiOS4Lo0XV5BRHzHKadmMvs7tb/MR6qHpf7sp+Kh8by7806dCc60WOO0Z6lPt2qvJhM2US
B5Ue29BLOqOkB8P+DFr0TKALpRT1RY6NbzzBoT4GVkFKNwCQiLHTH25o+9ZiRoSbwZVkxnDK7bIm
yd/tsnw2bL/dOpMwPwGW58c2D4Mv0pJXYPiv2JBCrMKPMjKCt6ayzK3whpzYDjO4ieZkOXcmKFLg
iLc2JXhjicabqSkT9s6u24HAl8wJFaiXnuuTo7qTN5t2XPjWSz7N5blizcdN7pOCKjH8s4sh23Rm
cZAKikY76Cd3wXjKWrIGUzZvM2bF8nmg/twMztg+JaFWsMUX7nVSO/MWBo/aeT5eqHPT13ua0zqW
RvhbktofLZEmb6bwnHtUhFAMQu+RToh15f1W27V1ypeR/ALQlFuAgvZ2FPaXoJ5w2LI+92Epsi0Q
A7LNpp+OIXazce9iH5YL6EiK7L8DFUtwxVAu3WbVVOxNqsd7uwmSB0k3JvnSAR0PEN0v2dyT/xB0
LFErTLcznmxbaRXWxemKF112/jVhunpYjWbHmHze9jpm5GkVPU0yra/np23scqSfDdH70DCX16HI
D2uxKazmvg0GtPNTdAt76quXp0dhk8+UGeZ9MvWEYeZxlQ39RvZBXHT1J1nhRLP0+nnCO6mzhvvB
aDD+Yz/lhTEiHRK9oYEmnUyN+POsllteWNGHk6brrTY7rnduMHs++7VoNpkvY8KzGSYZZb2AIDTl
7zSX/zZ+f9P4wUzzfzoVuXz5VeKt+texyO+/9K+WL/J+oQdcGWARAwgmHLzev4eSTExWDwEGjOS2
/9lYfh1kYsgAg5RQQlTxjCv/FVTI1PAf9Hgw676bgkBjoZtEZQJcubJovpuCECJs4EmEhSHbd6Sy
O4Kn4aLg5eWKYm7OKsjdmbCuXCUZGTcGnhMltqfPXij9U78MyVNVh8kSN7z9O54f/96WvX/WBbmK
BGkb3cYmPJ7W0JHGvlny8aPb1/VFhtiEbBW1wD4awvxi69ABEpP4KXZqsXcdfK0Nvl3OBZ9xb4Or
h9ibKqwfytJsHgb4LNeo8e0izue0fJWYKd24hgxxepR+89EUU4IhdmbYsQjb6EozWl9xaSAXrlxO
GCLpQ2AF6YMvvOVqWpW8EuyS7KnM/fslGfTOmBy26o5xgJ6ccrWy0zuMxgj/yMmqex7zQr8HQY05
Qd/ixeUu+K0K4NsHBq7ZB1GXIyngLdIYJ1X2PsoCYH9PZFdP+1hpmS4ue4bZ6LNMJ+Bd0b8QUYJN
C5OHAOSYUcLGdLrluRl45E1L/1riN4jJripBfwyVn0XeFMQP0wt+Ir4X7FfwHb5UZVFfwkllFMDZ
ciMxe7bjjGHPtlLEtxdNGYY4YRv5A5a9mO5U6f1UFsU+KHS5XTIPx2k/io7m1IIjZ5gPNYaVXzKr
9mFC1NP8BCQ27ktN0PdAztJ9KDWGQaR53OEyNp1BwuYjhDXnnUFue1NE1vAEbQ035JoAn11jd8Nq
ZW6Hpxos6m6xhMleGRjbJqmaR2Mwnadhdoc3FDbV19lGLW6rMV8r+ua+7j3jQnL4PvXM4SP3qps3
pGlEYG1h/dGROZb4WEZuG05pwhfL5cA0wID6LvVnMfX9vTV07bnQg95EjoJ1XLBwiAEjt/A3x6H8
3AhpCdw9F6ehYqyycucCKz82vcJ/3Y/EsJuRUBLX26p9yAA9hhX0rmwV3jZknh1wOekurrTSzdhg
YWzYywjHONV7bRnY/OCEVZw7mPfIBrrwCHZafSkATh5M3DlYU+lyXxJI1cWFlxi/ha0Tkjid0mLG
YvIrHTOaH285ngP2L1w6cwaKMYhJsS2MyvuYW7X5gYR1ffYBBXaZ2493edB5BE92Qj1KI13eBO2U
R45Pp287zqPniPSw+5CQTOZl6UGpoHmAtzxcSaqzd6VHukQ8Klh+rMkmiL1WjEucDZparocUE/dT
Y0xxHvqgs0WRnGBNSEoKUNk4FBbtCdAvbRcJVPUr20gHoE3uYZMKc6ewmwUB6cw7XEOIIRpVh3xL
5PTk2Szu67RO72Xm2ltf+M6nKq+iMubZ1h96sAwincJxfvL90kk3XVOhXC2s7MhgoQYMUhTytRFM
yUYZGHrvGzIk74vEseCc47lbXwxCr14DC/AKZKYF3HGFSNhJcvwgl7r9TFllrsOJWt85S0BtTXom
1n3QKnBXU30f7QpUQwmzYnwcnNwqUJgVjQDb0GLBJTrs9CN9r/VB9kkzbtLOlp3YVz6UUH0HpBfS
VuLARHKCvQeSTuvV2Xf2w3SnzbE3n5Ie5MB/SYOaNhh3wFEdW1HztN8snd0by2YIi1p3W1fZ5fQk
C52Gv7mk0DPIy4LKnLyXWhUTxLCw84xyj1p6KD7PzLet8oAniZQcXKCa/60D/q4OcFDc/wwAvnxR
75//WgX8/it/kCMsjnrqYzRLVBSoff5ETVoZpX+wIQB0zcAJAgZ039JmKBb+CCj2+CsoiCxI+BPf
SoJ/UAfgZfddHeCvZCcf8ZRDooyNh99fsd5scLWCR+vcBUkfvM4kHzAmswwJ0FeZlMe1EHB82xtS
pIQVt5ZQO3OBmD9BTD2MOMWc6XJG+yOerCWB8JXMboVmpLuxO8G2MTJdeXWUqz4OZS23Q4oIPevw
QdtEKuQ47LCN2RLo1ajDOM3WdXT69q1RibpfZET1G+INyuB3kcGCU7qc9nmNTj+QRU1ARIkRaEDW
wMGPeItxl3GgYRbbMqIzZkc/uPMcIE7VOA8fgZ4XHBfLwvy1GInni6u5LD8LcvLu8xSXx3iaan2P
kTgpkbQqfPa6q1cNFG1/cGpn6TJTt0aYBjyr/K3Te519M4aEJIjMw4w7xWuRVJF61iQd8wZbTJYB
J2Me5Np5tEP8ECO3SK9LUaKprcgdK4Jq2E5ZzVQn6Vt1KJBzHYklaQgfcNslPeacWw9UN7Tlhiv1
0N05pf0ydEBPS0d8sNkO4kgUQj4e6sROneBAfthqdyNzczGxl6wlXXVJvMDFIYQFCQ6zP+Pk9lY7
MiXFVBPbSR/3owZsGqSzYrPtKrd3rqrEzFpCogGlwiRQYaUulButdua5jIhMSyVpHaTtpvG4agHT
jWdkRcKAfDZIcGgtUjM8iKLQPcSoguHcU7+AfQlzdScy+8lKbm2ZVQkmRL1aF06A8kwXHjm2GgO7
uKz9qVI3wzCOHd4+c10Mjoxl3ysQ3ric7Km3PqYwWezljc11buTnYRJDTcADXLYqefzvhvctAetv
NzzLt36+4U3/89bK8i98MOfbL/0x67J+YZfC7SVclVFwp/8z7AqiXwJi6PDmhsa+sr7Y5v7YAdnm
OBgx//CRgNP/0L/8u/P5ZXXI9L4ZgP7eL/2DHfAHmrG3jtqQa9EOYbT3PcfeUr5Qppm2JxWSBs7D
knr3DjDP5Ru3/0+35uH3Cdr/4J76gDRn6P/v/1n30j/P1UKuxXGLKmXljv+gVlU8BIsIreYUOJN1
WdRsXYrRiV5n7sCZXOto9/PrrVz8766HeSE2UCvXDv3vd3M8aWDd1IUm16utEkqI2TFtK/RiXQZy
GE7NkBCd6oBpP+PRZT///OI/CAXWMSZEeTQTPqYa31OqhWH2uu0JFl/kMHyGAw8RtbJUeJ6tRV8x
NI5eE7ws/+Yj/y+32ONuOQS4rWvte5HRgL5PTmFA4nfNqBGz8+GzauqcJMxc6ofUJDXt5x/zhwsy
cV3Jxlwxojj4/vwsTENTosnomBlJexuwJXJoDhABQ8f45CTKf/v59X60RWA4C7sS+jLeHmgwvmvc
iZTi/E000V6tRhGGNri375cFYgZjLbepN/OYW5ewwsQmmEvrKpTXvDZdF0wARCU20mnQB9dhtslH
kMobVUwieU+MT6Q/znb4N6uArLvvF2FABWPz7Lt8mzzs371fzJbDtKiH8egF0A+fDaRAyW2fVnT2
abummYvUmm6sNpurNMbU03rmGZyvRlTJI5NM37/J4QkTxdF576nTSz/Ga4i11Ceg6/USWhdmoXV2
o0y7qnek0luX2oaYvBElkRlbSpSUqYHMbTTL9hLu6Y+siyEDQ+5GomZvO2PWV2ugk0/yKKniRaLk
+jVUTjdvYVGTMAD8aBe30lnntOwSPjlFqoyOhamMD0WVRclVSFuy5JJCOISz9rMBSGgvmWWhp0Me
QYcPq0kTHRwp95EEtOmMg3pFVDki2FihGwSSXTcCCVWEVkf1+sGYOPujUshwo2GIvY2F3b0xkXVO
+K0MYqMVUwf8ONSD2ffEqUZiYfsil3vtVaT3HkpTX1tZAQXUKuneHLq4qyEMDNKGMdzmS+69e7if
NqdmjvQboC2Ubri3sBNJRtXX0ZV8UuJ+YD4h+QB/bvLk1S7KUm5HWEHv1ch9DBfFfZOu9TxGfGlL
KKJXUsq8d9/w9TVP6ZyEM3nOfm7zIdxE2si6uFeJvv6+VrMideiYnXyidS01rPSiXQMyPT6sTRxH
f+gnVS0bgwlidoNrYV6fSmGIeojRTYXjbiDV90Ompug17NhPtzDccIKuZ5d1ohrffW/7sHsjTIuH
H6rlOZpl9NpVdQF60+SsDCBfY+Omur2VYCl0aV2rH5jkdtNW+Ta3lKe7e9PUUjXJTOUi9orCEwgh
I1oIPByqwdStn3XCthtaVQv/db3/Lh7VEGNDNFJkjWyjkASHjWgi8/LtZ4YkaTY1IWvsG0t2NPis
j1kwqO2URtF+FD0LGJpquPWHErYEVj5JcmuBSnQb1U/jthQ6jIgWhBzmwMVERw3qxojzMgi/70iU
qUtbP0EhNiEGJdCi1L6CDhknjrESNqvcMk+TNQREnaS10WQ3fT/kxmE2x2LaCpRnybXrGvzEMozP
cYTKCHk420s0vyFBnz6rmWQ/Akj6JX+YiOidKBzVnB36hkK+twk2JterbJnWKchMZplDTmJ+gFn7
c+ck2U7nDIMTMhf2EZHqIoNJPTnCpaQsnIsXtgSBq+mYYEJL4GCrn/0aDD7rCKHxbWO+uF7pb3pw
hI89ExZsF2c/HmZt3UMHG65TJijiB1KYPw1uCWE6c/rJ2aRRrm9VYOAiFhLKHmOh0iKAaJdLKMf0
s+jZNv06D26aPPMvKJIZtI+LO59BK2q+cG30LZzSFApktwyfozwT07Y3xjTfsrijGxcEEaaEq3pY
3kGQvDpNPzRby3BfhgzvlFyK98YKCoiF4MOEojls2aj6WXTSVCypuYSlkFn8IWZf1leOOdayjVl/
fvSNhFN6kfmB9OLuzcMK5xUj7bGAjR7WK5dM6euis+RVZ9QWnWt1b3Nf6ooJ5/SuW/CPgsnMbd3a
5TNxWwVavYUH6xtHJTEZjeaB45zCbk0xiKKk2XKMts8+01AGpM2252Oke4s5pocf/gInDVmz9amW
hoH8MnPH8OTUMBSmjdX18D4ZX8Fohsr065Iqz8eWorypoi45T0aXPhC/lMGijp4DAh5eq0G+z7Ve
d//ceu1r0qeLkfuko4J93uusnHCJzv40Gsk4bapsMu+6aAqekBKUiF3UdPJAs9U6QbM2PJcBnVcr
w33U2M29HvE62i9kT9cZyZit7kGpVA370QXCxCEfQpGKaydpLk1guL9WlsPPd5xY8sXLIjv5NQqn
XMbAvEm7X0Ki1pgGwj+BClIaZ/qhkVtXM85f4LV+nHHIO+ZuQwx65pjbgo8E5txBcJ3tpH9rdUgt
0g1eeHYmUuBLS/G1CubXu7zqXTYLt0olMDkmGrNThBdyDTgW6raot0bl95/NqojouGH6xUR3sWgE
YYTXPiXBJNXGupTGtKHRylomWnbEXip8mz29iHgdZfNu/CGLzv3EV7Opqoh9kBxR3lMQopjNOzpU
LHaggcfaSaOzX3V5vU3tkv1eKrgm37g8ilwhdJegFOeoQxtRhFgegWHabFoO0d0PhH3wLHnQFw7B
zDkOYyA/OMnivi8zusnNty0wyNYwvICAHpb+ZFYZ+H4TNvHYTe55GkfzEFQe7DI5GP3nhtwqYu8d
hgycrMJ7p3fWD33usU/XmBLJ7Sxg1RIcgWzxJgfC8A+/vy2r8WR1YFBIJZEYBsdXINntRSXlUZEg
9DAoat8aNi/8q4qwcnuyoX9Co65dwDs/tckxkVH7Ntmiy+5tT/Gu87rjs05q4ZKNzOcAP9yu6jkt
fKbyNVM+3LVgZ4QmmX2bVLv+zVj20Lhz4c1PidF6b35msbHO0ijOUyd1jkprLHqODCt9npBMzeyb
lX92F/yu2BcZJVStYd50Y2Z8HaSAizdOER7dPMXWNjeC6JWQJpZFWElOcoFdxrMjIUfEqdRNuZeB
S6RIqvP1jjJhJC3JA9ffjERXcGBKtqqnZP1GCwjw78tYs+Kqnq/RsGC6xYO9mITQovYw8l0Vgvm8
Mm1l2sV9orR88p3cGJ8USRAEheZTlmbhtSqx9uOoYp7igCOkUI32MzFWqfVShFTL6UFPgxejNNVX
UlpAh003YdZZ1fl2mNBUT/5sH2ojogYJ7MwktkhmF6fGLDE3snnHP2BTKIduqmLp7vj6xZUorexU
qsz4qI0ovyEQcKUtZBw96JaPKQb28awDY4/c0+NzCH/b4LiAc1B06859shFgNcTh5VtHpuPeMlNr
KxeLMTZI76lVDGvSobKujcsWg3YDI5tCyTy2SiqSwa/Lr0buIgVQbXKMlrbO4wFi1pYncNqwK3xt
pPhqVPN9pN3pxLqmMBiFeR9BzLj36lltFVMEv5/rIwZtYkdtnDxpf5z3BYfothDZtNOuew/Nx73T
MBge+bY5lxtd3XDykZDLyCUODAdJQu3v0qi6gw7DBIlbdW/OXfrSGf74JlvbubSqBsbGmpwCUgtS
rCryQdSDU1tXKj9S9OCefwVg924c8Ds8fmo7KnB5aYLJTcilKZYv6KX4QtyRR3jvec6UbWvMX1Z3
VUN1G4MTuCeji8BH9iOTHYLzit1wABpjvG+cfGcW3V1fVizSOmO3yX3JilzUqqdPGMb0D3M5FTlz
OBVuf95GrV3HX1pj/CFoODyABQsI4vu2f1F2EXHidccOXJ+iH6mUHcu18P35dX7oflBL4xIPlkHb
j/3Wd/AqIXHDWLRDd6yaNT9yDALrWfQS5hZxDWQvu2vr8m07/Pl1f2j9uS4TZeRydKY/ukDSklfI
EHR3JMbYfx+MGhJST2rtfgoy9q+2buarD3eHnYKZwt+ZQoLbfH93kf/RFfOA8ya+dzeb+wL0xPIx
jvMSGpAllPYzU8P2tgh6dnvGePzb7CRtyVp5k3zA5v7tBvx3RPG3iB3a/D+tlf9VQX18rzuYufLL
X2G7b7/5B2xn/uIDUeF8ifOf92+uQmD/4mE3hfUDLgDAWOsA4z+QHXJr5mAoNWE6eKvw8g/Izv4F
oTM/jr4aVM82nX9CXvjh2V0ZZEAgcKp4Fz9Yjrq0lqkIAYzLVcPoQN+KbT99/dNNefh9K/gzVsdH
/OsSXi8CIIgPNp/zB1+toVVGF0UYW4wlHC4d9Ms2C4hYpyMe/gZC+uFp4VKrIDxACo61yPcGPG3N
0JQ+eIFunxOdWeWI3GwicqxVo1Sl+QBHWhoHvXDaRuHc/s3lf7idON7iqI+jw2qAiByBO/En2yq7
WkJv8iFyFs30THT7h5Ac5Z/fzPUl/rrbcgkPQTAQGdDV97utlMY8mokljp41PWvPeUUwiLsowmII
wuLLzy+GafOPlwNsQmCPzdA3v6G/fiInFa6vkakdXZrKm7SsrW7TRkYNC495caXcFzeZRB27qRhM
9FpU17EgxlHGdUkwzxZyBxokO2UOnxXoPccpiOoNBOsI3KWqAHcYCRdNbAurW4VhUSzhvZzsonZ+
tYvpwMh4+Nq4IRu+HEyb/OWI43COxnpbkop5ycSIdAxVxXY0Z/0Kr0ty9qVTiqvmmuLlYjpJ64XN
BZVlG0e1dB6TtPXuvaEprz6s61i5kg42HdLLqBqLHj5Ktm04YqtmeitEsSwnZt53Y2EoDO7qr25Q
Xdvc/Q0t7OMgwYsmQlFuOlN/ShXlVVQXPum7vGZNgjUl2yIOpfBIWWwsir5i+oJAUpyCIrvHXNFA
RIog1bXrcQdpxL9oDVsmMvzkhinUa2BYyU2RQZhEEdXFuVJfkHJFz7rp8+1sFQW0WpE+D75bbcYQ
pkukYFC3VGp6ShQxGVWyK0yd3SGchXKYxGZCc3LrpaZf7lCrDfM6PU8j4u6KUe/zNoieRUCJkDGI
2NhhHpzhMBIV13QWmttGS+m/uHR3H7JSyfumtXidUGv7GUNhxL0yH49Au5B8pCQhHG5pdgvtUlJR
mt7OhkO5r6eIJVKL4kG0VObFRPgjzYO9V3llvrptCeqrEBUbWW6Pb2NuCigh5mydDaIfnkEKll2T
Ezec+LW7JUi+J8Y6t6LTgtTkDHtXPnYL+jTK8DOgh/OGa/zw7I4O5rdGZt1Z2vFJXWEtiMXP9+PQ
6ENTO28ZqkyU4fmY7ovA0Ue3z6NH00+Lg+FA7yYSuX0Yq3lr9+N8x0nbAeN1lbnHXQK+qO9Bhcn9
DnhSe/lBRu54mycM35Il8x/yoN8niUMzkwwBofVW+qkYy+zEr33AtPTGrZN1Mjw9dnOJWzCIi6EK
gwq0UbdDD5Mszyj/4C1Oj0ZCvqPt5BhNmR3U/BqOsdf14nbGUgUIJvXa+3rm3GBF09TH5Byaj04i
5vfeaM1NxUNzJkDXAAvy7QOKiWzro8to4HTT2ZSJCLbCFFwthcbO82IQItnaOtknIEM32giTt7Ac
8BgMU+ywkmS61ShUNwEZqxufJNUDuFrCs1/jYeGaIIPJCHnJK9EqkgN6s9jZGqfphPuk8KNXXFsL
qE055XKQvTuJ8yGylnmXDoN5xQzYPNqoR0iHPRP0kj6VremC8nCnHWJQaA6BtpJSrh4awzaZiOpl
IpRtyKq/M3rR4QWfVNtGLJ/zNOzDmMiyOQ6TVJ0SI0XLa5iPeh73gyZikBSSIm6jbjosJS+L3Zh4
kZYR1GxPk4FljiQD1m6d917B0G2RheyAZkSXOs9getGmsUrGM02g+ofR6Jx39u3wlNeTczCtDDbU
SgnKaNKr2MNx7JJU5WCTcNnNL60VVmc2pOXE2IBJtu3RU+BPCiRr0PQm7abqEnvbm9kZ3eUh4wAA
hUZbHqcpzWRVW82lr8NTpeyXss7MGPJ7s0lDeeOSKLxdMAfYJqUR3pEPjpljVGwW0e+C0XbfR9Pt
mOA76r6DURjFHl3mli3Bv89nmFCRb1UnvyaBzQlh8OAtOn1sIfOh05Zc2YyKGV6tzwNENqJehfpG
9cGahImGcnEfnaXwt06FmssCI+5jEhUcYIhs2PkN68vSvv7MiN+4L/Fx5zY3m1IGxauXYYQ5R3kL
lkkI5sZytcsMn92DFhOaxBK45wqQWwAvLwpWW2gc8Yf3N0IEvzH/hP6oaEO2IvGKU1iEwXPVa+vQ
eHm9k7Y7bwI150c8LzFQ8aOMyJO2vW1pEY/e4Hn3fo4xOvnt6afQ29VpjhBkzrj9KtMvFjvX1mZK
Bzlwrp6dMLU2nml1FWKh0n5yhb/zcdn+QMiJ+0krP7v40l8+9I2zbcuc+Lqik/IyWt2wL2tMWYc5
KI5uWcm4QrcBEbn92pS9jYpdlns/TfoT5+N0UuRhkyersTO/HSyM4Aj7qvrx97riv0X+3xT5BIz4
lHH/fyHqay5TRJd/YSL965f+qO+Rk7pYJFHck6Zkf0s9+I8GFb4x8s81NCJkwk5z+a8a34l+wbUI
6apJIefb2Cn9u8Z3/F94NYbMWMKGpOX4/j+p8Vnk3xdxXB4GFC/Ju1jZTn8t4hCks9HOqXUMQ0iE
jMmwIZVm5G2WZhbnfHJ2ukk+zQ0mqDE0nOzFHDu496bT3uZZOl6c1l+TUJWz94LESnYyIDggw1rz
Fqpw9UxYW0OJ7YYnkQzPCSMpXE5H8Q4Bt5T5VnKDX+jTm1d7HQ129cQ2qFCGfvaShmdvhStIMfbe
G1MAo6OT8d6dzueH1lCG18FvjS+lDvQLJ1Ktv0QBXVPBJNOdLlkb7GSNe22qi1uzKLvw4CuUnJPj
YqcRp8boXsbBxkHFzlriSMh5Q+cCQ2rHdCSNAx60uK9z4aK1c/TFkhqJT5mFn6qyCu3bflAht6W1
7aOlp/RcdNa4GUsflqtpO1gdh+Ts7CHhkvLZl7+69dLcphMQDObP7taTbvlRFn2z86zE3RooZDcV
sVGvxNzO17r1rBT+EDAOvUn3kEQLSSHf1FmmVsbb0Ff5duy1fslMBPRlXlQ4nCxKBK9dj4JwEyB/
wodAIkaNdZEwA06ilEEoe+9g3xO2xXzNQOT8LEXIXt+5MG45grs3N3VROWAY/8xmvt7lEqdLhlOR
9RyRnIrXrj1Zz/RKYN1V5/HyA6ZSQJ0YiVx6FHjjJhj6DigM9mi9Cz3UZXGYRaC4hhRUERNpYrfk
6IH2fvvPiiCkZZN07IZg7A0/BxeO3/GcuaS+bDQDymhhKOgNdfJauCEgijeCnw7Kpe4HAAaWTbXH
YBI/IeTSQxK9YtANgiiBB3GYWaemmNF/Q+ChEk+UIwgMByK7mNV67x1a4/7gDoh/QB/75TZqZq5P
cBGASWoB5uL7yAci1YTXEdItbocSPPqGeEzewGQJ5KxBWnB3vw2AK3b5BHcAVdZbb8YRZRvqoMIp
IECffUlUNSX7fkjM9DR0Cng4bYvhM9pTBldo5BAeolnKueMccIeqKADqWoMzUcXoBfkLWGS8vPbX
Dx8uQ0EIkU2U60ZOmv+ziMA5uRS/J60zvpZlHWL5xJRsXKPjQySoTh/CXPnAz1zRD3BJ2ivDd05T
hYFN/DtIVUxp8jrJkkmy4+LTsXUnWy0HKUmcN+e5D38f5PomwJKwLZBu4Wl5TPPCcx/TYox2pSOy
9pQ7uex3CMmYgQgbn/U4dSo+1lwjpcmSyv/gDsVsvH57l7hIj+mxml181emeebNe57PKDEzpLpGs
IMpVZc/cv/cnvueSCLblCWFli196tX6ltrneH/K6zP4yzFF7G/k9ukDZ8udoXmfQYZQy1sD2OMex
x2BBRHB/SY8lCRwlrJBHtzateZ8zYvi6LOvsp/CNdU1ZNmhr6hkh4cCjmuCfWLVmnt6VeqODciCb
LrIXXDP96WpODGYUDttvDiuNmUY7IrGtsqbmoHaj7jyERHt3Xoiy0Ga6G/c20/uxRnS7mREsXXwz
SG6/zZH4Mv1su2I91yKbB0YJkhn54I59gqiAubNiFUNnDOs9gjhEDSr1Hsd86H8rMKV3YuYH0SuA
s34KfaPeBDYCvdiWExa1KTfg7JsuAXtNXbZOvLQeCtlhIoVs60VNTzhDniqwEvCm44Rf328CIiXW
Ik0bOjv6eqBVu0dInuIwdEITzv2d17moDAJ2EDwxFBesp/vJ8twdigw73RmDM9H2JfT7tXS7k4Ob
zqGtQqKS4KanKAK75opNlr/qRWEoxEGZ2S9RuwR7Y5LzFzeonZuEGdexUKH1ufKC5TVMRx3smXwX
ZyH9/Isj9PQ8et586ghj2M1FlWza3HiRhSFxXHZ7iv5yQCEbhcx4LVp8WxsVtBxG6VWkm70ZooFv
sHbCeSVFiY4VX38LchMABmBE5Mb1kjhvc1n0t8OEIH0DHGOdRsI072qU8ltvmlYqAHYm/iZPluBM
AMxF+rL+AnKToYIMEf0hTBRIOAcdXqrJuFo1oVU7AF4HC4NQ9da5woJIPC6ug2GCGR0GJj77RRFy
2ouyu5vQVMalMSYPjcJ6hFoRcaGB2N1qmo9OOtEUD1G/IDwYc+fcMWe0XxKGha9TVsmnanIfMk+J
Kx4+sNXQQVwTywqemmDIYugmQ3gvwASPeVB1O5ORwsfUnjTD3vB5oW/8MMLMPbTaQ8nsTU27Njhd
1R2V1OuDj5y6A8UZO/uhJ+cu9usuoz7HuOU8tUu1mRPAoMc+a9udhlG3q1Zzsb5ASRJnCpflXTVh
j7XNkmz6lHS6rqjyRw+pYT2O9XEWFXW/YbnVTjmi3YTaHJ5tlDdvOWHmPUehY96PhTsiJTG6k/Ih
B2wm5KzMr7pbnMDGy2CbnyYZiruuX2a80ibd+ZugSSDP0h1uFWSwpznC+2zWhfVYWv7wVblafpoj
eFTvejAr9cgEJUlvBwyDTmlFxig94Ed7Xv4fe+fRHTeSZtFfBB14swXS0yY9tcGRKBEmAAR8APj1
c5FlpkszbWrfm+7qVqVIJpFhvvfeffE5TY14I1yCoRwFp+uxN5B/SW2Mntuehs7S7ph9cD80qSwI
Z6/8WfQQZJo1HB07s3nOs3589zM33iQQ0u+DOnCQ1hWsJFHhEQ91IpW3MKrEjR43ZrVJB10720I6
G88eEK3KwmNm5U6nuiurr9nQE8KU9XOMu/ck9PalZ0vcpjnPaZfr74aZHHPcJdcaiPQ3pRILVoeY
W0jtnUFZQ5riILOTOwunyM1AEzw9Rn0oPLPnwkw4PvRkPSEi427nJ/QZCqUwJqkuM4eezU+7dRH/
9zroihKXw8EsjNc4t70V2IvUZ0o7qlQvNqiZxcaoR54Dk7RpOrkEsq0gpoKAe1MI2MM2doFt0V9u
mrV19hPbvfeDtn+UrQ1psyXJys+T9pFYpp2GvecGK60T1kPy7DIiuqqIrW8wHNRRUs0OkbiyfAR/
BXcq5/ixMysj20xmkZOM1SctHHrYIOHcpel9ObXWTlj6/KS37Xg1d5b+StUGCxQB1RtWoBH3eMcg
ty+Ds9XrgM2qIeV/mnZ9ReSveUidsqD8g0DtdpBYXqAhSeM02PkAgsvVN23sHkEa+NdSJPOz3hUx
XoxyeEmH9C2PyziCbupzoGAW9DyS6sb3NlF10HTWicrb6TDpiRnaQerv3AFRPOzbXLlhWeqk63xv
cFu04NThk1D2IqonppZ2NrA7YqjD1eCVBRlc23+p8d2EYz21j+TUPfjITZxv2Q6JAeeMExnbCuYj
3Oyn1nhI41W5b/PU3ixz0l1JGwZIqKfzcDW1ttwp05wAJ7CeArWYUj/yWG9+5M3gfhKrVVuASs5y
SAPgaDUMsENABmFbrEcrot7ceMe5YXBjlMw31oFppjX1Nq/GLPIHf7hRtWFu4rkAxjU24wbbl3lF
NG+8XfCgWc/sb+KmrwoL3EIZTOV93mcWGEKHiDHuF/ehCDRrwUgftOHY5xwLKmV/F4apJ7vArYhj
jTpnQeEa4i5hk00o273m7t1tSQgHExFlPz53HANW+FjNyjtbyZtXjpXcLBazjNgO3pPBkA9LrCA8
lkm6awgsXlMx49w2Vdq0XNgbDWKjM5wsWfRXk9HMe7/KpnvD6bunVJWnRjVXtb9MmyYwCW11svvA
3a3vx75pTwbw5H2b+C8c1NTO69rN6LX2OafxmxnSKITY5VMJIZAgnTJ2GRXrVKbaLSgwWVQyR2J2
FyIgev19AjTPIC4wIR1itcCXVw28IXhIrsXQauXHDBUHqOC83GkptqgtoD1n+O739VM9zJXwIFgO
drzaB1jcjvHkYgGxvAdpFK+1VUzpVVU0XnxtVfq3XgX1zURygmAbz8JRqCzm95zPTIlFnnoPZFod
ALUl/9SqsBVVfC8ZX+7wnZBvLyJMKK94oCQoxdZPvPuE7Ms9u9+xL9lB/13l7q9iymozpoyNwoaV
Qo7G+teLcRIoODMJ51qvbW1sc9xEnSw1qWj0uh9Ba2T7f5gc/H9K2K9SGLhiWqoc07Y8Heflr002
xHhnrN60cVVlG1wD0KnfOxbmb0LryxRvw/CRFrQm3SajP1hHhu1WPEcYxqj/yZ0czVnjgw0xsbLb
u/Liz9XcpT61poElafVKjwKQCGnaKubYVq4up0S3Ai70sIJxeWkI1s0E6SYjDPIO2d75Jp1R9Y8E
JZ1ut/QGsKSoWpXwr4xVKXYGTMCFLYnhL2VWwl1EsGI8lej976qYux88MtUn3tXqkb4LTvT9xW/p
mnoN3MmeJqaWmETWtVPngmVo8XnRuqHbrbVk3f4i18/8i+2dLWuMRm1quBNcCF++X+7CpdsY/6b1
YZ12/KOCRr2i49pMalC1wFL+6qYXnJBjt9PlwZnX+7KDJw93olFwXfvXv+1fjQOXL4SznGOATcn2
r0+X33KDa3DjHIq04Fdc+2W57auG38/Fv9Vlq1SPJZNLyMIu+/53v/raKYCzHa8E8uuvWiRebIOi
k0nSzVKbT65SOJWbbOb8uLrIJo2v6vYelwANWvvvloF/Wp9uIFD/8iZD6UA4DBAeSRv/+rMreEax
jFt56Iyav31UyWDfeLi/n6q849psGy4//GjPEiXiYmFoq4GLX5V4xSHB0PF0eTf+O978N+NNbs5r
7OGfjzdXCvzpZ9v9nP9qYLi87I8Bp/WFuIGLtG4T7vkNq/D7gNNzMDEw1vRM9HYuoCx4f3gYIL2v
icg1XrGWOq5phT+Cl/4XHonVU7M6WwwdU8vfiB1xGf4/DxvxGMc3yMeYnv1/2mCZ2KDgDU57CEaN
c0DVWmTNsY+LqxTn8tWkt834CLcsPkkOqsNxJHN0TmttLPciN2A6ce6jWCIVwEe9eLCYobRcGusp
IQIZ29mZshcslKKywiQA0rlMmrpNhJFaG2OO46fJrJw3VI1vhYGeyl/1RLGb89gLuZzJszzJmuat
gqpgeJpuETP2MOAgMDdabgZSotR9AZZ+6Fzu6H3d628BEzmGGFpmPlSVEqeuBSUsS5+UQ80LlQvi
k2qV6bYkFoQr2uB2t1AiU3Za8NmZjEOIFVoTg164O8dkJLzIzEnU36zR6LeLolh9sWm0vbxR+PDB
DFI0wu8/izSc2ToTr5EsumgXf8+0m6bQvByOC5V6kWcNvLBzVGduTMLhOZe/oAxex3xpkqjCN885
qV9u3HqE/cZY71Dq03LoVQcOW6M7dzEYmoZVrs27Dqs39XSS9g+2rtZZe/pAzqoO/0ab+0j8Zp1o
78NgOY8cnwkkMmYyrnH0BvpeOUbxMovC8zcjR7G3tlw9AmLS+dsK+E13Pnbaz4U6kGiymvgEvSj9
oaEF3TKXYUy8fn/d+l3xZK+cMf7zaGJ5xZUHu5jpqlcBbWqHaj8M8xhJv16Qx3mTO3/ut9UyUgfj
9ZnJ/mZAVONCIWjcc8G3poe4YKZ4cLuei0XqeALD7rKqqTkp1rDSpDgtNim5lkFt2OcjSlCWmG+1
RtB5Z9Szr+95VLDL9CXPgk9PRz503YavnkVYMZxsSwrPeYSxXLwQTCse07qd33DUdtcc64KnfBn9
XWqZrQtZsbFOlTMkV3Fjp6+MrBgZYVS/wpHDUdvNBebnHnMCtMYxyheAD85iUqPi6IEdCqfpVegG
YP6AzC7vS6U4xNpdsC8Y7n4q11I1WKGylNiJcczjbs4zSrZyvU9vRSH5u4KhgHLJWFSZHOku5sex
lV6+7RPRPcRlMN9kixKRhUK2gZwV35QEB6ZoTJS/x5lv7NoitV4KzA370ofCxqE9DYrNRHOMTyOc
3j320n5z+mK4LjlZEtCd8/XSsNKch0VbOBEVN2USLz3nKNfdZf4SR7YHdX7QIVODeCUxlA1+S/Cr
kPfMB8pzp1kuVd1zee9kNhe5hB4J8GzJtiSkd1g8t9+agb2cUnt1JguTRIQqHOsZpjkemHL2pzBu
XT6oE4FrG5tehH0+46FSsdhV/UgSQfY2an2cL9GgOm3f1FZ3M0BPuYPiIq4gQzj3eODN7cjAhH/R
60ilJGUBrcnHxHtNJ2A2bNSke2/jomU3DHeSj7nNc6oG5LGd+dUvdSA2Fb0zdAESCWN0l1tuFem8
5tvSgA7baDl25kMiy+axCfQ636rRSLdDOlpkTES1PE8QrqBDNOktEa72tOi1fNFcZ97j9qeAwpqh
JYdtUuvatpoXAs5j0dtILVW3tYbKgd/FQmGEA+MeEkDufKWogDmn09K9Bvz8jLFjgspM8aTXbdwl
YXwS5yn2HhdUhlAYDcIS4ZafH2t+tKSeNJji1G2EtpA+uR4TPExEBAKIjOVXXPTEHGEhRp3JTRQr
y63hQwXjtE/1pIrUXH6Ti95sMZmbR4nV4VbOg/YkRMHiP5jpsgvUlFt8iaKvo8Vf2vvWhybvVRhi
wHguZ9MFvQGpaojfLysLY8b4k/sngQzJJ5Q5uaH/9imqXRYt4qF8QhW9Uq6ms6yOphxZNWZ2mJYJ
6H5KWJ4RUUybj4MyHwxn/UIwvKdNZTIvAwVIu7zSFbzkVGlBdctuP992rZDzRkq6qbqhWm5aH+jr
f49L/1FIew33/qvj0p0ovqWy/IsabP72ot8PS4H9hTsehQocvfBWOgHnnt8PS8alTcd1sUubusml
gD/6Qw1eK3O4VSECXjyif5yULKyjDtKxyxdZX/f36nKcX47liMzwdM0gWHtOufX+WjnWjsKvJtdo
TjZUt41lF7ueBQZbW++fnbRC0HEC6Athz1iBKpvWHbRnFLSciptL9oVrA+6qqCyDLN6DQbTaJ3D3
xRVuoCy/792K0ow2896dxa1OqZEUDNBzcxOsWZGGmoXyhJcIc4MIAKBDGEZSbTQoFWktbzCB1cu+
nI19otiBkyU16105qjZ4H0mh+AdqQhgE9s3svo1qGvz7GbQzbrcVm7suqFvLBV8TcQ31s29jr6Vv
Q1t0JZEZ5m67mqoC97p39LQHb1qUQAbZAbJ0CkuV+Za6LVIGBN4Ol8lS3/JxRphKp671WA/m3I4P
OLGYYG9LkPH4HyvHhh8XwmsPmLQSlSzjW99ciFXRL8z72cDVKgcQsrET6Ark3gh/2EhjQ/9QyA1q
2Yo0c5TO0LdzsEtWuSSwUQ7tos2ccypUMKCXSDrImDYqLcVwDSVsII7sBQbymFR1xNJrpqCE8O7J
Jf+xxAh3DmSpMpkdTkWYFLFeosvsTTHF7S0HM+2oK8xxOg0V4cKMLFS4H8O8S6tjqmnjPoHE8SgI
NrB6djrpLgJ7Z6NA5XaDev5GHwe2wWJgxC9mALOSyQ1IMXHN8BWZB5LlUcp+2ItqbPqwqSQ59bEY
jv44Rd6QYv4rGaGheCV3nA2raEyLaUMjuNjYvWMhxSVcGJcgPrelKqFran0dihh06kIK4q7I3Wch
y+SMK7W7V+nonakGGN/BfkybJMAp2dbpdOZ5kLt5lNkLp734vjDlTJtArZkRSagREJoZb5SRebdB
IOKXtJ6sw5S62p02oeiEGBWCHbM26zrGgrDXckiUG4MqkfmlbnwiNmiaz41rVI8Qa4URlnFKD7RD
XHmKsrL1pogS3+VYtbg6wqDvyu1AV/dRTUu7VwWN66RiratgoYchNGpHPdmBAULFr4k8bwbRFp+G
sl2GdN4CfSqRVbUVplzCmbvXfZuBjG6V85Tj0+vygYmsbU3etUEeJQHIReiKk8cw3g1JYl4ZE7d/
Eg3kWZFgLfbhrj2nhVu9tN1U7cfYq78rMr9G044RkVf/xG8aPa0GOTN3tX+zzMV0ZlaSnirUkaeE
Q97bYC1luW6U5kcuW/1KWypks6axvJMqpmBn5/VPzL3xwXDYakGGspODOX2EWjq86W5evM5o4K+W
6rO1JcgXrw01XTTc8Alztb7d6x54/8BT/S6raa6RFKpw8yn2eWvNdxXVgCc1dTjlKvS5GudZoN0Z
nDrDxaF3KwQYmN1XcT7hVWTSHUl8jDzFKJep4xPhzEgKbRjLzFuphjpSMedE3peengoKZRNNjyDC
Ke6JQbWh3cJ8sYkAwZJsn7OlfcxrzfuBKibMEKctWDNHYbmBz7PkT3Bq7KuS4PM1iaI6dEEib7ws
OQZ2590AgCbzJIfucaHqA2uILj/cAVBWrRZ5b2H++N4o2TahATkGzRqgbJIn9nOS2vCqG04IoSqb
GTtfkNzYpjG89w7UN9o0opiBXLQIw8DFMHGCyurkW2el2c9C4dToxubaHGIFbVNNm3Qc6MlI4+xg
aRT6YhJW87U5AVqwhasY3vWmxifOBu6J50HbtZLRI1B5X54RQ5kV1b0RbC9x9bHLGJsVcaaPdJKq
fDqYKbF4qWy8AyJRFsp17H8XqkRFHrIBM4hP988Wh+78YGsxYshYOd+4ta8qPsflcO4N1rlBhzaU
GBUp0MFP8UEqG8zZasxAye1uvSQY5jAZLIXY42Cd6zJ8tKU/wiyeDVCihilvEWu4hShHRr0+UeDt
Vw8GAbhjosV4hYDKRUmOu84hTrfvG3u6hnbN1cqvQYHJ1vmUmv0jqxvz2sDQiQTRgDEj37ltUJj5
kFOlQa+LfxNYQlxTd+HmYb58pCugtlkzW0w9n6XePgI00yPfoESzQuThkuGmu4zgAGrZEpwbo5Vb
zTXpGrG5iB4SuPyFGJOdPWTxpq1agx43x97n8Pp2fN4/8qXyHxqT+FvaFPIpIQsbGmlbn1Qu8DaS
uCpuHIku7HQV6lilJwcqdClfdEu33wNRkWee3JKUXqDus1m2P5oJOjpzDqPg2INARBGofeI7xOVM
x0wknZpYZSGc8r6MNWdXmLM8GvABI73Tp83c6dk1VGSPUttK7vthGjY20vI7fSukR32JguaJr31n
fM8bJskL2+P1SP4bqF2n0nvbJzdQdVJspjI1qSKduk8DQON2MObhMdepIcVPT8AqobiZnLlPkFCL
H7PR6FYDRb9XgdXwXWTtHY5my9jmC9ToECu9jxEp1Y5quGozO42cSn1vdbv4im8ARDT3ih8lIdDt
vJDiZ9n7mvrFz1Zk3ZFEvxfpnsBJ7PBPseMF4Qyo5ECaRD/qWLA2Y2aYO8K/xjW9PflHkPsOa2eq
7RkdUBjTxcU57wvrxPk924Hkao7gHOrtgFJ2sGzZ7byJk5empLMXZgoMvpRE9Iqpbja9oWkbneLR
CATXuLW8rvroHZVFfO9PGNONaJhT96BQxaPMuVlsaAYVMUXiX3QDSMP5aPT6PAwEfyvolhEFYCDe
dY2yMu3NAEIapimWdzxInDAKan2ELm+9uj17OhHkjqIBBdFbp2plo6fVg4+r9QQwP9kBNfNDrohm
6GYV6gL8REjFANft4sYqNQ3e96T2hTsEB3vOEzSy8swF8n7mLrZjiIFpCYNTRJEDk7TBQMEXxR7b
ktz0C8RJO5F+6KQDLt0R1S7RPOtO6yczZG33nsBSZIclxwhN9/zPJqYHFkoiNbDlQMAgqx02MpGy
H1jDWaGDfGTl3JCF5vGTnXZwYbKdXY3CpKCnawsagEFKoh6OEwoMOZ1EC5Ns8U9lP5+LzPlqx97z
f+9S/9FdipvMv7xL3f+sqrVf7dsv7lrztxf+MXy2CbwhocC1olB0tdf+eZ/y9S+OwdLPMNkkXcb4
+c/7lG1+4f9yibX9cQ373+kzqCyqXVzP8A2YMest7G9Mn3Hu/zJ99r11LO7R+W6T+0Ju4c//IfRV
lFa3lFRkQOWpxLxBFs44pxdrXV08yWAbmDkOEUqb4Lyp3m0CTFVte2RFM/Td0hAgiRD9tICIT184
mxQpRwsZGg2bNvio2UXv1Do74WKkb9D1JwM+PemctUW8A1AzI9C7hclRyEIo3HrLjMeVPZ5TFOr9
sl93RA58c3ua10mOgVzEp2NZnmNTY9BjF166bS/jH+69zWMi1qGQfhkQGZdZ0WVsRGMMIyR5GSex
3AjiyVO8GdIKC9GS/WQEnXyodRI1rTMpZ5b5wK2PSVV6GVox72aAhVKET2ZY51pynXCBMyquxnXq
lcm0vxnXSZixzsRinaUllOukzF9nZjnmy5F9jUnatM7UEK/WRhak/xAQBoOVdfrmt7zNZDYYyTHM
0U8VpshttU7szHV2Zwa88/Y6z1NUj9/364yvX6d9+jr3y9cJYHoZBnKuq07cn2tgDMwKhUq9nYmQ
0UetX95UnpHoW2CIHBxbwl3UNzB2RAfprwcGkZ2T9I8GaQYm523MoNLEhIhDYJ1fVu1gvUyFMHeE
Lvx9iSrAoHOJ4xtST8S5LJ0LoGSg4zhj9wBd1c+3VHaQGl/z492aJLeJlHvj/Uo23HTKbvYUyt3b
AyGGqJMk0TkiDe/rbeC5La3pbqQOIwqIr2ud30fOJdGekm2n5ro4BWvePajz6uxwYr0hEfEKecfd
ELMRG0Zw865aM/PzQHre1ZzyoAjU69LAggPy+CFe0/bDmruP1wR+4krEFMvflja1MniW5Ca+pPaD
NcCfB7GzAworPgOlPow40HbykvunZd144CGHWLJiAboVELAUASZE/HgUzJn2xq2cs+Rpi2DiXZFy
SsNyhQ0AAXpbSooQlxVCkK44AmcFE6gOREEyEIEzBnAnxQowsD0vOdYr1MDBz3Ezr6ADz+8a4L/A
D1oD9n5xASKMDc/NhZIwudia6pnI3AA0ZpNfeAq1Ozhbpm3Tw6zALYxJZoNecKnUAcTgx8WU7Yhj
KhANjrHYABvy3/AN6jeYw6zBWXo0TeGoR6db0eah04jUeDHocswxB+bZldvq3rn38ca9TvYCCmHA
vmTtqmCFOVEHNPP1x+yW8Kr5GnCX1MMCSNIYtbGVkiOk2Ml5I2BV5Ue1lh2HBZMBxfheX+xq30qM
TY9jltkKdSobON4liQYnCPvTmL8Lgd2tovpJVDBCU6fjVFa7wbIZO3NiZRuyJHkvjSwpojw1Mn4/
mix5PJVkTjwxAU5S8FzTSqhQswczO698fwsHohfJYe59+x17lOo/PBEYwoW8gzwwYkfs5SnrK6Bg
YRWL3uK/3FgcczgWjKJSHV7SUyUGFyB4g8wemX3LFd7UIIr/d6f+T3ZqMuYG5oV/LhI/XsrYNt+E
7P8y+fz9hX9MPt0v2CoM1yGcTrLlUjz85+TT/qKz1eIlDxBXGHL+707tfMHXR5zNIiOOLwYF+ffh
J3u4jVcG4DsWnUu729/aqK1fNmqQeWz7us4ezYkBp+0qI//DRo0BheRA3GhXtm2MZ9whAJns1jmW
xSK2Xj10Gx2YxYNVuOOefsFla1CEcvQNH2FLSPU006V2ZXVUahtN7x8EV18njPO8isjBkoGEdr4V
ffKQ1BaxLgx8sd0WkW1XL2oQ98qkY0WohMsJB//QcFn8486mgbNc82+2IC3Z2IX5iEUkBSRo0swN
5/rWVmP3hKxH75WHujIz0/yha0M4+9ZzLvNPq2bWiGp9noO5f8jJlO4b5dhVaOVD+ZDly3CStU9A
1GPSG06Q9fecslnRCuj5M1rysUymcpvnS09kMA52fYelnfLbxUXP03WMzTiX8ZbN8WacJnL03tRY
1H3psOoXvdW3em1TfeQ0zrXe+gekwYdaJ45uod7dUPp7VcVTuckn5lCJ34NGT8lhNo0f73oomhEP
jNz6lQEXilbPkGRfxMymjfhllVcL1LGd52jeqcwZBGEpQamxvXo3YduqDlNFjIBzAfEMAhKPjUMb
j5rTF6rkzGdVOu5xsr3xvTIkFP+uCbhdWTK+RS6FcV9IgoycukgF61djFVvLI4K4oCU9U9LXPkQx
GSyDshi0hb2ry6nKqqifjnRH2hSE0WkJqIZOygdQhf5tkAToYMpnEEiRHgLkvuScd4ATTVVCWcFV
zwzbu5vKqn/Av6rT7JJpZdoT8eisEZBH5lx7okU/MuAkbzWx0CzXjwGGPQZ94labM6vWNlo5IRuR
GaK6i1g1mRQtRYOUK6SFZrSx84KoHqdqqU5eXPVu+y7N2HloF2pYBAU6GOXpPWgpj8rVOYYkva8a
6XsYgL0FUNwOzIpO0sJe6nbtcZpXmLq6kNU1vGtg1uHwF2UQmQknQHOn/05kF65cAe0qq2Zw7c2F
3Y6lynhFOJ/O6sJ2ny+cd/PCfBcr/j2DgBFHGuJ2sM1mAPHphRVvXrjx/YqQR+BlSFYFDd1hSbNs
JPP2h4rrNk3ZntNA+xd1+hL/RqbPZ9OIyhVYv4zKhdJ34dgPxFSq0OirigMwoHu5Iu+Zo0K/VysI
v70w8bn5T68iWy2woHisr00KPr9YQfpNClLfXeH6/QhmH9YUxH2+Af1m0bs1IwqQf1rR/NkK6XfB
tL4E00ru95qV4s+FmDMvtxjsBSvmP12B/37twf6H6szwPlkrAfBwkP3QDZyp/aUzIL/0BxiX3LBO
qcCw1gs0a9GA19hUw47OXZCPyVN8qSO4NBM0a0nBfzfE/2hDZGNjH/rnG+LTz+lb94+GKeu3V/yx
E1pfMEiYbFsB8c/fvE9/7oTuF9daQcKrc2a9z/65ExL7BC/EH5FrXGHDARvU71uh6Xyh0IZ4KY24
K/IYVszfuLMa7K9/vbQaK6fEBFRiYr9CdjSDv+6Feo/aA38BcmVjtq+jhmO/K+YPH4v87WJoTO41
iqWnUooHT/k3XVePb+6YN4+11B4bve1Ow4zrZWXHcHsZtOMcW268H2We3g9Vo30DzwQ+wJV6c7D9
2GMy75hJd0//92ydbTsTZsnwvjC842K0vnmLn0KXz13RmCTxWfykhQkGPvsNyoju5ZEOrZxGboTD
viRuGWNG2i00M9NEVqu2bZ4Lv+o5QXo4nI1TGkwuzTWIc/3WS3W726WFbdZAA5KsgBBLmkTXw8mc
gRhnZb4YJ0/ODPtxugMCXqQhmerZBFn3vulR4c4Fy4FrIObMy5/iWdM4txqeGJsNUE/5DQep/yNx
c3J0uGemDo9BKvXRjfyOLm18AHgwab4s7G4vJmle4dxcumggf34V54TrKM32sN+OoDbG7SLz2d/4
Mj+UCa7QqcogaRSV1UMpmPytgtbyPo/cHXwrSanPyR6TosB5Ow35DXkRechN9ZJLBLkc8TU0yiA5
cO4g/tlgVH/Npox+1HnMjuAFb6TdXqXoYq9dUlYRSgjUsgmZtRoD7ByJ+9FPMT7tQb0vOS2FZhNE
YrKOySReprGvwjkw8pPv29+TDIyJFYvhcfGHLqzg9e8xV79oFjkmEi1qD2QUddWs9ujTD+OSvTC1
+KT9t79aOgk3RSS3S9p4aKD9uyy7UznK6iD6rEZGsTbTUpphx3XkquZ0sWub5T5NMB4JU7xgQCEr
SzXZlsjgT2aULi6iJb5XAQIko2otDAaSLJ1FbgeD/94ebRodoQeYzDY244g6maA9RBy10ut4KNob
v1fm1sM/fERezuCeLE4Imy2Nlq7xv6NmjPtydLLvftqgNNGbu60bR+PkN9soucnP2IrlnaPR6t1n
02NVzsWes07GXLbODpVAGgRs4oaWnB0cYQ4OMI6jR9aFdNe2ZrBLSodUT6oF+9FVP6UjyiNmca7U
rB0hoyEClPTWfpdMlCOg1OU2SRh9B3rZ4Qsh4cPhaY6cRSNnoo8FrIuO2KQ5PRlOpYdtIV60Ij4u
+LnCsqsh3fTaqzMzSLHElJ/Sxgkirbazz9VU+RXkAmeSnq1W2cSlx8ZdSYW6uC5HMVy5QDCB/BK2
wk6waJ8SEwCKGyg3J5SeryebNh8pYINKqoFd0IcHan4hjha2YLfUzbJayyiy29o33R2tjP429mKP
rk0Qjk8diRY0HIOYG1ke81QNlCWgFPR8NR4stMWY6+RQNGQw43G8p+7AiMaRxyIJxsIIIdPMP5qa
RXWbePZ8GvqsOpi9mhXCD48WlJnZ1aeo4bsF69Gp/tNoGkgNCU6lnTsNQ/rJ/h3wWVNQoWmra2p1
S5VI9945PC2cKolV74yx1K/SKij3OAlq5BmNRJTJqaMRCnJ47u49snDf8gkTnNQptnQosFz5FSu5
rbG2yH9gNRNISaa/vE0GqXe6yKfbIteAoohXc8l0QMNCQjGkblZr7NtcN8UGG1SOVyz7EXd+u8nM
Onsp2xwFyqWg6MbkFMqUcFisDVMV4x725DNKomASjl/8urYLeTICzB+eNV6TIqwfbCvQHgV65TcT
ECiXHiBNSxnghR2SlI8xoq+5jWU17eZi1m/cGIBWH/dUk/Z9f1sQ+KOaKKt2wDXnfbt+alF13TN+
SmsXkx/eYodPYYCM93gtMo58HbFTPYV4sY7mG3/xw5nY0VlZ8zsZcudgj2Xw0Zrd2ZtsRvydsMaD
5fdv7kUA0Dlvm9Z4tAvDx4FBOWzYA9f4jBktbXOt166YXaUQJJEcKp1KAHjUWTgn/qpcGKwH/nyb
oQbdLZo+3sxZgCN2HsDgVmgPUwfScfTMCxc72aeBPYW6MgFv5/kQ1ka7B03esgb3N8HAqrVY8xxi
veFJhF187IXthK7C1AqS/WHwFzMUpNe3ctVr+NmCQzNNe21ugmOrj+RXmbWGnhuQxlm1H12DOzms
elDdCcZUF5Eo8M3uCZ8NwCufQTOXxWDT9c2ROSu+GK3+nBrvGeqy3C4BQpfe1RmmNzJims0VK62m
dEe+cjppovmxGsvoRBwwCRAoWtRajWp61Z3JyQRFmF9spc/5Tq2617IqYNqqhTU1yR48NlhHE8as
xOPpuBI5MWECxnccnL8uq6ZWrepaKvqvphTiyqnJlBmAJyBmqxmZNjeueQbgka/inBLic3CLYDfV
y9ekXv2UFxkvn534JpZGTOFvztIvguR7WRsq0mEc38fCjKN0VQIJto1s7sy/XT15RwT7JED30+6z
Ylc4HBjGyX4t2yEFM9TBR/b5q5YWz0uNUvnZDrZJ2CvHf8IiSuwOWRJOTX4OTFkf9YtgKXreBnTM
oYz1DYupZNXOxlfgcWwYvfVIwg8jS8KBP5981nU3K76bq0harnLpYJfuLh+9OULMqnZdvpTXpmGq
bT8vdjRa8/cujWecga4XKhAKoUqF2OrYM1/gcS/3ghIf3tAFUSBMvWHCxihqvv2xF/k7H3vR0zxc
+U+N5/BaQoyP7RAfKTxTkVYEyXnoCnXv9HH+7uXuo+O6inxYcmubsjtY/8PemXTHjVzr9q/c9ebw
CjSBZvAm2TfsSZGUJliUKKEHAoEev/5tpMr3SnJdleuNPbFdVlHJzAQCEed8Z29YH/Z6jFO1JRvP
B42A3PmASntYj9LVNOT9rTOHrrXAx5hlZR6OBMLSDE/cHq5PVFnvshxLPNB8zytLmdVtb87tQVCS
PXij9D8NWSM+djThUxW2t7OwDeR9ZFoPqWptMK1uDyk4HUtWVkXBRMYTs9Y9tY5QSq4IUTzUfiAf
homO85pV02CLYSlrLZ0m/9Zo23eWG5XpyJlpg4ppW+3ulTIlt0zptsy+NAEaOcIH7maK7EeVTAu8
QlzBQkxfUfWJzwjVTvkQM4iaQiJZ15H9Dhxa4opOrC/kRkhgUcnlWMjk1XhUl5BGksW0N0Y5jV/E
EudQl2DHEvEIl7AHFed8H5TuHSG4c4jH1INFa1XjwTTmlMvZ7b33MPKg0luNB7BWJi9Saefa7BK5
IfmUbyVH/bWq1AyOhPnNbdXa1YO2HZ3gMIV1MGaWT8o1rMgjtYzAbmbttwXlmYaIzBKWiUyd7sIl
RGMucRrF77VvKeTsmSILi33t5ckLq1n2wiOue80JEj9maRseROolRyEHdrxh7Z7qsmd6PjGaMFtN
WISeIytJp3NvTMUqmGN9CowFmxCLIdsqDs8nRjH6dVyMZrYanVJtyKmRIBbkjtp5bF+EP3fvjPj1
B7+pKObDvrh1olh/qGwJisVrAGVsbIr7WbFwR9hdzc/MAMPs5vjQDCSQWGHXnJOA/s2Bsl3aV2rq
t0nK/XCmvMiEFWV4KhahP7uvUbaEt3p/5Mnqd07AjYj6CVA01MutkznujQsL+2PvDXTcKq97zAHi
mBvScMY11bHkY1jIcqdDH9JcMY/5kSgXIHLQMf7KcYBqAY8hpybCMbzv+VcPY8HyqovgcSjYG+OG
7j6XS+LNiL1057ZzdNaXTNwlHtcWffFkxvSRcA9YexAP2VW6JOqAusWbKqrztTLmnGkRreRuWJJ4
ANa13siZKljaUyTqU5PYezmTMrfS8oCvIbpjejqcHnwv1dXtGMUUF4JoFLWbMSoM8T95Z1g/APCx
6jrLUs07280EmzQj3/XgPFZw4TIIGt1EUUg3NG5iyGAD+r75nI8OPJEmNbckJEu9sZuYdXT0SSxV
ZCMPbQzPDmZg0W3mIVLegf6YMj/TpQ03wkjD6CrpF3Ekl7BOt5YfDRvX6sAbZxRqWH2AKTJNb6hD
RxPlYaxbzgJmbexnCSKjbyeDkVmtjpprctO1dnLF+GKyDq3O+1boyvkiSqYmGFbFqb4fC/XUZEGY
fDRhC6wLJxhQYUOd8BuwHygYff8rpano4OJSNCgPxca6TrT3TLdEbBOX1XlLszLbge6Y3wQb6/OA
NmWVcz6uPCX2FX/tabbq9l4x4PYaj07xMAymPM0qGdZW4aiNjE1aIWZc2NsoI2JG74rdQZ01+zHr
TYaO0urGcepiQ5zY+dCwi9y248hsTmmmDOGay+acoNpo6Xbb5d7RQOe8qTi4P1AsDHY6E9abBI92
ALWpVpDwaro9JDU8uqn7JIIkoauFjp8ULl9vEw+fGYvu94TJbu0xDt5FSXKG34RqoLDWyrKmQ23m
NVupLrpiMtcHiR44w5brpt4xPC63NWQzBljQ2a3I3MXbISzibZDzGA9HI/tEEVtB0fOKg5GENiEX
niTl4JY+JHVUzcBtJkIptr2rQofoT+AZt609Tw9qgMM2MqcxZgjfZVTamh24kW9hr8VflXKd6zBM
EhbaOjqEFcNPWcPC3zHsPDFbuZ41HCJNxZ2HzjDdx60IbvoxyhgoT9xD5iagJ6FTrERT0WkS5p3v
F0BZGqxKQCyIy3llSphuQq6qzNq/yYxar8dCZFszD51VSj/yI/lSStrDIhMpkrj4aKjmI6HHDKKF
v3fkaApUof27YCLr4OOMO04FhlGTg2dC6KRFq1vSNpvoaK7oZruMO+RvDNbF255va2WV4yt6qXMc
Qb+c6/cyzV+blPZCbtFJ3UKpxAAy2vaWxIO1yrHrnNIETlZGwpXxc+ECwCAfsF5AfDmcO555kTPW
V2TTSq6WxtubIvOYk3CSqzyKsjvqD0JsOocY9bZXor9pWvbbqeitTb2Uf0a/UUdm2HPGxUDERKkv
vg4lR7SUgaVD4bRMnxg1MIuWenOm9Jc2HtuTVyTpSqCSOFHX2sTxpCh1upDxLSM7WQzQ389ZHO2i
pP7MeY2t2FQm08aZ0+JYdqrHONg30wuRh2ZFvefaRtD6zFbqCTpAvfZ0651j1x7W9TizcaziYzjM
iwu+M/Sm7LtPgVlfD+YEoTC1nkuDJS/tHUwoLuYfzDn+SzzSXrYZF9yQaezXBCPl01yBkZBzZp3L
Kb5KjJKxaK85gIZ41K75jdFH9n8Tu6MyUuVjXFkf7Rgwot2XzntDAnEjIm1vlFE8j55vf1OqoF0Q
lb5LppR059oY8QysZrd4YHCMHk8Vpbh1lB9+6kWXIYfoe5COwTQ81GQ4odaAYKDshKB5JxtnolFT
4HR38pHAGBNCD0jTJIpnW1YYB8nwMsuv49bgTii2rsj0CVf7apiTaOSoE274qpR3naVS3fauQ5HA
pGmL9yFLzJVrERje9n5uNltcz+rGIt5y5H/wR6gOv1mR9eCkFYuHn6AMUiI7TZKHq2kPX8JMdYBt
jQzxqtsRNPewHMh8PM2Jl3Grm8+aR9I6xxpMHGOpBaoS73rQeUyBu4uWBRJNSAdgb0l2wlFjsSS4
o8ZVk1bdwevrT5E/n0Yu+DVUe3HMIuM6DBr2OjmBBAKRJ2UyuoBc2tt6mZuflKT8R0qN+XW2+qT+
RmsdOjWG6P4e/cm7KBKu+HCSWxhA97WzuI6LyTuWDnFeD9/znrMLBcS5MG5p1r3QrmnObWigh4Q6
tI5yG/ymUNE2qQoTGDyHMy27BvdbJKhcABwSmXxXQxjcd4z7HNKQ6F5cTZ+yyKRy1k72jv4OFMjW
/hwCTXscfLmAUcgGrwnwD19l4/WPrH3E7Fyp1x5TTyddU4wSdBfN0HCuc+0b1FkYk9xqkWWHwC2v
nTZv1uFsO93GSoagA1RmFt4qFXF2WrDDJvKEXZZM6g1XZfVR0oNd2Mnz/IU2JFpQ5l+Nt8ot9K0n
cuOQ8sDTpM+98QCxQdOS4ohEMCuNN9i3Thp3zdYupukz+yxurUgVb0lq+rcVLLnruY27L0bifos0
IRTETkZzqilD388jLUKZeAMcnUQMH/xRdncWKJn5Ro9+hfjJK6o9VdCCuHFrqyXozCwkSSoPe3Uy
bpSVlHqdEG4iFk771BGhcWMmWhIL4mFwQKz5NEXyAzsE+VhDeN5F9dQeuA+mrasbRtEC/3nwYemq
uLQeI5GrdRPbt77ZhG/FWGJeKUKfiIllJZt8cT+cB4tNzRVju82qbvv4zB6iHXeRq6u1ThO3Ozkl
68/KpYuZgsIdcEwPQR6vBmph7GkKAiklhxu2dwMsMNrDlX7WyqnP9D59QtOwlgVxZ2p8k0rD9cS6
gDuM7MbNkEjx1PMXuBsfa/RLlzEDyG0cUjSiQB2vQNw013anuitvSZavhRqIw9ZlQihVKb3hgRWs
Wvw17JhIqjC82JIk0WDF1gWrzMcic71PBF5wjmZd2h6UH8NDNsaaTasPfg5yIkAb2vnjo+wUYO9S
ZMpFRoEbR1kGxDFUcO8yJqO+KaOQVh41telhynqssTY32naul+Sx13DwHi0e0WxBC7XpbfWNfE65
pUVwz/RgCr3ORcSSubCEVAfuG1zI/Rj11ku69Kc38DPJA2lp3jV1ZRKAqXv/oZGa5ylrWXWXMxjy
YpCKO9lxTV2mmAP/Wk9G+4KLTNwIlOt7SzE5zuG1se8byPEPgRFyfNGEkM6GEVufJyjxp7bxe5I5
NsVQZCDcpVXJsroqpE/gFVs5wy6wu7kpB4cnFn5dKDC2DqL0hgo/aiq0Q3Z+Tk0L9lDrDpJvuoD3
1OooxZTb3OH5dZiVnhRjk5ShnsTsRSc4SRkz0/H0LVeF+TE0GzZqs9v6CHNNfRMHAb67KE3ql86V
IHcMnrpR5fAw45LacNhJYHc16V4Z2HGQ0xRnHY7esR9Eu1Vwo68UsLCGnb0prqq5Gj60KTwyVlk0
IrExOGtXOyHLSWvcq6xWN3Ia/EPB2Na26We1HxpmpGB4cpUYemivfaKOr1RvDR5ig3oS7O+udFUP
QLTZ/VPO9KjSGPHDFBPW84Oop2gP3zmCU3XdtcEXozfNLYsTgx6xbPEKz+Z10HNr2KkVb5PaPlax
6d8xoIbCbJL9yTW8mfljaL5ABE0umsBbU2/WQG+C7pqsdnaFbuAzM78gxMOJmLw/vUVTEa8tB4Zk
6KeUFc2woFamp2dGlGDqaUZclTXbW4MLfR/jxWNklHnQrEHbt66ycrJWuAo2sT2aG9cUNGRlxV5W
zPpjksMP5qgwHyY9uoiezKa7A/pIHdgM4FuV0urzh1GSF5tiHjapBF1IPavPrgyPZIKkfUONlUTE
VMU7M/NxaeJMQ7PL/y8gDtnjdDu0JXXgPnsOGgvQG4s1Kaht4tj41dPxLSgZlQgiGh4D2TKkaQiU
4bFXO8vMnMPgIK6J0ofZVxwV4M+ug44xriiabxkJYfY7rV9UU6d3ZCMPoWEd2Fi1+352+k/GSBvE
IimOgUXsxMwOeayNZE84L16NfvdWBGl9P3T1fVdZ+bQSFYSgFTg/vYlz4xbMzkRu04qPNSi6K6c3
3h3D664rq0Q2zPq/SmiDUegJnNd2kMs0M+w0pcajzuuX/7St/622tUMO+ndt6w/tW/xT1/r7D/zR
tWY69B9CCsA4gqFT60Ls+GfX2lzyW8IiYi8AXAuH1vQ/OR8I1hl3NcmX/He72vaYZhXCXkJW0qPR
Lf9Ou/qSoP6B2AOwmEFaYaNPWTrVZIx/blZXOLbYR/nTdUBbcaaQMahp2hUuqsqicOxjNjJmRg0W
IDFtmebdnKZkPybAhqe61AfNaNXZYtUl5Qs9qUjM8SGeJnnHKtsIm4TPmIR+xnNadJx1isKFfUlG
ZxrRh3fI1QPnAzuloKAyUVis4tHQLwjgPDRug4IexYkwDZXGtcWMjU8gy5vQIAyAnsb+GHmkUMNj
yNhHinXTh0Siej7kR6OsPCpzTsz0d5QOej7zWTrsSDI2ZYKX5TGv6BFGhRXVq8gBZPigCwfs4pAn
N2FRxJTxWMhg7LrkIwsm4ue2sg+8qWoDaNX4PMRF8uSnDhsEVcTp/VjJm3akSjnLJNrFVdi9BSbD
Gbop4Aok7E3XrmDqPKigjHkYRmfPKk9p1CfS47mU0f7ZDoPo67PFJhkFOvHO8SaOMkToI/KKaZMR
65keIQ91ONNFlKVLp0VJy9tbyRh3TGqICs86LrDQZKy/oIGejQ/MoiT6Wo0Nz9yMR65lFf3xPyvC
v7UiSGER/fjfgyzPXzEelu1Pi8L3n/ljUfDMfzjoKrnrhPl9yOK/xy88m0l3xxNE6L/HM38Yv7g4
xy2LdMQy5v5LqtOzCMb4PH18k4yz93fWhmW44oelgQWJCZDA4zfkRZbUzM9LA1nobk4qX4I2p8JW
xLG/SqPaXv3wmfwJt+1XkpfvmjbvkZXPDliExPLnPyRHw66vLRuryqFLSxQx4FopaY1h9WmBedwV
rmcf87lmxh0mw19xvJbv68e36CwvztiqT6CIGhMf9s8vjqI5xwnjB2Cxgoo0pG7w6Y4mrytF9sCW
s3qLWJsC6s10XAGeJl9Hg7gb5x7X3uTaZHgYL+UemHm+tmujxp9YxbeNny6nnjwk6TJptW3YJFx3
jRc+FGDCN7//AP/0TXgs3ibT7pIL6ZdPUGhHMRQ/0/acWUVGp5p3hQHDmiPh9KEmfb4OzQz2sIG5
b22KEbpcgFtZVtHE75cE451bWuNdRd2W0hB05yCg8d77WX4cgz6jyTtApQOGuptKkNkroyj/Et73
J98Dpc4AaoIPp8H6RQHfODYkIG8IDjRnho1mbITajZ72HiHc339ay/Psh4v68o3zELbJey3SgF8p
DdQGmqXVGRx6OxIE5yFYt65fn3Rr1/dCRsX696/3y010eT1gdT6ICTCQwa/WLMvENcyYLq8XJfqe
FaVZAeoOrn7/KmwHfn1XjiCKxobA9tld/PL5BZrlAhKyf9DWkBCwTr8pO0gOWeM//f6Flgjdr68k
LZKhQJpYF/5lUUgjkncD1+DBmqnUzV6DfCXgmpkmvripsJfCbMwEEayC7IEolX+lcpcecGqGDzFE
lXMhZX2vsTMxPNtjM8KbKyhZMf9+iNCxnEBsTvuEa/NDH0GHQJwGZpuT2jAD2op4kVEtfhGfycXG
cpuXwZ2Tw+/fJDaIX98lETV8iEwiLVK1QP4SZw+tMO/iWY+HgeFXisCoQrxFGkLxGl76IhJxMYrA
x0EtskhGuHjTA7DVbteTkthRtNU36uIlYfZiU7slY0z4C29kMDmfvEVkQkN/q83BejShqMPnBCC/
1hzHniyRBbt4xttDYQRDQVRa1AGQpcDZMImlfmI5yw5ui1Al6izJ+CySFZ4uMbuTkBNw5CYHJvfx
si5aFnZA5r6xK/+JGeb0mBpUEkuzJhpNJuZLbEoIAIx+HTHn9LcqRzGz6hcNDGNAOVsK5oRVb3GY
dRTa9c6lL9+agCQysB/PLV6ZfBHMUOozbiUQi/cJSgYNCUQ0EcMmexk6nOVTlxHkmSIHngbkNRLj
8BMTAcWLF8XZN2XGFdlDEWC8CXTM4PtQLRvHMh5fPb/MNt6iyUHnlx/TCXUOfCX31l10Oq2fAI+y
i2S4pYhff6awL98EBh5jRMUT4+QxFjkPSUiDOdiEeLWnT+xA+a3BtIB+CI5jb5Q3VajgTUMwx/uj
qRcbXkmiLL1aPs9NlafkoRdhEEE61DrorGQM98lBEHDE2VZcOSGqIeNiHTILMd9gT2DWflrixYLn
C8UvVEVWFfhQzh37DWBxc4fepyHIwlZ0XXuN/ZQ5OzgtXBE9CqSutu03BAaUFmPL2Ni0AYvVctb7
QGkK+H3GQDAiEFBxi15pwLMUx/a9FaI5Y23rj21OrGEyAJGvdGy925rvnHK7up90fp2EyAiNRejU
R3lHzRbJU1y0HdISikUWVH8ROfRlgjF6JG13HUbup3jRRcWLOCo0UUil2n2hn0OQqSyp3zbp2liE
U60MfYzamgQKyG0gLoipqn5GUSXsaNWltUH+mqCnt6isIGLj4C4uk9TVeDYW5RUNl3I9LRosYxFi
qUWNFVsZYvSLL0uLuufiIuC24TGU7ZLId3FrDQn5xAjhlm4a4yznqrpqFx2XJkPwllJnue+SxiPo
fjF3CStVtzPdQpapxmRyYzKdI/Gd/GAu4i+v4nZxDYRf5PlrKvnd1gLjQTwkBrXbxuF6FGn5RfdO
BF3a7N5dr5le7V4PJ6QMPUrfAEdSpJwrZsPVvm4zSrOh6I8dSdRbY6KHh+iMuAQYLa8xj2USeHO9
MWu3gBaN7X005vGD04tyZy/nfZEx306YDE3TRMoysFGamCBqrxJ6YVQOqTzKin9Myy5TG05l9aWV
sHGrbtobrk95tREZQrB++ta3eqhuBGDWTUhXCoHtRF4R0TplRzBaCXaVvTmH/soSHeD6npQm71if
PJfBkkFPGfQxMTE2IpoXQlDOrcWNejMhkUOeHLYklgXxqq9mqodNkAsKOWmqv8T0zYHUJd4zpr3y
qpSe+WQI9he0U+NbuH7sTnq2fFUFr8eNGIDYhPlY18zmgUEbcek95GDMX/E9Z5tMzAMSafaFhlTo
ozLTPjKpmVErD7rnCq/LsaaW+D4bsTjkKUrhVPMmcYlBTcyr8DQThT5Mk61u7HgOT16zmOoHBpDX
MMUwF1el2ga6551DL7ol8zlsZGdb27qdLbCQsNxnT9FBoxnOz1hB3rxENBTWncZKP2Qd8MS+R/wc
Gq6JQJa5D1QCNIi2zBjJWwi9NFRLLPYKUTWBEDdfB14XntiryLUK4bazj9SnHnXRyrSpXbIH7p+T
XrOuV1Z9Spn4Bl8jHYueY1HvofhIMPqV8TDxAvHFvb6asSrwa0+x/DSEcpEp4Fx+EB4CvZB464MW
Vr1AKc1X0s7nBh7mno5QtW9Si4og+0X7LEcBvINFwWSsFkBdTTeCNO6xyBgR7PM03lV2GG+rsnui
dwL8p22TFdkmuSWSfafDMuhXNCP7vVb9FO/5+L3si3b8Or7iQFxDQ5zos5HlgzfSFgi7tW0tA7Nk
QhQr64SlD0CTE9+Q6hyL+T8HVtCDSTv9Ba8WidZyuvrfD6wvX5v2v/7UyfX9J/95bPX+4UFYcgOy
E0spaxFv/VHL8jHoSkYvHMYAzT+UvP+sZQlmMyhver7Hgdd3Pc5if0xgUNLizIqCmRPAMpvhBn/n
2Or6/7IbthcAAZRWmAGUt0Dg/nSkjCYHJ00axcem8Lpz5Zfwr0ryOGd7Im2UO4t9iX6v+dCYADwg
va8Eyf0NI1XDIYtR3UPS6bydBpz6GPj8OwGuvefEb3OyqlTobUDhi9gOGQBz13gBxkUR0GAr0bsu
7cKFju8MlJKRfkFezSRB+ID1Uy7CgRoODLUYhhz0RMg1Kvzog1k2AQJ4qcN14KavzHE/mxeTgRM2
04eZsSXy8zlqnd4Qm3ZxH0QDFoT2IkTAV0rkMVy6SggJGcOe6gS9E8xIDlJev2eq5D4JVdps4jEd
Dtquq+t5mErSfbZ4mRcvQ0q48YltjL2bdBPfWUHj1oTQlneOOKjZWoWbMFGG68H1JPaGGN7jYxST
I0TtxSx/wx/TUjXPgZl8qNBpLNOI/bXvTBweEQ0YNSPrUV/1jKInTvuY4cK5I4CKL9ax0VJUNEvM
HcTIJXTmGzO6+TBY+V7vbC0qevR26pzcEx+h3aDkcCo0p5bheXhibDp4mTqYgOq8xZZhdvEtze2+
3VgTbJeNxz5s7ciBbE0ezQ57A90TTybBuPLduV2FRXsIhrL94DQ8r1Yqmc2t0VuaMM1k08pqwA+D
O+quZt86tKn4mCz2j473suWh9xyWkzgFg/4AtM1ZBwxufgI6MZ3MGLUBtNKY8wHSTbOVTGxH0UPj
QJ/b9F6VX/tpUd/kFy1JAFXXW8HqdNnTNy7JVMySBNv6j6EOrfuprtKtjFxmSmf1tb3IT4CCutuw
TqK7GQPJaQw4Q6SuvbZ9vCmcuODemGhQuhIqvGm3rxEVwLVkKO4YX+Qrw0XEMl6kLDqKmk9iqLtv
hP3Me5Qz8rxUeh4z10k3GEw77AtN7a5boMftalCFvu4WDczodDcGTUs2SeKrUxYcbYaqWRPXq1Er
OtCCE3wyFDzNZlPoyf+IAK97mo0O6nEf5lsXiyjw0YuaRlw0NaHLDCE852H4hJqsEht4RQkFFKNu
OCSkGkAH3/JWem2xTcqmF/f9YsXJFj+OqlH1rUew0fe9su4GaX6cm+AjoOGVBtS/1R59Uvr6CVJR
hw2d3pOIsfYIQNwX9q5PUai+CnIrEIsXdQ/PK3GQed/7t0wXKTJVQKLT2LUOEWvOA38DljtyejdN
nZw5RQ7H0SwLTr5MmoxkhJrBum4uGiE/HHXEHkF9LJJFM6QX45AWzQ41anjXLzYiXeMlmi6Goh5X
UYe0aFrsRdlFZGTNFvSFLmTeCIfHlJ5hCkALTBoAp6uRWf7rRtrh1rPJ7cRFaG5rtcCFPWIUpnL9
FyzMk1y187kUnnGIIFDuM6yv7AwsYyfDCc2bmIZd6aSMZ0DReB2lPW2KtB7OfuLtHMaFVyqk9Ey7
ljmVTKfyHqIJwVSXlA24jmLt92zUU5jIpzSjnVZ1ndr3iH7XvVlE10MvBz6BdJ6foPbLo8QXdz0y
Kfc8REh48nPHTndT5A3CzySq/O1o2MUuVWd3Gl9BvbibSjfWcZzDeSv5t865FNW1mds1+w7HGBlw
ZnxVsFmTtncE4YjOxdP1vU3r+IlCEOZaFxJbLMmEwl2Yp30IQ586fJ5lTF8xPu2MHu5mx6S8pXsc
hT5UOzjUI/NVgd6B1blMNd3kczR9ozRAxqD3PAjUETAVBko69ILNFyYy6g26XSLNsYuSumIrfaRH
mq8rgP1XSd594sEC/7jN+0M518NCeauMmQDCMHASL5L2i1XytNl6jtdc4S6GlxiZj5FHwcU2mIRJ
2Metdemn+9wzwKrP+gBNkMggD1iALBU91NLoD5YuxVFM7FHDABmyOzjjlk2lOLst22ye2P6uUbQS
O88MzmPpJSQh84fQZZjIayJvP6iAFCuzQ986Yt1L+Js0eKFYe8GX5xvKXPWxDsxipiLMDIUY7TuN
Kt2oGPtjNsqZrmMVJTeJGAHW5YoE1ZwFG8l88omSW7ij1Xkm0FtvibM376iwmBIr1LBNmba7am3O
i3PnxEc9B5/9oC2OkYSoFsCc6bLhM32pbivMia51x+MGCNzR1010oHljb0ia3PTUmihO2Dd2YZFK
7Xp5T7Sg2Gkgd9GUPnSiMe6HOL0b+VxP4Sgt7sb8htj4vBvhp/JoTCDDUZ9q3J2cEcQ4jEiUK9l3
gGrYn35wMqYzho7P9aGG3OGe5rSdumuwbVG1tXhyavBZIwnVVtgT5A7ngvEgrTmLbRwGan4kMBUY
r8MF/pFA+p+XEMTioLvwQaBf5rmz9VrTXIKj+JkzwN7QQ2a2Mg1AuZs+wwJJjQdPHbPPyN6EiSNt
YtZFrhgyr28tgOrxRqV6frEZyHgpKjGePHr9564um309GUO77gtvdJeYUn/ipDWw9OclnwG6E/TX
AkpDwYrpZ4b7NhHN3rCfS09U6Dsb+Z5H6m7uklOxTMYB6916XjDsJrLH7wyaGkDIwBA1k1/vGNw3
qQyQkFgVJctrVtt8QNmEPBF6dMRoaMggYrrEaFTWsOkobFJHms451Aja2QMOQEjbrs35pKLYfdaq
IxzbWpom48qaOs6PPLnEDvCLDlf+FPvpuvFIh84ZpsmpMUuibX7TdwTwkCzlcWZQyqtBgYqQoOCK
/mhwa0rDbddVO9fJDjp7sK38YKYBb3dk5qNaMJYGmWUD7iW992NdP6QB5YVV4E7JukLxwsxNOO40
DeDDbMYjjqls7MVKTNrDzqKn9iUPgmATEsC+KlK/WAKo4/Q624mzYypibzMyBNl2bjkU4VSy+fkk
BD3EXFaUULFhSqIhHzYacCsm5mGXHRA59sK1/CPsJfEC/nFJhEDxgdHDGNOOicmSLG7WijXB7faV
xXve2nxI5yowPxOQYfLAk6JY8Y2iEsqzJaMXIGndDm2XToymSmvdAnJSa8eNi9uybpCUuVnM4JaM
ryGsKlCQRXs1dJ48urGvGMWxfXnf5LrLto0s872Dfmwb8KWdGF1FN5WXzvQ+hn78KWDP/QEEgncO
nbjE9jf13lUDSMTdhJEZBdeFkPbamrzXFgzYy8ThlQKBdGAPcKq2RimOGmkcNAvwFR9t5fTDGoMV
/h2m7niWWMF1Tp3tq4WnfU2d33xjPU1OyWCAJ6wdQMd91kyYsQsv3Bl1ElNRFMySRZxI6XS09gO4
MXsr3QHa3eRl28xJgj1E8m4rCZaeZ68fbjiqDg8N2UPmngfkVpK8YwU34W2qATOsrKpydmbC4OZK
mUpva6tv4VAxKmeHbQ2iMnZ3Vi+8d4sOzBXy2fnGr2f1qAYa1mvW85ShT5PJtFLkr5Ep8oiDfRqc
MA6HJwSD4iRUWJN9lPVZ1JF7b8/tsB4oxBytBcduzEsA33PUdgKuxd4fMqGUIUVEZIUZS3NR7gYX
zl+aG+VxFOzFVZAPTxUey50h9LZVNQSxiLhWmqIISxdZGItEv+EG5GbxyDQ3wKWv7aXDHS+iMfTb
7na62MeyRUTGuDH3+kVORkhoCxy6ZgOFuiy+WMxAwyI0q1Gb9W01vAOmiP21WtRnvbVY0IZFiHY5
1P7HV/OX5/8LQO835/+k+VJRfip/alm7l5/64+zvu/9gAbMkB3/yfBdYwj/P/oH1DyaPXSbMqQhc
YOv/k2Mhs+LbFgAj/sSio0yX7I+z/wIiApwuGLJzKE9QOvhbZ/+f+jYOSibpSSqjDuJxAtW/pllo
XMUZc6numXMN4ZSCTq40ianME2TkdauJ9f9QILn73jj8L2Lfd1VSts3//T8/txO/vyDFEIwdMJfp
Ji/tvx+61xnvWlmqkGdbWv6G6etkD3iLjmruc5nz5PkLwdbPpY0/Xs/B78OjwoZw8WujL3U50iDq
OXtV7L6lAS9gp6n51EjczL9/az93+i4vxVfNdy3pkKNU++Wtaaanoi4znXNWDPINOANdmHZGOOXi
db5pSRE/eyh+bmgsjQ+/f+k/eZffWVd0anHj/lrAGWpWDmFo59xY2HFLX5nWimMo2U3Y7H/VoTV/
Bvdf3ihXIONtbOJ9yFq/vNGxyqkTjYkDENvlhaC20pAcUoHArG89HrSlnar4BBwI/PKk4755hQWX
E9oGELQWbNj/Vjd3+YWohfkujTzInHT2l2/mh4sqBWXf5ciRzv7AoRrIIE1qYWT8x//faxExA/DJ
JcyF88sFBdxXEJKdnLPdDOZN5xjNO2fr8aFLrb9KWyyf4/+03r+/rSWxIqUHukjIJYzxw9tKWqUN
GhPOuQ/jb0Th0TZbhfEX/fZ/vXSgmbkWwRX+m1Xqly8T1J7jtVbunGdSp+fU75dZR5cTiDkzsbj6
/XVq/twn/v6WbHI4Fuk5PsJf0wR+aJs4Ykz7nFoJ+GcQUdjZQ4Mhv4tr2q8z+ea4EzcpMQvCuy14
jz60vxe0/10j3Pdfg0IZ4DVuVYde/8+fbMjUcxi6mXMegYCd7KykcleHAb13o+EKrQNmN7PMIt06
zR1TmJebV7Ld2LOC6MPvP5Q/+wagtgakTfmmmQ3++ZfJ8sAdCwapzw1NygeijMPqoqp3lA62f/+l
8CVCZCUIaf+L8nFUvq60V9vnRPLxBsHiHATyzlLv/z/uzq25TWXbwn8ltd5Rcb88rF11LN9ix47j
OFlxXlTEUgQSAsRFAn79/lqgRMiO1051HqhD5Sm2G2j6MnvMMcYUxctfv1l/qWf5hu0Ak4NCbTq3
ezZ8UzxCovU6Va5gQ1OrUaFcx2NsROljs3Wruw25WfdfxrIwCjyYMeKW8Dkc1QBr57vCVOp3Zbps
oJVgzXmlchS/QDyA33ue5dD6tkp1H+YwFYnnm+qOAw9KrjlTalUV1FdXYogS1EFeXzaCpblbQQoU
hDkDQA+x9giURgPRhTrweidZuy325yyHckYtMzhpFlC+QcZhZ+l7MMuhLS7MigPcVR6pK7jOpPqS
0FbO51q+LNFprmpKv0WUrU5wZliktX1GkRb7A4l3RFbUG+cZcXTnQ06we502MJumlb5k6EJKYl7p
a4WVF5GrhqRd23Im4Khg+uvAre4jmyL06oI/y2Ca4Q7C31HKQSc1py/WjwWw6zXFj42rbEEHnlDk
oL7Ds0jJznCVIoHdBAq8AW+y1i41in0AVjsBycyVFyB3izJ0l7jjh4Z9EcVr7uHS0xRwqO/Wa+F4
hPMNmWLQSu0Wtw5GSGpq6WNNpI1R8ATNzdWWGuLXeTFfZad1psXBFafTYorHw/rRSUlQXOH/Wd9j
rUx+Uy+UzUlD9cbwq1Z7fDKnMWwObFtMez/jUc/YK5a2v6SqG8kBMGm/1rx8mu9KQtqbjeWv6qX+
lDYT/XKzdtb3mY05LXXYEfuFczz2WH/RQG49zBkAADSysiQGrs3KdWE0LJWxUZn06CScfK5xCb+Y
GAZ65hz9hJLo2gP5UPrHo4L7PWXKm886VJ5p6pl8px13WKuyfLpczXXBlKF2apNPcBB268z7XKY1
v4VQxHjrTWJaWS1qDX4t/WaCzKC4EbscIj+XujJ2ZJChCbKFKFyJUqd2HEa2Gdg4rq/AwJ0r5N/Z
pbJwqGywXnnvKE9V3VPDiUqnGD8r9imHUO12HeKOguWtavkOmidYe4tFCvyRuDUGE+rEsa9SsV4q
G2eNeYa5gf2iVzoPA0dIVACgtMXUTjAfYATPa6qVNa52GygrNIq1RYUf7BNdsq5ObbLfkPUX/ILY
YCxvFkh6cqqNU5C1gHUHsFndpZooqFeAxgu7F/blkwJ9gzFODRLVjQPIONbCleVvkrXl20HpYc8U
ZzgeW7WWfZwbjX7ZIAN3TvW5bX6NN5v4wUWNdYOEJzoFKU+0k4WCcwtHTzW7CqMErnSEbyM+ZFUF
qblBQarmE/shippwe6La8GxOHOwWb124kqixAmRjq6Xn4YWfA6mTzqIEd1M/LGEgUoc7SFPKoSNC
ihmTCDA5tH8o0hxx02JSrvBUyorvrtlQ8Uh3ylvPtpAeUw4e8nW5ZGUaN/hLn3FKRQtUKHX6BTpP
lp/nVm0/QYzGJQCK5bskV7P5OXVYHQysypQK5KTncUErk1uPNAXy5yYPvs4NBaOGpAA95zB9sY7r
ybVWF876ws239mMargRtEf8TmOXJlWFSv4fSHGbzlcLKS87CejPOgTSzUxfdIO7L2/jrguxUgeiV
OuTUfHcuRDAKglOtqcuYZSuFWhUBjDWCl/OVSy13FqYJmKo6uS9Br97GyH3eLrIgP6+tsp6hl9vi
+BYqmIgmqy/hcmOOozpGZhpjGrlY4x4FfODjP8r8CBvldKIjsik3mXa+4hi/QJZ4K8hGLP8YX2HK
laGRBWSOkEWOlyLlYZ1kYLvzRHz5dPuOSBd2nqFRp4jCeDCV0Hcvyat5E0pIkBRFEpiP0YwHp01S
k7pZJeUnVGLo6jZxfl6SrxrHgfoU4RjxxYtCKvh5WnWeK6jOy4jn8CbF6gO7UoOZG8v7O9tcb0/S
ucoXdShS+A7tXXynFmV6R+0XBrViE5H59aTQbhXYNznicE4MZwkciMW1XU0EkmVUxRrEjtVwnqks
SEnjaQ+12jBk1WLjfc6cElsJtwT0ORN1paiiRamozQnQTdSMdYs6VxPNrO5gjihjp6YKb0HqxSVZ
YuFPgSqfdG0Wida0KsUoLixYgliNCcyEdkGpOEfleNWscNVotIdNajL1y8DCYK8yqb9iacv0MU0Z
tgLzEOnjKI4e9WQ9J54LqEulwc9IBPUxT1dfwQnd9HudbkwsvZwC0MMp8rN4YW5nK3dLLU9rqVj/
UJkFg6LAyy/ha4ERx9U8JGOmLYJv+abwF6kF+GRiCz2e1CwfX9DjlcrHsEkRIrh6AMyNVHJso7A7
C7bbNQ52dnNeu3H6iUI2qFQ9x9x+Iqe8urfn6Xc9wv0KMuD7ZaEXl6yrTgR/JSvPzDLVp/MimE+b
MNx+nJcOX44ZT0mWzXKOrfvcQYm5CULhLBvlzpVthXlyWm3R1Y1zql4DoZWgYJeFV6nX5jqpb9Y5
4JndVKFykq0wjzqx+QrUzABP+KzEGKieVVqBI0GWme8bCiu9X2P4cL8K3fWYqjikUTb4EwDEGt8S
z95cF3YKLGdN9BDHOdcIx+TokYKWzdY7gTvJcoEDOlJu17yqt5tvEyR7H7fFfPlBK0v1JgPK/7rc
2vjbU+6SzN8iRuy4ro05voh1eANPzLhSvK2HCdBmnvt6SIGgFXb6Z3Fo4eFkq8rkxKTYVAbnpg7P
FYJZ1HearlN2hooWYNgYCD7Y+HFcbmKMbtMwoE5RXTYfCgrYnHib+faxjIo1OYs8N8OrKqwqa+wm
Kg5y7gSPrFu7UrfphReUOVZQsfJu4TTJJ3Qb+LEoyxIXN5BedYlAxt3ebtnhv2ubdX5TpunmomIj
vKbs8woDBy+AmYSrkwGhLUI/biIEGadEFgraf2fzYa5vQJXjxQSSTc6S97isCqol1pH1rgp1llFY
AF4xXqebeHuqY+w0IRGb6DeFU2PRV3trzT1zI8dkQdQwztMp1XjuKWsU+encfGuaa1hKkd1c5qUT
3ufYi3wqtTr/7Ea1ebap0BahsaOMLCx8JMZBIBJqCwd649ZBST1pAlTkeDGQMoGmPlE2eFKYdNXd
puGcggmsk42tZBK+11Wn+qRmW+XGCgsyRaGxNs5dxcickziNrXMMlSycmPTQyy9Kxu73SRRU/6S4
iT1trYkz3doFlVpU/ObzcR5pFgzNJHKyk4kLpbcR8P9pFjQ1Ovki/W4F2L7kixWmzE2YF1cG1YkS
yGqYIQdVuK5PTCfLxkt25/dKtMV5RbUnBa4wxOzzpsYjS0WLjEFnaRbu9bLEwAs70M2XwK4T3JLm
zeK9iiWfejIhk/s+RuhYwFSplA+BYvDVKAKvYUGSUv2r/FzBwMIxYxev/7/BQrsXOfUL/2zHcfpQ
zrL6fpYzY/K9Tav46Q6ge8A6TRChfveXXm/ozSG76ikp40I8AaabPZxUFwBZD1vdPdLuUV5rIfJ5
4nI6+/svw8PZlngStQ2nYi7jrzdRAre7/bHiISHUXMMWR+vd1d7woIt+1Qmvv1/bm6//Tu8N/OkK
+jnDPQufikOsGHTHBdX5X3rhqI1eL6Bg8hDoty/pYZ972Asg0NSpAZn0rLaXhtcLuy8n1wn6yLGB
sAGW25c8GgoChjc5X+vIRtvrcNq/Nh9e/8x/bigYL+hlfzEhXhsKho4dBhh02wuMrcOhoGnaiMhW
12EjDu39gVMBxuQGgTnSYVIw2rv5jgrl2evbpsX5CbyYC2CbGw5pPUDTLN8J4OEItlC37S4wssNO
IOskZP0kKcBYxNX2+oA6gaOWKIchNRRMdaQhjxR1uNq3PJoJDoW8HOp5kC1prwEuiiK1INUJtjnS
TBNRrN5tDbzk4VAA7R/p2OUI8vHgZoKmCumf1Pvr7sgSmlzdON4SmQMuSVXdNdrRwW4xrIXAYvJK
vj0kcXz1QcK1bktkZel9fc2jnjeCPQrutHNgaJ1gkKGR3hMoVgBD3jNtVkVxHS2HBAYQ8nXTNtst
QcSQwxoKVBxqN+s2vfUjVnkeKP86LnBHvLhlkepqx/vxUFCtEYkIESoP7u1ZnyQngqmNIDloFpS6
F9/eIXZEBLxzBhnYtwd5lN4FTIsRTmxsGV1AcBQV2d4I5gfiE2e4pyTPlQ4IcIZxTJvDovljyT9c
DT1RJUXFa0btfj64ANl1DenYkAMxJVtsfT8UjvZFxxqxTtqmoXWL5RBjQ+mwwDBHZKQhsBws+YdD
gSI0Iw36FbabbYcPKDb2NEM2KjTYDPBMIv9/FA46kM4EHQ1+QLtVDi8mhk4kPQdcYj/K/uHT8uJu
4Lkj7A3AS/ZzpF15BjQGNDbx9tNIRAToDk32PNPrzkdHEYGLnQ6cFOhN3SlxcIGBTlTXPpRELxD2
UAaSbaEdCgIQOFwJPIdNQZwRYOK319DCI80Ay5CMj3bnALYFaDP91wckGJFwFkFjuykObjkkontm
KfW7oJmJm5wDO1e3GE6HX5+4EDanKNxttB9/cLshNRo12TnA67PeY+q/PwUeHZBQBCNRhqEEg2to
o1/XONxLjn62Q9TPgGHmy0iRwMsgYGNn0O2KgwsMSSI8k6n/9iQAL2MEQEDsoKKjUeB6QEmu6ITu
EDE4wEg3YSNLjgXTGEESJwI28DDaXf0VgZ13JIzitC4SH1BQAOqNC4AcXiYOysBBIoHQ7odHoCn5
NEzyCJ2Al3fX8BYEFVxPshdEfEw3EP71P75jjxxsB3Gr7s7JgwuJMAUUxlxSmCmooXh5ALHjFcAi
jUjMTLTUTo3BnQ50QxVVSqVenxUAewzw8D1WdBwTCCyJAzSphR9TZFhwIbIMVzYmMNQRNh2gIXTE
S+ugp41crAdZc34mFobVCzD7TdleQGkFPM4ZyOmyBEenA9xIbRUCAoTK3agb0G7A/qVLTwUd0Ngj
AP5FIpGdgM2QBBOHp/0gGdggQMQvezgiPHYZAZghd1Ph+bLI8IB9ITgY4hpceKiT35ENkk2RJcGg
CN++dtk7mgoemUb8aEnZtXca0lTg9flmcrsCiKEBRM7S335k5tbhSZGlcsTuQw8JQ9yhTQLOyJLv
b5AhQWtKwrx9/WcUIzKJFpZXKKna4TG4SWC0JdGlRoGB+zTYKKLclzEzwmMDhhHAYscxaofdgOaC
0GFJHxJAicmkoTJ9OZEijPtJNu0UfoObC6xQ7ZlFAjPkKyO9Jp328klZ02wmAwW8HLS44hocaAa/
Rv6kTHBgeMjGYdTtruM42RqxHqhE0t1haXArAmVWNVm8wAAfNYR4bz8WjvYFB9TEZSjg/df20hB7
QSh+pdZF0yFXgFUhGaVue3i+O3JoJDb4eZoY1h6JXlSI2OV6AZiU90ff2a0LR/ABCBrHauhI3lA5
R2RUpJOL8O4wdrAIFl+mZON3iRUDMOJgxwKmBrr0yVHlfAzzqguWd3vAYbxIphXbeVekINsZM7hI
gXBJaPelZoQBmqqClun7eOloj3BFL5FghJXc9sLwVkfBKZfsBUBVDKWY+F364JiABopg4YOgCl7y
7moH34CiRoM1TbYXBKyoUVyRVMuPEd+bEe5ITBeMcLqxMDho+SUz4N/NsgAto1EQgpWXTxDMCOqr
IJXD9ncfVQ1sp6Qkp2zUJOKFXa0IjI1311HU1GZZBJbdpeR+I4L+H6bNDxXUOAij6U7/FM7ylxRQ
v/qFvSTk+c871c/b6d9/CXlT7xeF2VR775/yqP/0KJs7JcLBD/fKhN19uj/vXvD5rXv32r/V/j8v
w1nm4x1f735Qd495669QUf1f5H/zV35PlrQT5Px8kr//6j3nwYr4Lw3ny6N2BZtRut0sbJK43/BO
PCLf8NKPcz/fP6L4jPgQMvxkWx77Ufg9yeKw99QtyVu67SRKMn+a7J9SPHXLGZZvOY5nT0X4VBa9
xneUXNnGT2eRv/Wz2WHLLcVRuuVOaPcm+f5mnETl6lu/21sOnexdqLeQhdPe9yTOEeRE2ZYvZkk2
7z9yR/mSbfmSHg/D/RPuhnfLH5Jt+O3UD3oDsGOmSLcbRWGchP0Z2dIdpJuOp6F/tIq0akzplpNt
f1hQqo0tTrbZ6+drU0uHlG6YBsqnZb1/xN24aFPJsk2/S6gV86yb2wylbNs3fhj3Vo+OLC/fLgp+
P54edgfQ9p/4hDd+nvtP2BLMiqI3prt0pfSjh09BOPf7Mus2CSbfNHsBZYd7I7tLLcm3nech/9K0
tzbB7hKZiz/RekKV7H1LYnh3xDHppqlWebSGdBC7bMu3s2+ZfxQ9dRQf+aY3fn/fAvYRsLh8w9s3
l/4qzYOwv613xIw/0f7VLMtnvZWqU4v+icZvZlX41NvGaPxP7Oi3s+2bxyRb7vt4NwRbFF76uZOs
CN6M/Sxhp+xPzhbg/jM3OPWXx3OfAzGogGzz74Ow3+MtCCnd7DIiIumfajrGuHTT2Wx+7GSxox7K
Nnw3i+OcglT+0TGhQyRlm78Pkunszdv82d7WglyyzX9Myl8MxA5L/DM3eD4QRfPgp7LNP9D7szyf
9UKKToEq33bVP1V26WjZdn9VQv3Xxa1+ALqvHdxfqcMs23LIyeZoeHfwomxf/OOz78RzSjjtx4JY
Zck0CLxKuvF/K/Ql2S//vGYkLtt2neA+M993wq5XWnrY673yEtL0wyzjOf60d0J56c/64Jr4jado
5mf/+S8AAAD//w==</cx:binary>
              </cx:geoCache>
            </cx:geography>
          </cx:layoutPr>
        </cx:series>
      </cx:plotAreaRegion>
    </cx:plotArea>
    <cx:legend pos="r" align="ctr" overlay="0">
      <cx:txPr>
        <a:bodyPr spcFirstLastPara="1" vertOverflow="ellipsis" horzOverflow="overflow" wrap="square" lIns="0" tIns="0" rIns="0" bIns="0" anchor="ctr" anchorCtr="1"/>
        <a:lstStyle/>
        <a:p>
          <a:pPr algn="ctr" rtl="0">
            <a:defRPr sz="1050"/>
          </a:pPr>
          <a:endParaRPr lang="en-US" sz="1050" b="0" i="0" u="none" strike="noStrike" baseline="0">
            <a:solidFill>
              <a:sysClr val="windowText" lastClr="000000">
                <a:lumMod val="65000"/>
                <a:lumOff val="35000"/>
              </a:sysClr>
            </a:solidFill>
            <a:latin typeface="Calibri" panose="020F0502020204030204"/>
          </a:endParaRPr>
        </a:p>
      </cx:txPr>
    </cx:legend>
  </cx:chart>
  <cx:spPr>
    <a:ln>
      <a:solidFill>
        <a:schemeClr val="bg1"/>
      </a:solidFill>
    </a:ln>
  </cx:spPr>
  <cx:fmtOvrs>
    <cx:fmtOvr idx="0">
      <cx:spPr>
        <a:solidFill>
          <a:srgbClr val="C5E5ED"/>
        </a:solidFill>
      </cx:spPr>
    </cx:fmtOvr>
    <cx:fmtOvr idx="1">
      <cx:spPr>
        <a:solidFill>
          <a:srgbClr val="73BED3"/>
        </a:solidFill>
      </cx:spPr>
    </cx:fmtOvr>
    <cx:fmtOvr idx="2">
      <cx:spPr>
        <a:solidFill>
          <a:srgbClr val="31859C"/>
        </a:solidFill>
      </cx:spPr>
    </cx:fmtOvr>
    <cx:fmtOvr idx="3">
      <cx:spPr>
        <a:solidFill>
          <a:schemeClr val="accent3">
            <a:lumMod val="50000"/>
          </a:schemeClr>
        </a:solidFill>
      </cx:spPr>
    </cx:fmtOvr>
    <cx:fmtOvr idx="4">
      <cx:spPr>
        <a:pattFill prst="ltUpDiag">
          <a:fgClr>
            <a:schemeClr val="accent3"/>
          </a:fgClr>
          <a:bgClr>
            <a:schemeClr val="bg1"/>
          </a:bgClr>
        </a:pattFill>
      </cx:spPr>
    </cx:fmtOvr>
  </cx:fmtOvrs>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Reversed" id="25">
  <a:schemeClr val="accent5"/>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0.66004</cdr:x>
      <cdr:y>0.65557</cdr:y>
    </cdr:from>
    <cdr:to>
      <cdr:x>0.86732</cdr:x>
      <cdr:y>0.77454</cdr:y>
    </cdr:to>
    <cdr:sp macro="" textlink="">
      <cdr:nvSpPr>
        <cdr:cNvPr id="2" name="TextBox 2">
          <a:extLst xmlns:a="http://schemas.openxmlformats.org/drawingml/2006/main">
            <a:ext uri="{FF2B5EF4-FFF2-40B4-BE49-F238E27FC236}">
              <a16:creationId xmlns:a16="http://schemas.microsoft.com/office/drawing/2014/main" id="{97FDC644-C118-3F07-3A78-912BF4CF4A0B}"/>
            </a:ext>
          </a:extLst>
        </cdr:cNvPr>
        <cdr:cNvSpPr txBox="1"/>
      </cdr:nvSpPr>
      <cdr:spPr>
        <a:xfrm xmlns:a="http://schemas.openxmlformats.org/drawingml/2006/main">
          <a:off x="5009413" y="3057228"/>
          <a:ext cx="1573161" cy="55481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dirty="0"/>
            <a:t>Female lung cancer death rate</a:t>
          </a:r>
        </a:p>
        <a:p xmlns:a="http://schemas.openxmlformats.org/drawingml/2006/main">
          <a:endParaRPr lang="en-US" sz="1100" dirty="0"/>
        </a:p>
      </cdr:txBody>
    </cdr:sp>
  </cdr:relSizeAnchor>
  <cdr:relSizeAnchor xmlns:cdr="http://schemas.openxmlformats.org/drawingml/2006/chartDrawing">
    <cdr:from>
      <cdr:x>0.75243</cdr:x>
      <cdr:y>0.10652</cdr:y>
    </cdr:from>
    <cdr:to>
      <cdr:x>0.91008</cdr:x>
      <cdr:y>0.22548</cdr:y>
    </cdr:to>
    <cdr:sp macro="" textlink="">
      <cdr:nvSpPr>
        <cdr:cNvPr id="3" name="TextBox 2">
          <a:extLst xmlns:a="http://schemas.openxmlformats.org/drawingml/2006/main">
            <a:ext uri="{FF2B5EF4-FFF2-40B4-BE49-F238E27FC236}">
              <a16:creationId xmlns:a16="http://schemas.microsoft.com/office/drawing/2014/main" id="{97FDC644-C118-3F07-3A78-912BF4CF4A0B}"/>
            </a:ext>
          </a:extLst>
        </cdr:cNvPr>
        <cdr:cNvSpPr txBox="1"/>
      </cdr:nvSpPr>
      <cdr:spPr>
        <a:xfrm xmlns:a="http://schemas.openxmlformats.org/drawingml/2006/main">
          <a:off x="5710600" y="496737"/>
          <a:ext cx="1196437" cy="55476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dirty="0"/>
            <a:t>Male lung cancer death rate</a:t>
          </a:r>
        </a:p>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0.47419</cdr:x>
      <cdr:y>0.47913</cdr:y>
    </cdr:from>
    <cdr:to>
      <cdr:x>0.54202</cdr:x>
      <cdr:y>0.56016</cdr:y>
    </cdr:to>
    <cdr:sp macro="" textlink="">
      <cdr:nvSpPr>
        <cdr:cNvPr id="2" name="TextBox 2">
          <a:extLst xmlns:a="http://schemas.openxmlformats.org/drawingml/2006/main">
            <a:ext uri="{FF2B5EF4-FFF2-40B4-BE49-F238E27FC236}">
              <a16:creationId xmlns:a16="http://schemas.microsoft.com/office/drawing/2014/main" id="{2E3686A4-17BE-4F69-B224-C332EFB18A1D}"/>
            </a:ext>
          </a:extLst>
        </cdr:cNvPr>
        <cdr:cNvSpPr txBox="1"/>
      </cdr:nvSpPr>
      <cdr:spPr>
        <a:xfrm xmlns:a="http://schemas.openxmlformats.org/drawingml/2006/main">
          <a:off x="3598896" y="2234400"/>
          <a:ext cx="514797" cy="37787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dirty="0"/>
            <a:t>36</a:t>
          </a:r>
        </a:p>
      </cdr:txBody>
    </cdr:sp>
  </cdr:relSizeAnchor>
  <cdr:relSizeAnchor xmlns:cdr="http://schemas.openxmlformats.org/drawingml/2006/chartDrawing">
    <cdr:from>
      <cdr:x>0.54848</cdr:x>
      <cdr:y>0.42664</cdr:y>
    </cdr:from>
    <cdr:to>
      <cdr:x>0.61307</cdr:x>
      <cdr:y>0.50668</cdr:y>
    </cdr:to>
    <cdr:sp macro="" textlink="">
      <cdr:nvSpPr>
        <cdr:cNvPr id="3" name="TextBox 2">
          <a:extLst xmlns:a="http://schemas.openxmlformats.org/drawingml/2006/main">
            <a:ext uri="{FF2B5EF4-FFF2-40B4-BE49-F238E27FC236}">
              <a16:creationId xmlns:a16="http://schemas.microsoft.com/office/drawing/2014/main" id="{2E3686A4-17BE-4F69-B224-C332EFB18A1D}"/>
            </a:ext>
          </a:extLst>
        </cdr:cNvPr>
        <cdr:cNvSpPr txBox="1"/>
      </cdr:nvSpPr>
      <cdr:spPr>
        <a:xfrm xmlns:a="http://schemas.openxmlformats.org/drawingml/2006/main">
          <a:off x="4162724" y="1989617"/>
          <a:ext cx="490207" cy="37326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dirty="0"/>
            <a:t>40</a:t>
          </a:r>
        </a:p>
      </cdr:txBody>
    </cdr:sp>
  </cdr:relSizeAnchor>
  <cdr:relSizeAnchor xmlns:cdr="http://schemas.openxmlformats.org/drawingml/2006/chartDrawing">
    <cdr:from>
      <cdr:x>0.62325</cdr:x>
      <cdr:y>0.45312</cdr:y>
    </cdr:from>
    <cdr:to>
      <cdr:x>0.68573</cdr:x>
      <cdr:y>0.54687</cdr:y>
    </cdr:to>
    <cdr:sp macro="" textlink="">
      <cdr:nvSpPr>
        <cdr:cNvPr id="4" name="TextBox 2">
          <a:extLst xmlns:a="http://schemas.openxmlformats.org/drawingml/2006/main">
            <a:ext uri="{FF2B5EF4-FFF2-40B4-BE49-F238E27FC236}">
              <a16:creationId xmlns:a16="http://schemas.microsoft.com/office/drawing/2014/main" id="{2E3686A4-17BE-4F69-B224-C332EFB18A1D}"/>
            </a:ext>
          </a:extLst>
        </cdr:cNvPr>
        <cdr:cNvSpPr txBox="1"/>
      </cdr:nvSpPr>
      <cdr:spPr>
        <a:xfrm xmlns:a="http://schemas.openxmlformats.org/drawingml/2006/main">
          <a:off x="4730198" y="2113121"/>
          <a:ext cx="474193" cy="43719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dirty="0"/>
            <a:t>38</a:t>
          </a:r>
        </a:p>
      </cdr:txBody>
    </cdr:sp>
  </cdr:relSizeAnchor>
  <cdr:relSizeAnchor xmlns:cdr="http://schemas.openxmlformats.org/drawingml/2006/chartDrawing">
    <cdr:from>
      <cdr:x>0.69644</cdr:x>
      <cdr:y>0.435</cdr:y>
    </cdr:from>
    <cdr:to>
      <cdr:x>0.74096</cdr:x>
      <cdr:y>0.4876</cdr:y>
    </cdr:to>
    <cdr:sp macro="" textlink="">
      <cdr:nvSpPr>
        <cdr:cNvPr id="5" name="TextBox 2">
          <a:extLst xmlns:a="http://schemas.openxmlformats.org/drawingml/2006/main">
            <a:ext uri="{FF2B5EF4-FFF2-40B4-BE49-F238E27FC236}">
              <a16:creationId xmlns:a16="http://schemas.microsoft.com/office/drawing/2014/main" id="{2E3686A4-17BE-4F69-B224-C332EFB18A1D}"/>
            </a:ext>
          </a:extLst>
        </cdr:cNvPr>
        <cdr:cNvSpPr txBox="1"/>
      </cdr:nvSpPr>
      <cdr:spPr>
        <a:xfrm xmlns:a="http://schemas.openxmlformats.org/drawingml/2006/main">
          <a:off x="5285650" y="2028578"/>
          <a:ext cx="337911" cy="24529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dirty="0"/>
            <a:t>40</a:t>
          </a:r>
        </a:p>
      </cdr:txBody>
    </cdr:sp>
  </cdr:relSizeAnchor>
  <cdr:relSizeAnchor xmlns:cdr="http://schemas.openxmlformats.org/drawingml/2006/chartDrawing">
    <cdr:from>
      <cdr:x>0.77076</cdr:x>
      <cdr:y>0.14644</cdr:y>
    </cdr:from>
    <cdr:to>
      <cdr:x>0.83403</cdr:x>
      <cdr:y>0.23515</cdr:y>
    </cdr:to>
    <cdr:sp macro="" textlink="">
      <cdr:nvSpPr>
        <cdr:cNvPr id="6" name="TextBox 2">
          <a:extLst xmlns:a="http://schemas.openxmlformats.org/drawingml/2006/main">
            <a:ext uri="{FF2B5EF4-FFF2-40B4-BE49-F238E27FC236}">
              <a16:creationId xmlns:a16="http://schemas.microsoft.com/office/drawing/2014/main" id="{2E3686A4-17BE-4F69-B224-C332EFB18A1D}"/>
            </a:ext>
          </a:extLst>
        </cdr:cNvPr>
        <cdr:cNvSpPr txBox="1"/>
      </cdr:nvSpPr>
      <cdr:spPr>
        <a:xfrm xmlns:a="http://schemas.openxmlformats.org/drawingml/2006/main">
          <a:off x="5849689" y="682903"/>
          <a:ext cx="480189" cy="41369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dirty="0"/>
            <a:t>69</a:t>
          </a:r>
        </a:p>
      </cdr:txBody>
    </cdr:sp>
  </cdr:relSizeAnchor>
  <cdr:relSizeAnchor xmlns:cdr="http://schemas.openxmlformats.org/drawingml/2006/chartDrawing">
    <cdr:from>
      <cdr:x>0.84735</cdr:x>
      <cdr:y>0.09163</cdr:y>
    </cdr:from>
    <cdr:to>
      <cdr:x>0.90744</cdr:x>
      <cdr:y>0.19478</cdr:y>
    </cdr:to>
    <cdr:sp macro="" textlink="">
      <cdr:nvSpPr>
        <cdr:cNvPr id="7" name="TextBox 2">
          <a:extLst xmlns:a="http://schemas.openxmlformats.org/drawingml/2006/main">
            <a:ext uri="{FF2B5EF4-FFF2-40B4-BE49-F238E27FC236}">
              <a16:creationId xmlns:a16="http://schemas.microsoft.com/office/drawing/2014/main" id="{2E3686A4-17BE-4F69-B224-C332EFB18A1D}"/>
            </a:ext>
          </a:extLst>
        </cdr:cNvPr>
        <cdr:cNvSpPr txBox="1"/>
      </cdr:nvSpPr>
      <cdr:spPr>
        <a:xfrm xmlns:a="http://schemas.openxmlformats.org/drawingml/2006/main">
          <a:off x="6430946" y="427317"/>
          <a:ext cx="456054" cy="48103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dirty="0"/>
            <a:t>75</a:t>
          </a:r>
        </a:p>
      </cdr:txBody>
    </cdr:sp>
  </cdr:relSizeAnchor>
  <cdr:relSizeAnchor xmlns:cdr="http://schemas.openxmlformats.org/drawingml/2006/chartDrawing">
    <cdr:from>
      <cdr:x>0.92063</cdr:x>
      <cdr:y>0.12392</cdr:y>
    </cdr:from>
    <cdr:to>
      <cdr:x>0.98518</cdr:x>
      <cdr:y>0.21767</cdr:y>
    </cdr:to>
    <cdr:sp macro="" textlink="">
      <cdr:nvSpPr>
        <cdr:cNvPr id="8" name="TextBox 2">
          <a:extLst xmlns:a="http://schemas.openxmlformats.org/drawingml/2006/main">
            <a:ext uri="{FF2B5EF4-FFF2-40B4-BE49-F238E27FC236}">
              <a16:creationId xmlns:a16="http://schemas.microsoft.com/office/drawing/2014/main" id="{2E3686A4-17BE-4F69-B224-C332EFB18A1D}"/>
            </a:ext>
          </a:extLst>
        </cdr:cNvPr>
        <cdr:cNvSpPr txBox="1"/>
      </cdr:nvSpPr>
      <cdr:spPr>
        <a:xfrm xmlns:a="http://schemas.openxmlformats.org/drawingml/2006/main">
          <a:off x="6987111" y="577909"/>
          <a:ext cx="489904" cy="43719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dirty="0"/>
            <a:t>72</a:t>
          </a:r>
        </a:p>
      </cdr:txBody>
    </cdr:sp>
  </cdr:relSizeAnchor>
</c:userShapes>
</file>

<file path=ppt/drawings/drawing3.xml><?xml version="1.0" encoding="utf-8"?>
<c:userShapes xmlns:c="http://schemas.openxmlformats.org/drawingml/2006/chart">
  <cdr:relSizeAnchor xmlns:cdr="http://schemas.openxmlformats.org/drawingml/2006/chartDrawing">
    <cdr:from>
      <cdr:x>0.33576</cdr:x>
      <cdr:y>0.09916</cdr:y>
    </cdr:from>
    <cdr:to>
      <cdr:x>0.45183</cdr:x>
      <cdr:y>0.14195</cdr:y>
    </cdr:to>
    <cdr:sp macro="" textlink="">
      <cdr:nvSpPr>
        <cdr:cNvPr id="2" name="TextBox 1">
          <a:extLst xmlns:a="http://schemas.openxmlformats.org/drawingml/2006/main">
            <a:ext uri="{FF2B5EF4-FFF2-40B4-BE49-F238E27FC236}">
              <a16:creationId xmlns:a16="http://schemas.microsoft.com/office/drawing/2014/main" id="{0DC595D8-F992-435E-BED7-8A79B7038C11}"/>
            </a:ext>
          </a:extLst>
        </cdr:cNvPr>
        <cdr:cNvSpPr txBox="1"/>
      </cdr:nvSpPr>
      <cdr:spPr>
        <a:xfrm xmlns:a="http://schemas.openxmlformats.org/drawingml/2006/main">
          <a:off x="2090689" y="364385"/>
          <a:ext cx="722734" cy="15719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t>Cervical</a:t>
          </a:r>
          <a:endParaRPr lang="en-US" sz="900" dirty="0"/>
        </a:p>
      </cdr:txBody>
    </cdr:sp>
  </cdr:relSizeAnchor>
  <cdr:relSizeAnchor xmlns:cdr="http://schemas.openxmlformats.org/drawingml/2006/chartDrawing">
    <cdr:from>
      <cdr:x>0.28232</cdr:x>
      <cdr:y>0.23665</cdr:y>
    </cdr:from>
    <cdr:to>
      <cdr:x>0.3984</cdr:x>
      <cdr:y>0.27944</cdr:y>
    </cdr:to>
    <cdr:sp macro="" textlink="">
      <cdr:nvSpPr>
        <cdr:cNvPr id="3" name="TextBox 1">
          <a:extLst xmlns:a="http://schemas.openxmlformats.org/drawingml/2006/main">
            <a:ext uri="{FF2B5EF4-FFF2-40B4-BE49-F238E27FC236}">
              <a16:creationId xmlns:a16="http://schemas.microsoft.com/office/drawing/2014/main" id="{E606C928-26C0-4EE7-A7FC-394AD05D1862}"/>
            </a:ext>
          </a:extLst>
        </cdr:cNvPr>
        <cdr:cNvSpPr txBox="1"/>
      </cdr:nvSpPr>
      <cdr:spPr>
        <a:xfrm xmlns:a="http://schemas.openxmlformats.org/drawingml/2006/main">
          <a:off x="1715937" y="866262"/>
          <a:ext cx="705532" cy="1566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t>Breast</a:t>
          </a:r>
          <a:endParaRPr lang="en-US" sz="900" dirty="0"/>
        </a:p>
      </cdr:txBody>
    </cdr:sp>
  </cdr:relSizeAnchor>
  <cdr:relSizeAnchor xmlns:cdr="http://schemas.openxmlformats.org/drawingml/2006/chartDrawing">
    <cdr:from>
      <cdr:x>0.1981</cdr:x>
      <cdr:y>0.3936</cdr:y>
    </cdr:from>
    <cdr:to>
      <cdr:x>0.34924</cdr:x>
      <cdr:y>0.43487</cdr:y>
    </cdr:to>
    <cdr:sp macro="" textlink="">
      <cdr:nvSpPr>
        <cdr:cNvPr id="4" name="TextBox 1">
          <a:extLst xmlns:a="http://schemas.openxmlformats.org/drawingml/2006/main">
            <a:ext uri="{FF2B5EF4-FFF2-40B4-BE49-F238E27FC236}">
              <a16:creationId xmlns:a16="http://schemas.microsoft.com/office/drawing/2014/main" id="{E606C928-26C0-4EE7-A7FC-394AD05D1862}"/>
            </a:ext>
          </a:extLst>
        </cdr:cNvPr>
        <cdr:cNvSpPr txBox="1"/>
      </cdr:nvSpPr>
      <cdr:spPr>
        <a:xfrm xmlns:a="http://schemas.openxmlformats.org/drawingml/2006/main">
          <a:off x="1204043" y="1440805"/>
          <a:ext cx="918632" cy="1510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t>Colorectal</a:t>
          </a:r>
          <a:endParaRPr lang="en-US" sz="900" dirty="0"/>
        </a:p>
      </cdr:txBody>
    </cdr:sp>
  </cdr:relSizeAnchor>
</c:userShapes>
</file>

<file path=ppt/drawings/drawing4.xml><?xml version="1.0" encoding="utf-8"?>
<c:userShapes xmlns:c="http://schemas.openxmlformats.org/drawingml/2006/chart">
  <cdr:relSizeAnchor xmlns:cdr="http://schemas.openxmlformats.org/drawingml/2006/chartDrawing">
    <cdr:from>
      <cdr:x>0.25279</cdr:x>
      <cdr:y>0.14051</cdr:y>
    </cdr:from>
    <cdr:to>
      <cdr:x>0.41769</cdr:x>
      <cdr:y>0.40328</cdr:y>
    </cdr:to>
    <cdr:sp macro="" textlink="">
      <cdr:nvSpPr>
        <cdr:cNvPr id="6" name="TextBox 5">
          <a:extLst xmlns:a="http://schemas.openxmlformats.org/drawingml/2006/main">
            <a:ext uri="{FF2B5EF4-FFF2-40B4-BE49-F238E27FC236}">
              <a16:creationId xmlns:a16="http://schemas.microsoft.com/office/drawing/2014/main" id="{32FE6DAD-CB9F-4048-8E19-83CA3E640619}"/>
            </a:ext>
          </a:extLst>
        </cdr:cNvPr>
        <cdr:cNvSpPr txBox="1"/>
      </cdr:nvSpPr>
      <cdr:spPr>
        <a:xfrm xmlns:a="http://schemas.openxmlformats.org/drawingml/2006/main">
          <a:off x="1401763" y="4889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5.xml><?xml version="1.0" encoding="utf-8"?>
<c:userShapes xmlns:c="http://schemas.openxmlformats.org/drawingml/2006/chart">
  <cdr:relSizeAnchor xmlns:cdr="http://schemas.openxmlformats.org/drawingml/2006/chartDrawing">
    <cdr:from>
      <cdr:x>0.38474</cdr:x>
      <cdr:y>0.87474</cdr:y>
    </cdr:from>
    <cdr:to>
      <cdr:x>0.42308</cdr:x>
      <cdr:y>0.96641</cdr:y>
    </cdr:to>
    <cdr:sp macro="" textlink="">
      <cdr:nvSpPr>
        <cdr:cNvPr id="2" name="TextBox 2">
          <a:extLst xmlns:a="http://schemas.openxmlformats.org/drawingml/2006/main">
            <a:ext uri="{FF2B5EF4-FFF2-40B4-BE49-F238E27FC236}">
              <a16:creationId xmlns:a16="http://schemas.microsoft.com/office/drawing/2014/main" id="{F9E193E8-3DCC-8DDC-1728-C8BC1ECF2CF0}"/>
            </a:ext>
          </a:extLst>
        </cdr:cNvPr>
        <cdr:cNvSpPr txBox="1"/>
      </cdr:nvSpPr>
      <cdr:spPr>
        <a:xfrm xmlns:a="http://schemas.openxmlformats.org/drawingml/2006/main">
          <a:off x="2863958" y="3900245"/>
          <a:ext cx="285399" cy="40873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BF3928-326F-40DC-8BA0-BA952126368D}" type="datetimeFigureOut">
              <a:rPr lang="en-US" smtClean="0"/>
              <a:t>4/15/2025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8F878-C4F5-4A49-BB35-E9D70C52735E}" type="slidenum">
              <a:rPr lang="en-US" smtClean="0"/>
              <a:t>‹#›</a:t>
            </a:fld>
            <a:endParaRPr lang="en-US"/>
          </a:p>
        </p:txBody>
      </p:sp>
    </p:spTree>
    <p:extLst>
      <p:ext uri="{BB962C8B-B14F-4D97-AF65-F5344CB8AC3E}">
        <p14:creationId xmlns:p14="http://schemas.microsoft.com/office/powerpoint/2010/main" val="2133651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8F878-C4F5-4A49-BB35-E9D70C52735E}" type="slidenum">
              <a:rPr lang="en-US" smtClean="0"/>
              <a:t>1</a:t>
            </a:fld>
            <a:endParaRPr lang="en-US"/>
          </a:p>
        </p:txBody>
      </p:sp>
    </p:spTree>
    <p:extLst>
      <p:ext uri="{BB962C8B-B14F-4D97-AF65-F5344CB8AC3E}">
        <p14:creationId xmlns:p14="http://schemas.microsoft.com/office/powerpoint/2010/main" val="2805631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slide presents trends in prevalence of obesity and severe obesity in US Adults 20+ years by sex, between 1988-1994 to August 2021-August 2023. </a:t>
            </a:r>
            <a:r>
              <a:rPr lang="en-US" sz="1800" b="0" i="0" u="none" strike="noStrike" baseline="0" dirty="0">
                <a:solidFill>
                  <a:srgbClr val="000000"/>
                </a:solidFill>
                <a:latin typeface="Source Serif Pro Light" panose="02040303050405020204" pitchFamily="18" charset="0"/>
              </a:rPr>
              <a:t>Obesity prevalence has markedly increased over time; prevalence during August 2021-August 2023 was nearly 2 times higher in both males (39%) and females (41%) compared to 1988-1994 (males: 20%, females: 25%). Severe obesity among females increased more than 3-fold, rising from 4% during 1988-1994 to 13% during August 2021-August 2023, compared to an almost 4-fold increase from 2% to 7% in males over this period.</a:t>
            </a:r>
          </a:p>
          <a:p>
            <a:pPr algn="l"/>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10</a:t>
            </a:fld>
            <a:endParaRPr lang="en-US"/>
          </a:p>
        </p:txBody>
      </p:sp>
    </p:spTree>
    <p:extLst>
      <p:ext uri="{BB962C8B-B14F-4D97-AF65-F5344CB8AC3E}">
        <p14:creationId xmlns:p14="http://schemas.microsoft.com/office/powerpoint/2010/main" val="1744618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solidFill>
                  <a:srgbClr val="000000"/>
                </a:solidFill>
                <a:latin typeface="Source Serif Pro Light" panose="02040303050405020204" pitchFamily="18" charset="0"/>
              </a:rPr>
              <a:t>This slide shows obesity prevalence trends between 1988-1994 and August 2021-August 2023 by age-group, among US children and adolescents 2-19 years. Obesity prevalence among youth ages 2-19 years was 21% (males: 23%, females: 19%) in August 2021-August 2023, more than doubling from 10% in 1988-1994. Prevalence increased from 7% to 15% in ages 2-5 years and from 11% to 23% in both ages 6-11 years and 12-19 years. </a:t>
            </a:r>
          </a:p>
          <a:p>
            <a:endParaRPr lang="en-US" dirty="0"/>
          </a:p>
        </p:txBody>
      </p:sp>
      <p:sp>
        <p:nvSpPr>
          <p:cNvPr id="4" name="Slide Number Placeholder 3"/>
          <p:cNvSpPr>
            <a:spLocks noGrp="1"/>
          </p:cNvSpPr>
          <p:nvPr>
            <p:ph type="sldNum" sz="quarter" idx="5"/>
          </p:nvPr>
        </p:nvSpPr>
        <p:spPr/>
        <p:txBody>
          <a:bodyPr/>
          <a:lstStyle/>
          <a:p>
            <a:fld id="{9578F878-C4F5-4A49-BB35-E9D70C52735E}" type="slidenum">
              <a:rPr lang="en-US" smtClean="0"/>
              <a:t>11</a:t>
            </a:fld>
            <a:endParaRPr lang="en-US"/>
          </a:p>
        </p:txBody>
      </p:sp>
    </p:spTree>
    <p:extLst>
      <p:ext uri="{BB962C8B-B14F-4D97-AF65-F5344CB8AC3E}">
        <p14:creationId xmlns:p14="http://schemas.microsoft.com/office/powerpoint/2010/main" val="1337372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slide presents prevalence of overweight and obesity, overall, by sex, and by age-group. </a:t>
            </a:r>
            <a:endParaRPr lang="en-US" sz="1800" b="0" i="0" u="none" strike="noStrike" baseline="0" dirty="0">
              <a:solidFill>
                <a:srgbClr val="000000"/>
              </a:solidFill>
              <a:latin typeface="Source Serif Pro Light" panose="02040303050405020204" pitchFamily="18"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12</a:t>
            </a:fld>
            <a:endParaRPr lang="en-US"/>
          </a:p>
        </p:txBody>
      </p:sp>
    </p:spTree>
    <p:extLst>
      <p:ext uri="{BB962C8B-B14F-4D97-AF65-F5344CB8AC3E}">
        <p14:creationId xmlns:p14="http://schemas.microsoft.com/office/powerpoint/2010/main" val="3542735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slide presents prevalence of overweight (</a:t>
            </a:r>
            <a:r>
              <a:rPr lang="en-US" sz="1200" b="0" i="0" u="none" strike="noStrike" baseline="0" dirty="0">
                <a:solidFill>
                  <a:srgbClr val="000000"/>
                </a:solidFill>
              </a:rPr>
              <a:t>body mass index ≥25.0 kg/m2 to &lt;30 kg/m2)</a:t>
            </a:r>
            <a:r>
              <a:rPr lang="en-US" dirty="0"/>
              <a:t> in adults across US states, DC and PR in 2023. In 2023, overweight</a:t>
            </a:r>
            <a:r>
              <a:rPr lang="en-US" sz="1800" b="0" i="0" u="none" strike="noStrike" baseline="0" dirty="0">
                <a:solidFill>
                  <a:srgbClr val="000000"/>
                </a:solidFill>
                <a:latin typeface="Source Serif Pro Light" panose="02040303050405020204" pitchFamily="18" charset="0"/>
              </a:rPr>
              <a:t> prevalence ranged from 31% in Arkansas, Mississippi, and West Virginia to 36% in California, Connecticut, Idaho, New Jersey, New York, North Dakota, and Wyoming, with a state median of 35% in the Northeast, 35% in the West, 34% in the Midwest, and 34% in the South.</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13</a:t>
            </a:fld>
            <a:endParaRPr lang="en-US"/>
          </a:p>
        </p:txBody>
      </p:sp>
    </p:spTree>
    <p:extLst>
      <p:ext uri="{BB962C8B-B14F-4D97-AF65-F5344CB8AC3E}">
        <p14:creationId xmlns:p14="http://schemas.microsoft.com/office/powerpoint/2010/main" val="469098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80B3C-FEF6-05F4-6F7C-6688128CB4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156F54-ED69-E222-678E-4702FA14C8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AB0822-92C4-0166-B53C-4043125B27C4}"/>
              </a:ext>
            </a:extLst>
          </p:cNvPr>
          <p:cNvSpPr>
            <a:spLocks noGrp="1"/>
          </p:cNvSpPr>
          <p:nvPr>
            <p:ph type="body" idx="1"/>
          </p:nvPr>
        </p:nvSpPr>
        <p:spPr/>
        <p:txBody>
          <a:bodyPr/>
          <a:lstStyle/>
          <a:p>
            <a:pPr algn="l"/>
            <a:r>
              <a:rPr lang="en-US" dirty="0"/>
              <a:t>This slide presents prevalence of obesity (</a:t>
            </a:r>
            <a:r>
              <a:rPr lang="en-US" sz="1200" b="0" i="0" u="none" strike="noStrike" baseline="0" dirty="0">
                <a:solidFill>
                  <a:srgbClr val="000000"/>
                </a:solidFill>
              </a:rPr>
              <a:t>body mass index ≥30.0 kg/m2)</a:t>
            </a:r>
            <a:r>
              <a:rPr lang="en-US" dirty="0"/>
              <a:t> in adults across US states, DC and PR in 2023. In 2023, o</a:t>
            </a:r>
            <a:r>
              <a:rPr lang="en-US" sz="1800" b="0" i="0" u="none" strike="noStrike" baseline="0" dirty="0">
                <a:solidFill>
                  <a:srgbClr val="000000"/>
                </a:solidFill>
                <a:latin typeface="Source Serif Pro Light" panose="02040303050405020204" pitchFamily="18" charset="0"/>
              </a:rPr>
              <a:t>besity prevalence ranged from 24% in the District of Columbia to 42% in West Virginia, with a state median of 30% in the Northeast, 31% in the West, 37% in the Midwest, and 36% in the South.</a:t>
            </a:r>
          </a:p>
          <a:p>
            <a:endParaRPr lang="en-US" dirty="0"/>
          </a:p>
        </p:txBody>
      </p:sp>
      <p:sp>
        <p:nvSpPr>
          <p:cNvPr id="4" name="Slide Number Placeholder 3">
            <a:extLst>
              <a:ext uri="{FF2B5EF4-FFF2-40B4-BE49-F238E27FC236}">
                <a16:creationId xmlns:a16="http://schemas.microsoft.com/office/drawing/2014/main" id="{B2543EB5-C61C-FEE4-A9CF-8CC0E7BB6990}"/>
              </a:ext>
            </a:extLst>
          </p:cNvPr>
          <p:cNvSpPr>
            <a:spLocks noGrp="1"/>
          </p:cNvSpPr>
          <p:nvPr>
            <p:ph type="sldNum" sz="quarter" idx="5"/>
          </p:nvPr>
        </p:nvSpPr>
        <p:spPr/>
        <p:txBody>
          <a:bodyPr/>
          <a:lstStyle/>
          <a:p>
            <a:fld id="{5BE5CFE6-8AA7-4A64-A229-ED392E9C7A77}" type="slidenum">
              <a:rPr lang="en-US" smtClean="0"/>
              <a:t>14</a:t>
            </a:fld>
            <a:endParaRPr lang="en-US"/>
          </a:p>
        </p:txBody>
      </p:sp>
    </p:spTree>
    <p:extLst>
      <p:ext uri="{BB962C8B-B14F-4D97-AF65-F5344CB8AC3E}">
        <p14:creationId xmlns:p14="http://schemas.microsoft.com/office/powerpoint/2010/main" val="2818978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slide presents prevalence of reporting no leisure-time physical activity in adults across US states, DC and PR in 2023. In 2023, Puerto Rico had the highest proportion of no leisure-time physical activity in adults (51%), while Utah and the District of Columbia had the lowest (16%). </a:t>
            </a:r>
            <a:r>
              <a:rPr lang="en-US" sz="1800" b="0" i="0" u="none" strike="noStrike" baseline="0" dirty="0">
                <a:solidFill>
                  <a:srgbClr val="000000"/>
                </a:solidFill>
                <a:latin typeface="Source Serif Pro Light" panose="02040303050405020204" pitchFamily="18" charset="0"/>
              </a:rPr>
              <a:t>In 2023, states with high prevalence of no leisure-time physical activity often had a high prevalence of obesity, particularly in the South and parts of the Midwest (Slide 14).</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15</a:t>
            </a:fld>
            <a:endParaRPr lang="en-US"/>
          </a:p>
        </p:txBody>
      </p:sp>
    </p:spTree>
    <p:extLst>
      <p:ext uri="{BB962C8B-B14F-4D97-AF65-F5344CB8AC3E}">
        <p14:creationId xmlns:p14="http://schemas.microsoft.com/office/powerpoint/2010/main" val="3380646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0"/>
              </a:spcBef>
              <a:buFontTx/>
              <a:buNone/>
            </a:pPr>
            <a:r>
              <a:rPr lang="en-US" dirty="0"/>
              <a:t>This slide presents prevalence of meeting recommended aerobic physical activity levels in US adults between 1998 and 2022, by age-group. Historically, and in 2022, prevalence of meeting recommended aerobic activity levels decreased with increasing age, with 59% of 18–24-year-old individuals reporting meeting recommended levels compared to 37% of those 65+ years.</a:t>
            </a:r>
          </a:p>
        </p:txBody>
      </p:sp>
      <p:sp>
        <p:nvSpPr>
          <p:cNvPr id="4" name="Slide Number Placeholder 3"/>
          <p:cNvSpPr>
            <a:spLocks noGrp="1"/>
          </p:cNvSpPr>
          <p:nvPr>
            <p:ph type="sldNum" sz="quarter" idx="5"/>
          </p:nvPr>
        </p:nvSpPr>
        <p:spPr/>
        <p:txBody>
          <a:bodyPr/>
          <a:lstStyle/>
          <a:p>
            <a:fld id="{5BE5CFE6-8AA7-4A64-A229-ED392E9C7A77}" type="slidenum">
              <a:rPr lang="en-US" smtClean="0"/>
              <a:t>16</a:t>
            </a:fld>
            <a:endParaRPr lang="en-US"/>
          </a:p>
        </p:txBody>
      </p:sp>
    </p:spTree>
    <p:extLst>
      <p:ext uri="{BB962C8B-B14F-4D97-AF65-F5344CB8AC3E}">
        <p14:creationId xmlns:p14="http://schemas.microsoft.com/office/powerpoint/2010/main" val="1675702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prevalence of meeting recommended physical activity levels among US high school students in 2023, by sex and race/ethnicity categories. About 25% of high school students overall met recommended physical activity levels (32% of males, 17% of females), with prevalence ranging from 32% of American Indian/Alaska Native students, 29% of White students, 22% of Black students, 20% of Hispanic students, and 16% of Asian students.</a:t>
            </a:r>
          </a:p>
        </p:txBody>
      </p:sp>
      <p:sp>
        <p:nvSpPr>
          <p:cNvPr id="4" name="Slide Number Placeholder 3"/>
          <p:cNvSpPr>
            <a:spLocks noGrp="1"/>
          </p:cNvSpPr>
          <p:nvPr>
            <p:ph type="sldNum" sz="quarter" idx="5"/>
          </p:nvPr>
        </p:nvSpPr>
        <p:spPr/>
        <p:txBody>
          <a:bodyPr/>
          <a:lstStyle/>
          <a:p>
            <a:fld id="{5BE5CFE6-8AA7-4A64-A229-ED392E9C7A77}" type="slidenum">
              <a:rPr lang="en-US" smtClean="0"/>
              <a:t>17</a:t>
            </a:fld>
            <a:endParaRPr lang="en-US"/>
          </a:p>
        </p:txBody>
      </p:sp>
    </p:spTree>
    <p:extLst>
      <p:ext uri="{BB962C8B-B14F-4D97-AF65-F5344CB8AC3E}">
        <p14:creationId xmlns:p14="http://schemas.microsoft.com/office/powerpoint/2010/main" val="3129441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prevalence of consuming 2+ servings of fruit per day in adults across US states, DC and PR in 2021. Prevalence varied widely from 15% in Puerto Rico to 38% in the District of Columbia.</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18</a:t>
            </a:fld>
            <a:endParaRPr lang="en-US"/>
          </a:p>
        </p:txBody>
      </p:sp>
    </p:spTree>
    <p:extLst>
      <p:ext uri="{BB962C8B-B14F-4D97-AF65-F5344CB8AC3E}">
        <p14:creationId xmlns:p14="http://schemas.microsoft.com/office/powerpoint/2010/main" val="3016733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prevalence of consuming 3+ servings of vegetables per day in adults across US states, DC and PR in 2021. Prevalence varied widely from 3% in Puerto Rico to 21% in the District of Columbia and Vermont.</a:t>
            </a:r>
          </a:p>
        </p:txBody>
      </p:sp>
      <p:sp>
        <p:nvSpPr>
          <p:cNvPr id="4" name="Slide Number Placeholder 3"/>
          <p:cNvSpPr>
            <a:spLocks noGrp="1"/>
          </p:cNvSpPr>
          <p:nvPr>
            <p:ph type="sldNum" sz="quarter" idx="5"/>
          </p:nvPr>
        </p:nvSpPr>
        <p:spPr/>
        <p:txBody>
          <a:bodyPr/>
          <a:lstStyle/>
          <a:p>
            <a:fld id="{5BE5CFE6-8AA7-4A64-A229-ED392E9C7A77}" type="slidenum">
              <a:rPr lang="en-US" smtClean="0"/>
              <a:t>19</a:t>
            </a:fld>
            <a:endParaRPr lang="en-US"/>
          </a:p>
        </p:txBody>
      </p:sp>
    </p:spTree>
    <p:extLst>
      <p:ext uri="{BB962C8B-B14F-4D97-AF65-F5344CB8AC3E}">
        <p14:creationId xmlns:p14="http://schemas.microsoft.com/office/powerpoint/2010/main" val="2848449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rtl="0" fontAlgn="base"/>
            <a:r>
              <a:rPr lang="en-US" sz="1800" b="0" i="0" dirty="0">
                <a:solidFill>
                  <a:srgbClr val="000000"/>
                </a:solidFill>
                <a:effectLst/>
                <a:latin typeface="Aptos" panose="020B0004020202020204" pitchFamily="34" charset="0"/>
              </a:rPr>
              <a:t>This slide shows per-capita cigarette consumption and lung cancer death rates in males and females between 1900 and 2022. There is a clear relationship over time between cigarette consumption and lung cancer death rates. Male lung cancer death rates in the US peaked in 1990, about 30 years after cigarette consumption peaked in the early 1960s, demonstrating the typical lag time between smoking exposure and lung cancer. Female lung cancer death rates increased more slowly and peaked in 2002.</a:t>
            </a:r>
            <a:br>
              <a:rPr lang="en-US" sz="1800" b="0" i="0" dirty="0">
                <a:solidFill>
                  <a:srgbClr val="000000"/>
                </a:solidFill>
                <a:effectLst/>
                <a:latin typeface="Aptos" panose="020B0004020202020204" pitchFamily="34" charset="0"/>
              </a:rPr>
            </a:br>
            <a:endParaRPr lang="en-US" sz="1800" b="0" i="0" dirty="0">
              <a:solidFill>
                <a:srgbClr val="000000"/>
              </a:solidFill>
              <a:effectLst/>
              <a:latin typeface="Aptos" panose="020B0004020202020204" pitchFamily="34" charset="0"/>
            </a:endParaRPr>
          </a:p>
          <a:p>
            <a:pPr marL="0" marR="0" indent="0" algn="l" rtl="0" fontAlgn="base"/>
            <a:r>
              <a:rPr lang="en-US" sz="1800" b="0" i="0" dirty="0">
                <a:solidFill>
                  <a:srgbClr val="000000"/>
                </a:solidFill>
                <a:effectLst/>
                <a:latin typeface="Aptos" panose="020B0004020202020204" pitchFamily="34" charset="0"/>
              </a:rPr>
              <a:t>In 2022, cigarette consumption was at a historical low (comparable to levels observed in 1920s) and male and female lung cancer death rates are declining rapidly, reflecting the progress gained from tobacco control interventions. Such interventions have reduced smoking rates, increased cessation, and are estimated to have averted 3.9 million lung cancer deaths during 1975-2022 (1). Yet, lung cancer is still ranked as the leading cause of cancer death in both males and females in 2025, partly because there is a lag time between smoking exposure and cancer occurrence but also, importantly, because reductions in smoking have been uneven; prevalence remains high in many groups, including individuals with low socioeconomic status, racially minoritized groups including American Indian or Alaska Native and Black individuals, those with mental illness, sexual and gender diverse persons, veterans, and people with disabilities.</a:t>
            </a:r>
          </a:p>
          <a:p>
            <a:pPr marL="0" marR="0" indent="0" algn="l" rtl="0" fontAlgn="base"/>
            <a:br>
              <a:rPr lang="en-US" sz="1800" b="0" i="0" dirty="0">
                <a:solidFill>
                  <a:srgbClr val="000000"/>
                </a:solidFill>
                <a:effectLst/>
                <a:latin typeface="Aptos" panose="020B0004020202020204" pitchFamily="34" charset="0"/>
              </a:rPr>
            </a:br>
            <a:endParaRPr lang="en-US" sz="1800" b="0" i="0" dirty="0">
              <a:solidFill>
                <a:srgbClr val="000000"/>
              </a:solidFill>
              <a:effectLst/>
              <a:latin typeface="Aptos" panose="020B0004020202020204" pitchFamily="34" charset="0"/>
            </a:endParaRPr>
          </a:p>
          <a:p>
            <a:pPr marL="0" algn="l" rtl="0" fontAlgn="base"/>
            <a:r>
              <a:rPr lang="en-US" sz="1800" b="0" i="0" dirty="0">
                <a:solidFill>
                  <a:srgbClr val="000000"/>
                </a:solidFill>
                <a:effectLst/>
                <a:latin typeface="Aptos" panose="020B0004020202020204" pitchFamily="34" charset="0"/>
              </a:rPr>
              <a:t>(1) Islami F, Nargis N, Liu Q, et al. Averted lung cancer deaths due to reductions in cigarette smoking in the United States, 1970-2022. </a:t>
            </a:r>
            <a:r>
              <a:rPr lang="en-US" sz="1800" b="0" i="1" dirty="0">
                <a:solidFill>
                  <a:srgbClr val="000000"/>
                </a:solidFill>
                <a:effectLst/>
                <a:latin typeface="Aptos" panose="020B0004020202020204" pitchFamily="34" charset="0"/>
              </a:rPr>
              <a:t>CA Cancer J Clin</a:t>
            </a:r>
            <a:r>
              <a:rPr lang="en-US" sz="1800" b="0" i="0" dirty="0">
                <a:solidFill>
                  <a:srgbClr val="000000"/>
                </a:solidFill>
                <a:effectLst/>
                <a:latin typeface="Aptos" panose="020B0004020202020204" pitchFamily="34" charset="0"/>
              </a:rPr>
              <a:t>. 2025. doi:10.3322/caac.70005.</a:t>
            </a:r>
          </a:p>
        </p:txBody>
      </p:sp>
      <p:sp>
        <p:nvSpPr>
          <p:cNvPr id="4" name="Slide Number Placeholder 3"/>
          <p:cNvSpPr>
            <a:spLocks noGrp="1"/>
          </p:cNvSpPr>
          <p:nvPr>
            <p:ph type="sldNum" sz="quarter" idx="5"/>
          </p:nvPr>
        </p:nvSpPr>
        <p:spPr/>
        <p:txBody>
          <a:bodyPr/>
          <a:lstStyle/>
          <a:p>
            <a:fld id="{9578F878-C4F5-4A49-BB35-E9D70C52735E}" type="slidenum">
              <a:rPr lang="en-US" smtClean="0"/>
              <a:t>2</a:t>
            </a:fld>
            <a:endParaRPr lang="en-US"/>
          </a:p>
        </p:txBody>
      </p:sp>
    </p:spTree>
    <p:extLst>
      <p:ext uri="{BB962C8B-B14F-4D97-AF65-F5344CB8AC3E}">
        <p14:creationId xmlns:p14="http://schemas.microsoft.com/office/powerpoint/2010/main" val="2842905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reported sunburn prevalence in 2023 among high school students in the US by sex and race/ethnicity categories. In 2023, 55% of high school students (males: 52%, females: 58%) reported having a sunburn one or more times in the past year, with higher prevalence among White students (males: 75%, females: 83%) than Hispanic, Black, Asian, or American Indian/Alaska Native students.</a:t>
            </a:r>
          </a:p>
        </p:txBody>
      </p:sp>
      <p:sp>
        <p:nvSpPr>
          <p:cNvPr id="4" name="Slide Number Placeholder 3"/>
          <p:cNvSpPr>
            <a:spLocks noGrp="1"/>
          </p:cNvSpPr>
          <p:nvPr>
            <p:ph type="sldNum" sz="quarter" idx="5"/>
          </p:nvPr>
        </p:nvSpPr>
        <p:spPr/>
        <p:txBody>
          <a:bodyPr/>
          <a:lstStyle/>
          <a:p>
            <a:fld id="{5BE5CFE6-8AA7-4A64-A229-ED392E9C7A77}" type="slidenum">
              <a:rPr lang="en-US" smtClean="0"/>
              <a:t>20</a:t>
            </a:fld>
            <a:endParaRPr lang="en-US" dirty="0"/>
          </a:p>
        </p:txBody>
      </p:sp>
    </p:spTree>
    <p:extLst>
      <p:ext uri="{BB962C8B-B14F-4D97-AF65-F5344CB8AC3E}">
        <p14:creationId xmlns:p14="http://schemas.microsoft.com/office/powerpoint/2010/main" val="1809775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the American Cance Society HPV vaccination guidelines published in 2020. </a:t>
            </a:r>
          </a:p>
        </p:txBody>
      </p:sp>
      <p:sp>
        <p:nvSpPr>
          <p:cNvPr id="4" name="Slide Number Placeholder 3"/>
          <p:cNvSpPr>
            <a:spLocks noGrp="1"/>
          </p:cNvSpPr>
          <p:nvPr>
            <p:ph type="sldNum" sz="quarter" idx="5"/>
          </p:nvPr>
        </p:nvSpPr>
        <p:spPr/>
        <p:txBody>
          <a:bodyPr/>
          <a:lstStyle/>
          <a:p>
            <a:fld id="{9578F878-C4F5-4A49-BB35-E9D70C52735E}" type="slidenum">
              <a:rPr lang="en-US" smtClean="0"/>
              <a:t>21</a:t>
            </a:fld>
            <a:endParaRPr lang="en-US"/>
          </a:p>
        </p:txBody>
      </p:sp>
    </p:spTree>
    <p:extLst>
      <p:ext uri="{BB962C8B-B14F-4D97-AF65-F5344CB8AC3E}">
        <p14:creationId xmlns:p14="http://schemas.microsoft.com/office/powerpoint/2010/main" val="1646263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slide presents the prevalence of being up to date with Human Papillomavirus Vaccination in youth ages 13-17 years by sex and race/ethnicity categories in 2023. About </a:t>
            </a:r>
            <a:r>
              <a:rPr lang="en-US" sz="1200" b="0" i="0" u="none" strike="noStrike" baseline="0" dirty="0">
                <a:solidFill>
                  <a:srgbClr val="000000"/>
                </a:solidFill>
                <a:latin typeface="Source Serif Pro Light" panose="02040303050405020204" pitchFamily="18" charset="0"/>
              </a:rPr>
              <a:t>64% of females and 59% of males ages 13-17 years were up to date with the HPV vaccination series in 2023. Across race/ethnicity groups, prevalence of up-to-date HPV vaccination was 63% and 58% for White females and males respectively, 62% and 56% for Black females and males respectively, 65% and 62% for Hispanic females and males respectively, 71% and 58% for Asian females and males respectively, and 70% and 65% in American Indian/Alaska Native females and males respectively.  </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22</a:t>
            </a:fld>
            <a:endParaRPr lang="en-US"/>
          </a:p>
        </p:txBody>
      </p:sp>
    </p:spTree>
    <p:extLst>
      <p:ext uri="{BB962C8B-B14F-4D97-AF65-F5344CB8AC3E}">
        <p14:creationId xmlns:p14="http://schemas.microsoft.com/office/powerpoint/2010/main" val="455124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t>This slide presents the prevalence of being up to date with Human Papillomavirus Vaccination before 13th birthday in youth ages 13-17 years by sex and race/ethnicity categories in 2023. About </a:t>
            </a:r>
            <a:r>
              <a:rPr lang="en-US" sz="1800" b="0" i="0" u="none" strike="noStrike" baseline="0" dirty="0">
                <a:solidFill>
                  <a:srgbClr val="000000"/>
                </a:solidFill>
                <a:latin typeface="Source Serif Pro Light" panose="02040303050405020204" pitchFamily="18" charset="0"/>
              </a:rPr>
              <a:t>39% of females and 35% of males ages 13-17 years were up to date with the HPV vaccination series before their 13th birthday. Across race/ethnicity groups, prevalence of up-to-date HPV vaccination before the 13</a:t>
            </a:r>
            <a:r>
              <a:rPr lang="en-US" sz="1800" b="0" i="0" u="none" strike="noStrike" baseline="30000" dirty="0">
                <a:solidFill>
                  <a:srgbClr val="000000"/>
                </a:solidFill>
                <a:latin typeface="Source Serif Pro Light" panose="02040303050405020204" pitchFamily="18" charset="0"/>
              </a:rPr>
              <a:t>th</a:t>
            </a:r>
            <a:r>
              <a:rPr lang="en-US" sz="1800" b="0" i="0" u="none" strike="noStrike" baseline="0" dirty="0">
                <a:solidFill>
                  <a:srgbClr val="000000"/>
                </a:solidFill>
                <a:latin typeface="Source Serif Pro Light" panose="02040303050405020204" pitchFamily="18" charset="0"/>
              </a:rPr>
              <a:t> birthday was 38% and 32% for White females and males respectively, 38% and 34% for Black females and males respectively, whereas it was 39% and 42% for Hispanic females and males, respectively. </a:t>
            </a:r>
          </a:p>
          <a:p>
            <a:pPr algn="l"/>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23</a:t>
            </a:fld>
            <a:endParaRPr lang="en-US"/>
          </a:p>
        </p:txBody>
      </p:sp>
    </p:spTree>
    <p:extLst>
      <p:ext uri="{BB962C8B-B14F-4D97-AF65-F5344CB8AC3E}">
        <p14:creationId xmlns:p14="http://schemas.microsoft.com/office/powerpoint/2010/main" val="1068267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slide presents the prevalence of being up to date with Human Papillomavirus Vaccination in youth ages 13-17 years, across US states, DC, and PR in 2023. </a:t>
            </a:r>
            <a:r>
              <a:rPr lang="en-US" sz="1800" b="0" i="0" u="none" strike="noStrike" baseline="0" dirty="0">
                <a:solidFill>
                  <a:srgbClr val="000000"/>
                </a:solidFill>
                <a:latin typeface="Source Serif Pro Light" panose="02040303050405020204" pitchFamily="18" charset="0"/>
              </a:rPr>
              <a:t>In 2023, 64% of youth ages 13-17 years were up to date with the HPV vaccination series but estimates differed widely across states, with the lowest prevalence in Mississippi (38%) and highest in Rhode Island (84%). </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24</a:t>
            </a:fld>
            <a:endParaRPr lang="en-US"/>
          </a:p>
        </p:txBody>
      </p:sp>
    </p:spTree>
    <p:extLst>
      <p:ext uri="{BB962C8B-B14F-4D97-AF65-F5344CB8AC3E}">
        <p14:creationId xmlns:p14="http://schemas.microsoft.com/office/powerpoint/2010/main" val="3450024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slide presents the prevalence of being up to date with Human Papillomavirus Vaccination before 13th Birthday in youth ages 13-17 years, across US states, DC, and PR in 2023. </a:t>
            </a:r>
            <a:r>
              <a:rPr lang="en-US" sz="1800" b="0" i="0" u="none" strike="noStrike" baseline="0" dirty="0">
                <a:solidFill>
                  <a:srgbClr val="000000"/>
                </a:solidFill>
                <a:latin typeface="Source Serif Pro Light" panose="02040303050405020204" pitchFamily="18" charset="0"/>
              </a:rPr>
              <a:t>Up-to-date prevalence before the 13th birthday varied widely across states from 19% in New Jersey to 56% in Puerto Rico.</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25</a:t>
            </a:fld>
            <a:endParaRPr lang="en-US"/>
          </a:p>
        </p:txBody>
      </p:sp>
    </p:spTree>
    <p:extLst>
      <p:ext uri="{BB962C8B-B14F-4D97-AF65-F5344CB8AC3E}">
        <p14:creationId xmlns:p14="http://schemas.microsoft.com/office/powerpoint/2010/main" val="4156231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Source Serif Pro Light" panose="02040303050405020204" pitchFamily="18" charset="0"/>
              </a:rPr>
              <a:t>This slide shows reported prolonged occupational exposure in US adults to chemicals (solvents, industrial glues, heavy metals, pesticides, or motor engine exhaust) in the past year in 2023, some of which have been identified as carcinogenic. In 2023, 11% of US adults reported such occupational exposure, where 63% of those with any exposure were subjected to prolonged exposure for 4+ hours a week. Hispanic workers (70%) and workers without a high school diploma (77%) were more likely to have prolonged occupational exposure to chemicals during the week than White workers (62%), Asian workers (50%), and workers who graduated college (48%)</a:t>
            </a:r>
          </a:p>
          <a:p>
            <a:endParaRPr lang="en-US" dirty="0"/>
          </a:p>
        </p:txBody>
      </p:sp>
      <p:sp>
        <p:nvSpPr>
          <p:cNvPr id="4" name="Slide Number Placeholder 3"/>
          <p:cNvSpPr>
            <a:spLocks noGrp="1"/>
          </p:cNvSpPr>
          <p:nvPr>
            <p:ph type="sldNum" sz="quarter" idx="5"/>
          </p:nvPr>
        </p:nvSpPr>
        <p:spPr/>
        <p:txBody>
          <a:bodyPr/>
          <a:lstStyle/>
          <a:p>
            <a:fld id="{9578F878-C4F5-4A49-BB35-E9D70C52735E}" type="slidenum">
              <a:rPr lang="en-US" smtClean="0"/>
              <a:t>26</a:t>
            </a:fld>
            <a:endParaRPr lang="en-US"/>
          </a:p>
        </p:txBody>
      </p:sp>
    </p:spTree>
    <p:extLst>
      <p:ext uri="{BB962C8B-B14F-4D97-AF65-F5344CB8AC3E}">
        <p14:creationId xmlns:p14="http://schemas.microsoft.com/office/powerpoint/2010/main" val="1524472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slide presents trends in up-to-date breast, cervical and colorectal cancer screening in eligible individuals between 2000 and 2021 (for cervical) or 2023 (for breast and colorectal). </a:t>
            </a:r>
            <a:r>
              <a:rPr lang="en-US" sz="1800" b="0" i="0" u="none" strike="noStrike" baseline="0" dirty="0">
                <a:solidFill>
                  <a:srgbClr val="000000"/>
                </a:solidFill>
                <a:latin typeface="Source Serif Pro Light" panose="02040303050405020204" pitchFamily="18" charset="0"/>
              </a:rPr>
              <a:t>Self-reported biennial screening mammography in females ages 40 years and older increased between the 1980s and 2000, before gradually declining to between 64%-70% during 2000-2023. Between 2000-2013, self-reported cervical cancer screening prevalence in females ages 21-65 years modestly declined and then stabilized between 2013-2018. During the COVID-19 pandemic, screening declined, and cervical cancer screening has yet to return to pre-pandemic levels.(1) Between 2000 and 2023, colorectal cancer screening prevalence increased overall from 38% to 69% among adults 50 years and older.</a:t>
            </a:r>
          </a:p>
          <a:p>
            <a:pPr algn="l"/>
            <a:endParaRPr lang="en-US" sz="1800" b="0" i="0" u="none" strike="noStrike" baseline="0" dirty="0">
              <a:solidFill>
                <a:srgbClr val="000000"/>
              </a:solidFill>
              <a:latin typeface="Source Serif Pro Light" panose="02040303050405020204" pitchFamily="18" charset="0"/>
            </a:endParaRPr>
          </a:p>
          <a:p>
            <a:pPr algn="l"/>
            <a:r>
              <a:rPr lang="en-US" sz="1800" b="0" i="0" u="none" strike="noStrike" baseline="0" dirty="0">
                <a:solidFill>
                  <a:srgbClr val="000000"/>
                </a:solidFill>
                <a:latin typeface="Source Serif Pro Light" panose="02040303050405020204" pitchFamily="18" charset="0"/>
                <a:ea typeface="Source Serif Pro Light" panose="02040303050405020204" pitchFamily="18" charset="0"/>
              </a:rPr>
              <a:t>(1) </a:t>
            </a:r>
            <a:r>
              <a:rPr lang="en-US" sz="1800" b="0" i="0" dirty="0">
                <a:solidFill>
                  <a:srgbClr val="212121"/>
                </a:solidFill>
                <a:effectLst/>
                <a:latin typeface="Source Serif Pro Light" panose="02040303050405020204" pitchFamily="18" charset="0"/>
                <a:ea typeface="Source Serif Pro Light" panose="02040303050405020204" pitchFamily="18" charset="0"/>
              </a:rPr>
              <a:t>Star J, Han X, Smith RA, Schafer EJ, Jemal A, Bandi P. Cancer Screening 3 Years After the Onset of the COVID-19 Pandemic. </a:t>
            </a:r>
            <a:r>
              <a:rPr lang="en-US" sz="1800" b="0" i="1" dirty="0">
                <a:solidFill>
                  <a:srgbClr val="212121"/>
                </a:solidFill>
                <a:effectLst/>
                <a:latin typeface="Source Serif Pro Light" panose="02040303050405020204" pitchFamily="18" charset="0"/>
                <a:ea typeface="Source Serif Pro Light" panose="02040303050405020204" pitchFamily="18" charset="0"/>
              </a:rPr>
              <a:t>JAMA</a:t>
            </a:r>
            <a:r>
              <a:rPr lang="en-US" sz="1800" b="0" i="0" dirty="0">
                <a:solidFill>
                  <a:srgbClr val="212121"/>
                </a:solidFill>
                <a:effectLst/>
                <a:latin typeface="Source Serif Pro Light" panose="02040303050405020204" pitchFamily="18" charset="0"/>
                <a:ea typeface="Source Serif Pro Light" panose="02040303050405020204" pitchFamily="18" charset="0"/>
              </a:rPr>
              <a:t>. Published online March 5, 2025. doi:10.1001/jama.2025.0902</a:t>
            </a:r>
            <a:endParaRPr lang="en-US" sz="1800" b="0" i="0" u="none" strike="noStrike" baseline="0" dirty="0">
              <a:solidFill>
                <a:srgbClr val="000000"/>
              </a:solidFill>
              <a:latin typeface="Source Serif Pro Light" panose="02040303050405020204" pitchFamily="18" charset="0"/>
              <a:ea typeface="Source Serif Pro Light" panose="02040303050405020204" pitchFamily="18" charset="0"/>
            </a:endParaRPr>
          </a:p>
          <a:p>
            <a:pPr algn="l"/>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27</a:t>
            </a:fld>
            <a:endParaRPr lang="en-US"/>
          </a:p>
        </p:txBody>
      </p:sp>
    </p:spTree>
    <p:extLst>
      <p:ext uri="{BB962C8B-B14F-4D97-AF65-F5344CB8AC3E}">
        <p14:creationId xmlns:p14="http://schemas.microsoft.com/office/powerpoint/2010/main" val="1417289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the American Cancer Society breast cancer screening guideline published in 2015. </a:t>
            </a:r>
            <a:r>
              <a:rPr lang="en-US" sz="1800" b="0" i="0" u="none" strike="noStrike" baseline="0" dirty="0">
                <a:solidFill>
                  <a:srgbClr val="000000"/>
                </a:solidFill>
                <a:latin typeface="Source Serif Pro Light" panose="02040303050405020204" pitchFamily="18" charset="0"/>
              </a:rPr>
              <a:t>The American Cancer Society is in the process of updating their breast cancer screening guidelines for both females at average and higher than average risk. </a:t>
            </a:r>
            <a:endParaRPr lang="en-US" dirty="0"/>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28</a:t>
            </a:fld>
            <a:endParaRPr lang="en-US"/>
          </a:p>
        </p:txBody>
      </p:sp>
    </p:spTree>
    <p:extLst>
      <p:ext uri="{BB962C8B-B14F-4D97-AF65-F5344CB8AC3E}">
        <p14:creationId xmlns:p14="http://schemas.microsoft.com/office/powerpoint/2010/main" val="777915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slide shows trends in breast cancer screening prevalence between 2000 and 2023 according to race/ethnicity categories. </a:t>
            </a:r>
            <a:r>
              <a:rPr lang="en-US" sz="1800" b="0" i="0" u="none" strike="noStrike" baseline="0" dirty="0">
                <a:solidFill>
                  <a:srgbClr val="000000"/>
                </a:solidFill>
                <a:latin typeface="Source Serif Pro Light" panose="02040303050405020204" pitchFamily="18" charset="0"/>
              </a:rPr>
              <a:t>Historically, mammography prevalence has been lower in Hispanic and Asian females compared to White and Black females </a:t>
            </a:r>
          </a:p>
          <a:p>
            <a:pPr marL="0" indent="0">
              <a:buFontTx/>
              <a:buNone/>
            </a:pPr>
            <a:endParaRPr lang="en-US" dirty="0">
              <a:solidFill>
                <a:srgbClr val="000000"/>
              </a:solidFill>
              <a:latin typeface="Arial" panose="020B0604020202020204" pitchFamily="34" charset="0"/>
              <a:ea typeface="ＭＳ Ｐゴシック" pitchFamily="34"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29</a:t>
            </a:fld>
            <a:endParaRPr lang="en-US"/>
          </a:p>
        </p:txBody>
      </p:sp>
    </p:spTree>
    <p:extLst>
      <p:ext uri="{BB962C8B-B14F-4D97-AF65-F5344CB8AC3E}">
        <p14:creationId xmlns:p14="http://schemas.microsoft.com/office/powerpoint/2010/main" val="3419927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slide presents current cigarette smoking prevalence in US adults, across US states, DC, and PR in 2023. </a:t>
            </a:r>
            <a:endParaRPr lang="en-US" sz="1800" b="0" i="0" u="none" strike="noStrike" baseline="0" dirty="0">
              <a:solidFill>
                <a:srgbClr val="000000"/>
              </a:solidFill>
              <a:latin typeface="Source Serif Pro Light" panose="02040303050405020204" pitchFamily="18" charset="0"/>
            </a:endParaRPr>
          </a:p>
          <a:p>
            <a:r>
              <a:rPr lang="en-US" sz="1800" b="0" i="0" u="none" strike="noStrike" baseline="0" dirty="0">
                <a:solidFill>
                  <a:srgbClr val="000000"/>
                </a:solidFill>
                <a:latin typeface="Source Serif Pro Light" panose="02040303050405020204" pitchFamily="18" charset="0"/>
              </a:rPr>
              <a:t>Smoking prevalence varied widely across states in 2023 (lowest in Utah - 6% and highest in West Virginia - 22%); all but 5 states with smoking prevalence greater than the state median were in the Southern and Midwestern regions.</a:t>
            </a:r>
          </a:p>
          <a:p>
            <a:endParaRPr lang="en-US" b="0" dirty="0"/>
          </a:p>
        </p:txBody>
      </p:sp>
      <p:sp>
        <p:nvSpPr>
          <p:cNvPr id="4" name="Slide Number Placeholder 3"/>
          <p:cNvSpPr>
            <a:spLocks noGrp="1"/>
          </p:cNvSpPr>
          <p:nvPr>
            <p:ph type="sldNum" sz="quarter" idx="5"/>
          </p:nvPr>
        </p:nvSpPr>
        <p:spPr/>
        <p:txBody>
          <a:bodyPr/>
          <a:lstStyle/>
          <a:p>
            <a:fld id="{9578F878-C4F5-4A49-BB35-E9D70C52735E}" type="slidenum">
              <a:rPr lang="en-US" smtClean="0"/>
              <a:t>3</a:t>
            </a:fld>
            <a:endParaRPr lang="en-US"/>
          </a:p>
        </p:txBody>
      </p:sp>
    </p:spTree>
    <p:extLst>
      <p:ext uri="{BB962C8B-B14F-4D97-AF65-F5344CB8AC3E}">
        <p14:creationId xmlns:p14="http://schemas.microsoft.com/office/powerpoint/2010/main" val="295174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prevalence estimates for up-to-date breast cancer screening, consistent with the American Cancer Society guideline and the US Preventive Services Task Force recommendation, overall and according to race/ethnicity categories, in 2023. According to the ACS guideline, 69% of all age-eligible females were up to date with recommended breast cancer screening. About 75% of Black females were up to date for breast cancer screening, followed by 71% of Asian females, 69% of White females, 64% of Hispanic females and only 59% of American Indian/Alaska Native females.</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30</a:t>
            </a:fld>
            <a:endParaRPr lang="en-US"/>
          </a:p>
        </p:txBody>
      </p:sp>
    </p:spTree>
    <p:extLst>
      <p:ext uri="{BB962C8B-B14F-4D97-AF65-F5344CB8AC3E}">
        <p14:creationId xmlns:p14="http://schemas.microsoft.com/office/powerpoint/2010/main" val="3998315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prevalence estimates for up-to-date breast cancer screening with, consistent with the American Cancer Society guideline and the US Preventive Services Task Force recommendation, according to eligible age-groups, in 2023. According to the ACS guideline, 82% and 80% of individuals 65-74 years and 55-64 years were up to date for breast cancer screening, respectively, compared to only about 63% of individuals ages 50-54 years and 54% of those ages 45-49 years.</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31</a:t>
            </a:fld>
            <a:endParaRPr lang="en-US"/>
          </a:p>
        </p:txBody>
      </p:sp>
    </p:spTree>
    <p:extLst>
      <p:ext uri="{BB962C8B-B14F-4D97-AF65-F5344CB8AC3E}">
        <p14:creationId xmlns:p14="http://schemas.microsoft.com/office/powerpoint/2010/main" val="2701176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prevalence estimates for up-to-date breast cancer screening with, consistent with the American Cancer Society guideline and the US Preventive Services Task Force recommendation, according to insurance status and type, in 2023. According to the ACS guideline, 74% of privately insured individuals were up to date for breast cancer screening, followed by 70% of Medicare insured (ages 65+ years) females, 63% of Medicaid/Public/Dual eligible insured individuals, compared to only about 35% of uninsured individuals.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32</a:t>
            </a:fld>
            <a:endParaRPr lang="en-US"/>
          </a:p>
        </p:txBody>
      </p:sp>
    </p:spTree>
    <p:extLst>
      <p:ext uri="{BB962C8B-B14F-4D97-AF65-F5344CB8AC3E}">
        <p14:creationId xmlns:p14="http://schemas.microsoft.com/office/powerpoint/2010/main" val="9910446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the American Cancer Society cervical cancer screening guideline published in 2020.</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33</a:t>
            </a:fld>
            <a:endParaRPr lang="en-US"/>
          </a:p>
        </p:txBody>
      </p:sp>
    </p:spTree>
    <p:extLst>
      <p:ext uri="{BB962C8B-B14F-4D97-AF65-F5344CB8AC3E}">
        <p14:creationId xmlns:p14="http://schemas.microsoft.com/office/powerpoint/2010/main" val="384619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slide shows trends in up-to-date cervical cancer screening prevalence between 2000 and 2021 according to race/ethnicity categories. </a:t>
            </a:r>
            <a:r>
              <a:rPr lang="en-US" sz="1800" b="0" i="0" u="none" strike="noStrike" baseline="0" dirty="0">
                <a:solidFill>
                  <a:srgbClr val="000000"/>
                </a:solidFill>
                <a:latin typeface="Source Serif Pro Light" panose="02040303050405020204" pitchFamily="18" charset="0"/>
              </a:rPr>
              <a:t>Historically, and in 2021, cervical cancer screening has been lower in Hispanic and Asian than White and Black females </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34</a:t>
            </a:fld>
            <a:endParaRPr lang="en-US"/>
          </a:p>
        </p:txBody>
      </p:sp>
    </p:spTree>
    <p:extLst>
      <p:ext uri="{BB962C8B-B14F-4D97-AF65-F5344CB8AC3E}">
        <p14:creationId xmlns:p14="http://schemas.microsoft.com/office/powerpoint/2010/main" val="25984004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up-to-date cervical cancer screening, consistent with the American Cancer Society guideline and the US Preventive Services Task Force recommendation, overall and according to race/ethnicity categories, in 2021. According to the ACS guideline, 76% of all age-eligible females were up to date with recommended cervical cancer screening. About 80% of White females were up to date for cervical cancer screening, followed by 76% of Black females, compared to 69%, 68%, and 64% of Hispanic, American Indian/Alaska Native, and Asian females.</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BE5CFE6-8AA7-4A64-A229-ED392E9C7A77}" type="slidenum">
              <a:rPr lang="en-US" smtClean="0"/>
              <a:t>35</a:t>
            </a:fld>
            <a:endParaRPr lang="en-US"/>
          </a:p>
        </p:txBody>
      </p:sp>
    </p:spTree>
    <p:extLst>
      <p:ext uri="{BB962C8B-B14F-4D97-AF65-F5344CB8AC3E}">
        <p14:creationId xmlns:p14="http://schemas.microsoft.com/office/powerpoint/2010/main" val="26693137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up-to-date colorectal cancer screening, consistent with the American Cancer Society guideline and the US Preventive Services Task Force recommendation, according to eligible age-groups, in 2021. According to the ACS guideline, 80% of females ages 30-39 years were up to date for cervical cancer screening, followed by 77% of females ages 25–29, 76% of females ages 40-49, compared to only about 72% of females ages 50-65 years.</a:t>
            </a:r>
          </a:p>
          <a:p>
            <a:endParaRPr lang="en-US" dirty="0"/>
          </a:p>
        </p:txBody>
      </p:sp>
      <p:sp>
        <p:nvSpPr>
          <p:cNvPr id="4" name="Slide Number Placeholder 3"/>
          <p:cNvSpPr>
            <a:spLocks noGrp="1"/>
          </p:cNvSpPr>
          <p:nvPr>
            <p:ph type="sldNum" sz="quarter" idx="5"/>
          </p:nvPr>
        </p:nvSpPr>
        <p:spPr/>
        <p:txBody>
          <a:bodyPr/>
          <a:lstStyle/>
          <a:p>
            <a:fld id="{9578F878-C4F5-4A49-BB35-E9D70C52735E}" type="slidenum">
              <a:rPr lang="en-US" smtClean="0"/>
              <a:t>36</a:t>
            </a:fld>
            <a:endParaRPr lang="en-US"/>
          </a:p>
        </p:txBody>
      </p:sp>
    </p:spTree>
    <p:extLst>
      <p:ext uri="{BB962C8B-B14F-4D97-AF65-F5344CB8AC3E}">
        <p14:creationId xmlns:p14="http://schemas.microsoft.com/office/powerpoint/2010/main" val="37780158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up-to-date cervical cancer screening, consistent with the American Cancer Society guideline and the US Preventive Services Task Force recommendation, according to insurance status and type, in 2021. According to the ACS guideline, 80% of privately insured females were up to date for cervical cancer screening, followed by 69% of Medicaid/Public/Dual eligible insured females, compared to only about 58% of uninsured females.</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37</a:t>
            </a:fld>
            <a:endParaRPr lang="en-US"/>
          </a:p>
        </p:txBody>
      </p:sp>
    </p:spTree>
    <p:extLst>
      <p:ext uri="{BB962C8B-B14F-4D97-AF65-F5344CB8AC3E}">
        <p14:creationId xmlns:p14="http://schemas.microsoft.com/office/powerpoint/2010/main" val="37965967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the American Cancer Society colorectal cancer screening guideline published in 2018.</a:t>
            </a:r>
          </a:p>
        </p:txBody>
      </p:sp>
      <p:sp>
        <p:nvSpPr>
          <p:cNvPr id="4" name="Slide Number Placeholder 3"/>
          <p:cNvSpPr>
            <a:spLocks noGrp="1"/>
          </p:cNvSpPr>
          <p:nvPr>
            <p:ph type="sldNum" sz="quarter" idx="5"/>
          </p:nvPr>
        </p:nvSpPr>
        <p:spPr/>
        <p:txBody>
          <a:bodyPr/>
          <a:lstStyle/>
          <a:p>
            <a:fld id="{9578F878-C4F5-4A49-BB35-E9D70C52735E}" type="slidenum">
              <a:rPr lang="en-US" smtClean="0"/>
              <a:t>38</a:t>
            </a:fld>
            <a:endParaRPr lang="en-US"/>
          </a:p>
        </p:txBody>
      </p:sp>
    </p:spTree>
    <p:extLst>
      <p:ext uri="{BB962C8B-B14F-4D97-AF65-F5344CB8AC3E}">
        <p14:creationId xmlns:p14="http://schemas.microsoft.com/office/powerpoint/2010/main" val="10118905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slide shows trends in colorectal cancer screening prevalence between 2000 and 2023 according to race/ethnicity categories. </a:t>
            </a:r>
            <a:r>
              <a:rPr lang="en-US" sz="1800" b="0" i="0" u="none" strike="noStrike" baseline="0" dirty="0">
                <a:solidFill>
                  <a:srgbClr val="000000"/>
                </a:solidFill>
                <a:latin typeface="Source Serif Pro Light" panose="02040303050405020204" pitchFamily="18" charset="0"/>
              </a:rPr>
              <a:t>Historically and in 2023, up-to-date screening was generally higher among White and Black than Hispanic and Asian individuals.</a:t>
            </a:r>
          </a:p>
          <a:p>
            <a:r>
              <a:rPr lang="en-US" dirty="0"/>
              <a:t>	</a:t>
            </a:r>
          </a:p>
        </p:txBody>
      </p:sp>
      <p:sp>
        <p:nvSpPr>
          <p:cNvPr id="4" name="Slide Number Placeholder 3"/>
          <p:cNvSpPr>
            <a:spLocks noGrp="1"/>
          </p:cNvSpPr>
          <p:nvPr>
            <p:ph type="sldNum" sz="quarter" idx="5"/>
          </p:nvPr>
        </p:nvSpPr>
        <p:spPr/>
        <p:txBody>
          <a:bodyPr/>
          <a:lstStyle/>
          <a:p>
            <a:fld id="{5BE5CFE6-8AA7-4A64-A229-ED392E9C7A77}" type="slidenum">
              <a:rPr lang="en-US" smtClean="0"/>
              <a:t>39</a:t>
            </a:fld>
            <a:endParaRPr lang="en-US"/>
          </a:p>
        </p:txBody>
      </p:sp>
    </p:spTree>
    <p:extLst>
      <p:ext uri="{BB962C8B-B14F-4D97-AF65-F5344CB8AC3E}">
        <p14:creationId xmlns:p14="http://schemas.microsoft.com/office/powerpoint/2010/main" val="1080036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Source Serif Pro Light" panose="02040303050405020204" pitchFamily="18" charset="0"/>
              </a:rPr>
              <a:t>This slide shows current cigarette smoking prevalence trends between 1990 and 2023 in US adults. The prevalence of current smoking in 2023 was 11%, a 74% relative decline in smoking prevalence since its peak level of 42% in 1965. Overall, smoking prevalence declined relatively by 56% between 1990 and 2023 (from 25% to 11%).</a:t>
            </a:r>
            <a:endParaRPr lang="en-US" dirty="0"/>
          </a:p>
        </p:txBody>
      </p:sp>
      <p:sp>
        <p:nvSpPr>
          <p:cNvPr id="4" name="Slide Number Placeholder 3"/>
          <p:cNvSpPr>
            <a:spLocks noGrp="1"/>
          </p:cNvSpPr>
          <p:nvPr>
            <p:ph type="sldNum" sz="quarter" idx="5"/>
          </p:nvPr>
        </p:nvSpPr>
        <p:spPr/>
        <p:txBody>
          <a:bodyPr/>
          <a:lstStyle/>
          <a:p>
            <a:fld id="{9578F878-C4F5-4A49-BB35-E9D70C52735E}" type="slidenum">
              <a:rPr lang="en-US" smtClean="0"/>
              <a:t>4</a:t>
            </a:fld>
            <a:endParaRPr lang="en-US"/>
          </a:p>
        </p:txBody>
      </p:sp>
    </p:spTree>
    <p:extLst>
      <p:ext uri="{BB962C8B-B14F-4D97-AF65-F5344CB8AC3E}">
        <p14:creationId xmlns:p14="http://schemas.microsoft.com/office/powerpoint/2010/main" val="3786784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up-to-date colorectal cancer screening, consistent with the American Cancer Society guideline and the US Preventive Services Task Force recommendation, overall and according to race/ethnicity categories, in 2023. According to the ACS guideline, 62% of all age-eligible individuals were up to date with recommended colorectal cancer screening. About 64% of Black and White individuals were up to date for colorectal cancer screening, followed by 57%, 56%, and 54% of American Indian/Alaska Native, Asian, and Hispanic individuals, respectively.</a:t>
            </a:r>
          </a:p>
        </p:txBody>
      </p:sp>
      <p:sp>
        <p:nvSpPr>
          <p:cNvPr id="4" name="Slide Number Placeholder 3"/>
          <p:cNvSpPr>
            <a:spLocks noGrp="1"/>
          </p:cNvSpPr>
          <p:nvPr>
            <p:ph type="sldNum" sz="quarter" idx="5"/>
          </p:nvPr>
        </p:nvSpPr>
        <p:spPr/>
        <p:txBody>
          <a:bodyPr/>
          <a:lstStyle/>
          <a:p>
            <a:fld id="{5BE5CFE6-8AA7-4A64-A229-ED392E9C7A77}" type="slidenum">
              <a:rPr lang="en-US" smtClean="0"/>
              <a:t>40</a:t>
            </a:fld>
            <a:endParaRPr lang="en-US"/>
          </a:p>
        </p:txBody>
      </p:sp>
    </p:spTree>
    <p:extLst>
      <p:ext uri="{BB962C8B-B14F-4D97-AF65-F5344CB8AC3E}">
        <p14:creationId xmlns:p14="http://schemas.microsoft.com/office/powerpoint/2010/main" val="6972556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up-to-date colorectal cancer screening, consistent with the American Cancer Society guideline and the US Preventive Services Task Force recommendation, according to eligible age-groups, in 2023. According to the ACS guideline, 80% of individuals ages 65-75 years were up to date for colorectal cancer screening, followed by 70% of individuals ages 55–64, 51% of individuals ages 50-54, compared to only about 34% of individuals ages 45-49 years.</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41</a:t>
            </a:fld>
            <a:endParaRPr lang="en-US"/>
          </a:p>
        </p:txBody>
      </p:sp>
    </p:spTree>
    <p:extLst>
      <p:ext uri="{BB962C8B-B14F-4D97-AF65-F5344CB8AC3E}">
        <p14:creationId xmlns:p14="http://schemas.microsoft.com/office/powerpoint/2010/main" val="6086478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up-to-date colorectal cancer screening, consistent with the American Cancer Society guideline and the US Preventive Services Task Force recommendation, according to insurance status and type, in 2023. According to the ACS guideline, 76% of Medicare insured individuals (ages 65+ years) were up to date for colorectal cancer screening, followed by 65% of privately-insured individuals, 57% of Medicaid/Public/Dual insured individuals, compared to only 24% of uninsured individuals.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42</a:t>
            </a:fld>
            <a:endParaRPr lang="en-US"/>
          </a:p>
        </p:txBody>
      </p:sp>
    </p:spTree>
    <p:extLst>
      <p:ext uri="{BB962C8B-B14F-4D97-AF65-F5344CB8AC3E}">
        <p14:creationId xmlns:p14="http://schemas.microsoft.com/office/powerpoint/2010/main" val="32673815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the American Cancer Society lung cancer screening guideline published in 2024.</a:t>
            </a:r>
          </a:p>
        </p:txBody>
      </p:sp>
      <p:sp>
        <p:nvSpPr>
          <p:cNvPr id="4" name="Slide Number Placeholder 3"/>
          <p:cNvSpPr>
            <a:spLocks noGrp="1"/>
          </p:cNvSpPr>
          <p:nvPr>
            <p:ph type="sldNum" sz="quarter" idx="5"/>
          </p:nvPr>
        </p:nvSpPr>
        <p:spPr/>
        <p:txBody>
          <a:bodyPr/>
          <a:lstStyle/>
          <a:p>
            <a:fld id="{5BE5CFE6-8AA7-4A64-A229-ED392E9C7A77}" type="slidenum">
              <a:rPr lang="en-US" smtClean="0"/>
              <a:t>43</a:t>
            </a:fld>
            <a:endParaRPr lang="en-US"/>
          </a:p>
        </p:txBody>
      </p:sp>
    </p:spTree>
    <p:extLst>
      <p:ext uri="{BB962C8B-B14F-4D97-AF65-F5344CB8AC3E}">
        <p14:creationId xmlns:p14="http://schemas.microsoft.com/office/powerpoint/2010/main" val="30381487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up-to-date lung cancer screening, consistent with the American Cancer Society guideline and the US Preventive Services Task Force recommendation, in 2022, overall and according to race/ethnicity categories, in 2022. According to the ACS guideline, 14% of all eligible individuals (ages 50-79) were up to date with recommended screening. About 17% of Black individuals were up to date for lung cancer screening, followed by 14% of White and Hispanic individuals, and 12% of American Indian/Alaska Native individuals.</a:t>
            </a:r>
          </a:p>
        </p:txBody>
      </p:sp>
      <p:sp>
        <p:nvSpPr>
          <p:cNvPr id="4" name="Slide Number Placeholder 3"/>
          <p:cNvSpPr>
            <a:spLocks noGrp="1"/>
          </p:cNvSpPr>
          <p:nvPr>
            <p:ph type="sldNum" sz="quarter" idx="5"/>
          </p:nvPr>
        </p:nvSpPr>
        <p:spPr/>
        <p:txBody>
          <a:bodyPr/>
          <a:lstStyle/>
          <a:p>
            <a:fld id="{9578F878-C4F5-4A49-BB35-E9D70C52735E}" type="slidenum">
              <a:rPr lang="en-US" smtClean="0"/>
              <a:t>44</a:t>
            </a:fld>
            <a:endParaRPr lang="en-US"/>
          </a:p>
        </p:txBody>
      </p:sp>
    </p:spTree>
    <p:extLst>
      <p:ext uri="{BB962C8B-B14F-4D97-AF65-F5344CB8AC3E}">
        <p14:creationId xmlns:p14="http://schemas.microsoft.com/office/powerpoint/2010/main" val="836257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up-to-date lung cancer screening estimates, consistent with the American Cancer Society guideline and the US Preventive Services Task Force recommendation, according to eligible age-groups, in 2022. According to the ACS guideline, 19% of eligible individuals ages 65-79 years were up to date for lung cancer screening, followed by 15% of individuals ages 55–64, compared to only about 7% of individuals ages 50-54 years.</a:t>
            </a:r>
          </a:p>
          <a:p>
            <a:endParaRPr lang="en-US" dirty="0"/>
          </a:p>
        </p:txBody>
      </p:sp>
      <p:sp>
        <p:nvSpPr>
          <p:cNvPr id="4" name="Slide Number Placeholder 3"/>
          <p:cNvSpPr>
            <a:spLocks noGrp="1"/>
          </p:cNvSpPr>
          <p:nvPr>
            <p:ph type="sldNum" sz="quarter" idx="5"/>
          </p:nvPr>
        </p:nvSpPr>
        <p:spPr/>
        <p:txBody>
          <a:bodyPr/>
          <a:lstStyle/>
          <a:p>
            <a:fld id="{9578F878-C4F5-4A49-BB35-E9D70C52735E}" type="slidenum">
              <a:rPr lang="en-US" smtClean="0"/>
              <a:t>45</a:t>
            </a:fld>
            <a:endParaRPr lang="en-US"/>
          </a:p>
        </p:txBody>
      </p:sp>
    </p:spTree>
    <p:extLst>
      <p:ext uri="{BB962C8B-B14F-4D97-AF65-F5344CB8AC3E}">
        <p14:creationId xmlns:p14="http://schemas.microsoft.com/office/powerpoint/2010/main" val="25475008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data for up-to-date lung cancer screening estimates consistent with the American Cancer Society guideline and USPSTF recommendation, according to insurance status and type, in 2022. According to the ACS guideline, 19% of Medicare insured individuals (ages 65+ years) were up to date for lung cancer screening, followed by 15% of Medicaid/Public insured individuals, 13% of privately-insured individuals, compared to only about 3% of uninsured individuals.</a:t>
            </a:r>
          </a:p>
        </p:txBody>
      </p:sp>
      <p:sp>
        <p:nvSpPr>
          <p:cNvPr id="4" name="Slide Number Placeholder 3"/>
          <p:cNvSpPr>
            <a:spLocks noGrp="1"/>
          </p:cNvSpPr>
          <p:nvPr>
            <p:ph type="sldNum" sz="quarter" idx="5"/>
          </p:nvPr>
        </p:nvSpPr>
        <p:spPr/>
        <p:txBody>
          <a:bodyPr/>
          <a:lstStyle/>
          <a:p>
            <a:fld id="{9578F878-C4F5-4A49-BB35-E9D70C52735E}" type="slidenum">
              <a:rPr lang="en-US" smtClean="0"/>
              <a:t>46</a:t>
            </a:fld>
            <a:endParaRPr lang="en-US"/>
          </a:p>
        </p:txBody>
      </p:sp>
    </p:spTree>
    <p:extLst>
      <p:ext uri="{BB962C8B-B14F-4D97-AF65-F5344CB8AC3E}">
        <p14:creationId xmlns:p14="http://schemas.microsoft.com/office/powerpoint/2010/main" val="15957761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47</a:t>
            </a:fld>
            <a:endParaRPr lang="en-US"/>
          </a:p>
        </p:txBody>
      </p:sp>
    </p:spTree>
    <p:extLst>
      <p:ext uri="{BB962C8B-B14F-4D97-AF65-F5344CB8AC3E}">
        <p14:creationId xmlns:p14="http://schemas.microsoft.com/office/powerpoint/2010/main" val="3462645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Source Serif Pro Light" panose="02040303050405020204" pitchFamily="18" charset="0"/>
              </a:rPr>
              <a:t>This slide shows current cigarette smoking prevalence trends between 1990-1992 and 2022-2023 in US adults, by sex. The prevalence of current smoking in 2023 was 13% in males and 9% in females. Overall, smoking prevalence declined relatively between 1990-1992 and 2022-2023 by 54% in males (from 28% to 13%), and by 58% in females (from 24% to 10%). </a:t>
            </a:r>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5</a:t>
            </a:fld>
            <a:endParaRPr lang="en-US" dirty="0"/>
          </a:p>
        </p:txBody>
      </p:sp>
    </p:spTree>
    <p:extLst>
      <p:ext uri="{BB962C8B-B14F-4D97-AF65-F5344CB8AC3E}">
        <p14:creationId xmlns:p14="http://schemas.microsoft.com/office/powerpoint/2010/main" val="772249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slide presents current cigarette smoking prevalence trends between 1990-1992 and 2022-2023 in US adults, by sex and race/ethnicity categories. </a:t>
            </a:r>
            <a:r>
              <a:rPr lang="en-US" sz="1800" b="0" i="0" u="none" strike="noStrike" baseline="0" dirty="0">
                <a:solidFill>
                  <a:srgbClr val="000000"/>
                </a:solidFill>
                <a:latin typeface="Source Serif Pro Light" panose="02040303050405020204" pitchFamily="18" charset="0"/>
              </a:rPr>
              <a:t>There have been historical reductions in cigarette smoking observed in all racial/ethnic groups, though substantial disparities remain, with historically and continuing higher prevalence in Black males.</a:t>
            </a:r>
          </a:p>
          <a:p>
            <a:pPr algn="l"/>
            <a:endParaRPr lang="en-US" sz="1800" b="0" i="0" u="none" strike="noStrike" baseline="0" dirty="0">
              <a:solidFill>
                <a:srgbClr val="000000"/>
              </a:solidFill>
              <a:latin typeface="Source Serif Pro Light" panose="02040303050405020204" pitchFamily="18" charset="0"/>
            </a:endParaRPr>
          </a:p>
          <a:p>
            <a:endParaRPr lang="en-US" dirty="0"/>
          </a:p>
        </p:txBody>
      </p:sp>
      <p:sp>
        <p:nvSpPr>
          <p:cNvPr id="4" name="Slide Number Placeholder 3"/>
          <p:cNvSpPr>
            <a:spLocks noGrp="1"/>
          </p:cNvSpPr>
          <p:nvPr>
            <p:ph type="sldNum" sz="quarter" idx="5"/>
          </p:nvPr>
        </p:nvSpPr>
        <p:spPr/>
        <p:txBody>
          <a:bodyPr/>
          <a:lstStyle/>
          <a:p>
            <a:fld id="{9578F878-C4F5-4A49-BB35-E9D70C52735E}" type="slidenum">
              <a:rPr lang="en-US" smtClean="0"/>
              <a:t>6</a:t>
            </a:fld>
            <a:endParaRPr lang="en-US"/>
          </a:p>
        </p:txBody>
      </p:sp>
    </p:spTree>
    <p:extLst>
      <p:ext uri="{BB962C8B-B14F-4D97-AF65-F5344CB8AC3E}">
        <p14:creationId xmlns:p14="http://schemas.microsoft.com/office/powerpoint/2010/main" val="1689346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prevalence of current cigarette smoking among US adults in 2023 by educational level. There is a strong gradient in smoking prevalence by education level in both males and females (decreasing prevalence with increasing levels of education). About 31% of individuals with a GED and 22% of those with no high school diploma reported currently smoking compared to just 3% of those with a graduate degree.</a:t>
            </a:r>
          </a:p>
        </p:txBody>
      </p:sp>
      <p:sp>
        <p:nvSpPr>
          <p:cNvPr id="4" name="Slide Number Placeholder 3"/>
          <p:cNvSpPr>
            <a:spLocks noGrp="1"/>
          </p:cNvSpPr>
          <p:nvPr>
            <p:ph type="sldNum" sz="quarter" idx="5"/>
          </p:nvPr>
        </p:nvSpPr>
        <p:spPr/>
        <p:txBody>
          <a:bodyPr/>
          <a:lstStyle/>
          <a:p>
            <a:fld id="{5BE5CFE6-8AA7-4A64-A229-ED392E9C7A77}" type="slidenum">
              <a:rPr lang="en-US" smtClean="0"/>
              <a:t>7</a:t>
            </a:fld>
            <a:endParaRPr lang="en-US" dirty="0"/>
          </a:p>
        </p:txBody>
      </p:sp>
    </p:spTree>
    <p:extLst>
      <p:ext uri="{BB962C8B-B14F-4D97-AF65-F5344CB8AC3E}">
        <p14:creationId xmlns:p14="http://schemas.microsoft.com/office/powerpoint/2010/main" val="3334656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slide shows trends in prevalence of current use of cigarette smoking, cigar smoking, and e-cigarette use in US high school students between 2011 and 2024. With declines between 2011 and 2024 in cigarette and cigar smoking, e-cigarettes became the most popular tobacco product used by high school students since 2014. C</a:t>
            </a:r>
            <a:r>
              <a:rPr lang="en-US" sz="1800" b="0" i="0" u="none" strike="noStrike" baseline="0" dirty="0">
                <a:solidFill>
                  <a:srgbClr val="000000"/>
                </a:solidFill>
                <a:latin typeface="Source Serif Pro Light" panose="02040303050405020204" pitchFamily="18" charset="0"/>
              </a:rPr>
              <a:t>urrent e-cigarette use prevalence increased to 28% in 2019 and subsequently declined to 7.8% in 2024. In 2024, 1.7% of high school students smoked cigarettes and 1.5% smoked cigars. But there were differences in use patterns and trends by race/ethnicity. Cigarette smoking was typically higher among White and Hispanic students compared to Black students. Cigar use was consistently higher in Black students than in White or Hispanic students. E-cigarette use was generally higher in White and Hispanic students over time but converged across racial/ethnic groups beginning in 2024.</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8</a:t>
            </a:fld>
            <a:endParaRPr lang="en-US"/>
          </a:p>
        </p:txBody>
      </p:sp>
    </p:spTree>
    <p:extLst>
      <p:ext uri="{BB962C8B-B14F-4D97-AF65-F5344CB8AC3E}">
        <p14:creationId xmlns:p14="http://schemas.microsoft.com/office/powerpoint/2010/main" val="3337119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slide shows the prevalence of flavored tobacco use among US high school students that currently used tobacco products in 2023 and 2024. </a:t>
            </a:r>
            <a:r>
              <a:rPr lang="en-US" sz="1800" b="0" i="0" u="none" strike="noStrike" baseline="0" dirty="0">
                <a:solidFill>
                  <a:srgbClr val="000000"/>
                </a:solidFill>
                <a:latin typeface="Source Serif Pro Light" panose="02040303050405020204" pitchFamily="18" charset="0"/>
              </a:rPr>
              <a:t>Close to 9-in-10 high school students who reported currently using tobacco products used a flavored product, from 42% for cigarettes (menthol) and 71% for cigars to about 90% for e-cigarettes and nicotine pouches.</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9</a:t>
            </a:fld>
            <a:endParaRPr lang="en-US"/>
          </a:p>
        </p:txBody>
      </p:sp>
    </p:spTree>
    <p:extLst>
      <p:ext uri="{BB962C8B-B14F-4D97-AF65-F5344CB8AC3E}">
        <p14:creationId xmlns:p14="http://schemas.microsoft.com/office/powerpoint/2010/main" val="3189397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5059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07D23A7-7402-0843-A222-AAEABEA1D2C1}" type="datetime1">
              <a:rPr lang="en-US" smtClean="0"/>
              <a:t>4/15/2025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DE5A5D65-CB55-9D47-3178-7436217A34ED}"/>
              </a:ext>
            </a:extLst>
          </p:cNvPr>
          <p:cNvSpPr>
            <a:spLocks noGrp="1"/>
          </p:cNvSpPr>
          <p:nvPr>
            <p:ph type="sldNum" sz="quarter" idx="4"/>
          </p:nvPr>
        </p:nvSpPr>
        <p:spPr>
          <a:xfrm>
            <a:off x="8630793" y="6554429"/>
            <a:ext cx="398907"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34943543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811667"/>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831613825"/>
      </p:ext>
    </p:extLst>
  </p:cSld>
  <p:clrMap bg1="lt1" tx1="dk1" bg2="lt2" tx2="dk2" accent1="accent1" accent2="accent2" accent3="accent3" accent4="accent4" accent5="accent5" accent6="accent6" hlink="hlink" folHlink="folHlink"/>
  <p:sldLayoutIdLst>
    <p:sldLayoutId id="2147483679" r:id="rId1"/>
    <p:sldLayoutId id="214748370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microsoft.com/office/2014/relationships/chartEx" Target="../charts/chartEx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microsoft.com/office/2014/relationships/chartEx" Target="../charts/chartEx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0.png"/><Relationship Id="rId4" Type="http://schemas.microsoft.com/office/2014/relationships/chartEx" Target="../charts/chartEx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90.png"/><Relationship Id="rId4" Type="http://schemas.microsoft.com/office/2014/relationships/chartEx" Target="../charts/chartEx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0.png"/><Relationship Id="rId4" Type="http://schemas.microsoft.com/office/2014/relationships/chartEx" Target="../charts/chartEx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hronicdata.cdc.gov/Policy/Adult-Tobacco-Consumption-In-The-U-S-2000-Present/rnvb-cpxx/about_data" TargetMode="External"/><Relationship Id="rId5" Type="http://schemas.openxmlformats.org/officeDocument/2006/relationships/hyperlink" Target="https://usda.library.cornell.edu/concern/publications/z603qx40z?locale=en" TargetMode="External"/><Relationship Id="rId4" Type="http://schemas.openxmlformats.org/officeDocument/2006/relationships/hyperlink" Target="http://cancerstatisticscenter.cancer.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3" Type="http://schemas.openxmlformats.org/officeDocument/2006/relationships/hyperlink" Target="http://www.cancer.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1.png"/><Relationship Id="rId4" Type="http://schemas.microsoft.com/office/2014/relationships/chartEx" Target="../charts/chartEx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14/relationships/chartEx" Target="../charts/chartEx8.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chart" Target="../charts/chart17.xml"/></Relationships>
</file>

<file path=ppt/slides/_rels/slide28.xml.rels><?xml version="1.0" encoding="UTF-8" standalone="yes"?>
<Relationships xmlns="http://schemas.openxmlformats.org/package/2006/relationships"><Relationship Id="rId3" Type="http://schemas.openxmlformats.org/officeDocument/2006/relationships/hyperlink" Target="http://www.cancer.org/"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chart" Target="../charts/char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4" Type="http://schemas.microsoft.com/office/2014/relationships/chartEx" Target="../charts/chartEx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chart" Target="../charts/char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chart" Target="../charts/chart21.xml"/></Relationships>
</file>

<file path=ppt/slides/_rels/slide33.xml.rels><?xml version="1.0" encoding="UTF-8" standalone="yes"?>
<Relationships xmlns="http://schemas.openxmlformats.org/package/2006/relationships"><Relationship Id="rId3" Type="http://schemas.openxmlformats.org/officeDocument/2006/relationships/hyperlink" Target="http://www.cancer.org/"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chart" Target="../charts/chart2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chart" Target="../charts/chart23.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chart" Target="../charts/chart25.xml"/></Relationships>
</file>

<file path=ppt/slides/_rels/slide38.xml.rels><?xml version="1.0" encoding="UTF-8" standalone="yes"?>
<Relationships xmlns="http://schemas.openxmlformats.org/package/2006/relationships"><Relationship Id="rId3" Type="http://schemas.openxmlformats.org/officeDocument/2006/relationships/hyperlink" Target="http://www.cancer.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chart" Target="../charts/chart2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chart" Target="../charts/chart27.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chart" Target="../charts/chart28.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chart" Target="../charts/chart29.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hyperlink" Target="http://www.cancer.or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chart" Target="../charts/chart30.xml"/></Relationships>
</file>

<file path=ppt/slides/_rels/slide4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chart" Target="../charts/chart32.xml"/></Relationships>
</file>

<file path=ppt/slides/_rels/slide47.xml.rels><?xml version="1.0" encoding="UTF-8" standalone="yes"?>
<Relationships xmlns="http://schemas.openxmlformats.org/package/2006/relationships"><Relationship Id="rId3" Type="http://schemas.openxmlformats.org/officeDocument/2006/relationships/hyperlink" Target="http://www.cancer.org/"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9D7CB7-CF5C-B035-523B-11F985FD90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505" b="26667"/>
          <a:stretch/>
        </p:blipFill>
        <p:spPr>
          <a:xfrm>
            <a:off x="0" y="1828800"/>
            <a:ext cx="8640569" cy="5029200"/>
          </a:xfrm>
          <a:prstGeom prst="rect">
            <a:avLst/>
          </a:prstGeom>
        </p:spPr>
      </p:pic>
      <p:sp>
        <p:nvSpPr>
          <p:cNvPr id="10" name="Title 1">
            <a:extLst>
              <a:ext uri="{FF2B5EF4-FFF2-40B4-BE49-F238E27FC236}">
                <a16:creationId xmlns:a16="http://schemas.microsoft.com/office/drawing/2014/main" id="{DDFC9335-8BE8-DFEE-B8E4-247C908BE28D}"/>
              </a:ext>
            </a:extLst>
          </p:cNvPr>
          <p:cNvSpPr txBox="1">
            <a:spLocks/>
          </p:cNvSpPr>
          <p:nvPr/>
        </p:nvSpPr>
        <p:spPr>
          <a:xfrm>
            <a:off x="379144" y="2757947"/>
            <a:ext cx="6967728" cy="1769364"/>
          </a:xfrm>
          <a:prstGeom prst="rect">
            <a:avLst/>
          </a:prstGeom>
        </p:spPr>
        <p:txBody>
          <a:bodyPr vert="horz" lIns="0" tIns="0" rIns="0" bIns="0" rtlCol="0" anchor="t"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400" b="1" dirty="0">
                <a:solidFill>
                  <a:schemeClr val="bg1"/>
                </a:solidFill>
                <a:latin typeface="Poppins" panose="00000500000000000000" pitchFamily="2" charset="0"/>
                <a:cs typeface="Poppins" panose="00000500000000000000" pitchFamily="2" charset="0"/>
              </a:rPr>
              <a:t>Cancer Prevention &amp; Early Detection Facts &amp; Figures 2025-2026</a:t>
            </a:r>
          </a:p>
        </p:txBody>
      </p:sp>
      <p:sp>
        <p:nvSpPr>
          <p:cNvPr id="2" name="Title 1">
            <a:extLst>
              <a:ext uri="{FF2B5EF4-FFF2-40B4-BE49-F238E27FC236}">
                <a16:creationId xmlns:a16="http://schemas.microsoft.com/office/drawing/2014/main" id="{F48BDDEE-2983-B028-4BC8-82783E51B860}"/>
              </a:ext>
            </a:extLst>
          </p:cNvPr>
          <p:cNvSpPr>
            <a:spLocks noGrp="1"/>
          </p:cNvSpPr>
          <p:nvPr>
            <p:ph type="ctrTitle"/>
          </p:nvPr>
        </p:nvSpPr>
        <p:spPr>
          <a:xfrm>
            <a:off x="379144" y="4678187"/>
            <a:ext cx="7468362" cy="890243"/>
          </a:xfrm>
        </p:spPr>
        <p:txBody>
          <a:bodyPr vert="horz" lIns="0" tIns="0" rIns="0" bIns="0" rtlCol="0" anchor="b" anchorCtr="0">
            <a:noAutofit/>
          </a:bodyPr>
          <a:lstStyle/>
          <a:p>
            <a:pPr algn="l">
              <a:lnSpc>
                <a:spcPct val="100000"/>
              </a:lnSpc>
            </a:pPr>
            <a:r>
              <a:rPr lang="en-US" sz="1800" b="1" dirty="0">
                <a:solidFill>
                  <a:schemeClr val="bg1"/>
                </a:solidFill>
                <a:latin typeface="Poppins" panose="00000500000000000000" pitchFamily="2" charset="0"/>
                <a:cs typeface="Poppins" panose="00000500000000000000" pitchFamily="2" charset="0"/>
              </a:rPr>
              <a:t>A presentation from the American Cancer Society</a:t>
            </a:r>
            <a:br>
              <a:rPr lang="en-US" sz="1800" b="1" dirty="0">
                <a:solidFill>
                  <a:schemeClr val="bg1"/>
                </a:solidFill>
                <a:latin typeface="Poppins" pitchFamily="2" charset="77"/>
                <a:cs typeface="Poppins" pitchFamily="2" charset="77"/>
              </a:rPr>
            </a:br>
            <a:endParaRPr lang="en-US" sz="1800" b="1" dirty="0">
              <a:solidFill>
                <a:schemeClr val="bg1"/>
              </a:solidFill>
              <a:latin typeface="Poppins" pitchFamily="2" charset="77"/>
              <a:cs typeface="Poppins" pitchFamily="2" charset="77"/>
            </a:endParaRPr>
          </a:p>
        </p:txBody>
      </p:sp>
      <p:pic>
        <p:nvPicPr>
          <p:cNvPr id="6" name="Picture 5">
            <a:extLst>
              <a:ext uri="{FF2B5EF4-FFF2-40B4-BE49-F238E27FC236}">
                <a16:creationId xmlns:a16="http://schemas.microsoft.com/office/drawing/2014/main" id="{476F2F90-2E11-B55C-A7C7-AD8EF23325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6763" y="222854"/>
            <a:ext cx="1905719" cy="1472003"/>
          </a:xfrm>
          <a:prstGeom prst="rect">
            <a:avLst/>
          </a:prstGeom>
        </p:spPr>
      </p:pic>
      <p:sp>
        <p:nvSpPr>
          <p:cNvPr id="4" name="TextBox 3">
            <a:extLst>
              <a:ext uri="{FF2B5EF4-FFF2-40B4-BE49-F238E27FC236}">
                <a16:creationId xmlns:a16="http://schemas.microsoft.com/office/drawing/2014/main" id="{CFBAF5B8-A3A1-4604-1DF4-704A0DED7277}"/>
              </a:ext>
            </a:extLst>
          </p:cNvPr>
          <p:cNvSpPr txBox="1"/>
          <p:nvPr/>
        </p:nvSpPr>
        <p:spPr>
          <a:xfrm>
            <a:off x="4246155" y="6517940"/>
            <a:ext cx="2993366" cy="276999"/>
          </a:xfrm>
          <a:prstGeom prst="rect">
            <a:avLst/>
          </a:prstGeom>
          <a:noFill/>
        </p:spPr>
        <p:txBody>
          <a:bodyPr wrap="square" rtlCol="0">
            <a:spAutoFit/>
          </a:bodyPr>
          <a:lstStyle/>
          <a:p>
            <a:r>
              <a:rPr lang="en-US" sz="1200" dirty="0">
                <a:solidFill>
                  <a:schemeClr val="bg1"/>
                </a:solidFill>
                <a:latin typeface="Poppins" panose="00000500000000000000" pitchFamily="2" charset="0"/>
                <a:cs typeface="Poppins" panose="00000500000000000000" pitchFamily="2" charset="0"/>
              </a:rPr>
              <a:t>©2025, American Cancer Society, Inc</a:t>
            </a:r>
          </a:p>
        </p:txBody>
      </p:sp>
    </p:spTree>
    <p:extLst>
      <p:ext uri="{BB962C8B-B14F-4D97-AF65-F5344CB8AC3E}">
        <p14:creationId xmlns:p14="http://schemas.microsoft.com/office/powerpoint/2010/main" val="431914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7BAECA5-BEF7-D55F-914B-07ABC7A4C0F1}"/>
              </a:ext>
            </a:extLst>
          </p:cNvPr>
          <p:cNvSpPr txBox="1"/>
          <p:nvPr/>
        </p:nvSpPr>
        <p:spPr>
          <a:xfrm>
            <a:off x="499533" y="5801056"/>
            <a:ext cx="7696539" cy="743665"/>
          </a:xfrm>
          <a:prstGeom prst="rect">
            <a:avLst/>
          </a:prstGeom>
          <a:noFill/>
        </p:spPr>
        <p:txBody>
          <a:bodyPr wrap="square">
            <a:spAutoFit/>
          </a:bodyPr>
          <a:lstStyle/>
          <a:p>
            <a:pPr marL="0" marR="0">
              <a:lnSpc>
                <a:spcPct val="107000"/>
              </a:lnSpc>
              <a:spcBef>
                <a:spcPts val="0"/>
              </a:spcBef>
              <a:spcAft>
                <a:spcPts val="0"/>
              </a:spcAft>
              <a:tabLst>
                <a:tab pos="952500" algn="l"/>
              </a:tabLst>
            </a:pPr>
            <a:r>
              <a:rPr lang="en-US" sz="1000" b="0" i="0" u="none" strike="noStrike" baseline="0" dirty="0">
                <a:solidFill>
                  <a:srgbClr val="000000"/>
                </a:solidFill>
              </a:rPr>
              <a:t>BMI-Body mass index. For adults (ages 20+ years), obesity is a BMI at or above 30.0 kg/m2, and severe obesity is BMI at or above 40.0 kg/m2. Pregnant females are excluded from the analysis. Estimates are age adjusted to the year 2000 US population standard using 3 age groups: 20-39, 40-59, ≥60 years. </a:t>
            </a:r>
          </a:p>
          <a:p>
            <a:pPr marL="0" marR="0">
              <a:lnSpc>
                <a:spcPct val="107000"/>
              </a:lnSpc>
              <a:spcBef>
                <a:spcPts val="0"/>
              </a:spcBef>
              <a:spcAft>
                <a:spcPts val="0"/>
              </a:spcAft>
              <a:tabLst>
                <a:tab pos="952500" algn="l"/>
              </a:tabLst>
            </a:pPr>
            <a:r>
              <a:rPr lang="en-US" sz="1000" b="1" i="0" u="none" strike="noStrike" baseline="0" dirty="0">
                <a:solidFill>
                  <a:srgbClr val="000000"/>
                </a:solidFill>
              </a:rPr>
              <a:t>Sources: </a:t>
            </a:r>
            <a:r>
              <a:rPr lang="en-US" sz="1000" b="0" i="0" u="none" strike="noStrike" baseline="0" dirty="0">
                <a:solidFill>
                  <a:srgbClr val="000000"/>
                </a:solidFill>
              </a:rPr>
              <a:t>Fryar CD, et al. 2020. National Health and Nutrition Examination Survey, 2017-August 2023.</a:t>
            </a:r>
            <a:endParaRPr lang="en-US" sz="100" kern="100" dirty="0">
              <a:effectLst/>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A8C1BD62-8ACB-FA37-0A4A-65D5105922D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graphicFrame>
        <p:nvGraphicFramePr>
          <p:cNvPr id="6" name="Chart 5">
            <a:extLst>
              <a:ext uri="{FF2B5EF4-FFF2-40B4-BE49-F238E27FC236}">
                <a16:creationId xmlns:a16="http://schemas.microsoft.com/office/drawing/2014/main" id="{AD5A926C-7FB6-CF79-FC75-1011EC7EAF79}"/>
              </a:ext>
            </a:extLst>
          </p:cNvPr>
          <p:cNvGraphicFramePr>
            <a:graphicFrameLocks/>
          </p:cNvGraphicFramePr>
          <p:nvPr>
            <p:extLst>
              <p:ext uri="{D42A27DB-BD31-4B8C-83A1-F6EECF244321}">
                <p14:modId xmlns:p14="http://schemas.microsoft.com/office/powerpoint/2010/main" val="2554112858"/>
              </p:ext>
            </p:extLst>
          </p:nvPr>
        </p:nvGraphicFramePr>
        <p:xfrm>
          <a:off x="777240" y="1095586"/>
          <a:ext cx="7589520" cy="4666827"/>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descr="&#10;">
            <a:extLst>
              <a:ext uri="{FF2B5EF4-FFF2-40B4-BE49-F238E27FC236}">
                <a16:creationId xmlns:a16="http://schemas.microsoft.com/office/drawing/2014/main" id="{BDB3FD63-7ED3-C162-9B3D-070A7D28A6A3}"/>
              </a:ext>
            </a:extLst>
          </p:cNvPr>
          <p:cNvSpPr txBox="1"/>
          <p:nvPr/>
        </p:nvSpPr>
        <p:spPr>
          <a:xfrm>
            <a:off x="499533" y="355127"/>
            <a:ext cx="8212666" cy="740459"/>
          </a:xfrm>
          <a:prstGeom prst="rect">
            <a:avLst/>
          </a:prstGeom>
          <a:noFill/>
        </p:spPr>
        <p:txBody>
          <a:bodyPr wrap="square" rtlCol="0">
            <a:spAutoFit/>
          </a:bodyPr>
          <a:lstStyle/>
          <a:p>
            <a:pPr marL="0" marR="0">
              <a:lnSpc>
                <a:spcPct val="107000"/>
              </a:lnSpc>
              <a:spcBef>
                <a:spcPts val="0"/>
              </a:spcBef>
              <a:spcAft>
                <a:spcPts val="0"/>
              </a:spcAft>
              <a:tabLst>
                <a:tab pos="952500" algn="l"/>
              </a:tabLst>
            </a:pPr>
            <a:r>
              <a:rPr lang="en-US" sz="2000" b="1" i="0" u="none" strike="noStrike" dirty="0">
                <a:solidFill>
                  <a:srgbClr val="2746F8"/>
                </a:solidFill>
                <a:effectLst/>
                <a:latin typeface="Poppins" panose="00000500000000000000" pitchFamily="2" charset="0"/>
                <a:cs typeface="Poppins" panose="00000500000000000000" pitchFamily="2" charset="0"/>
              </a:rPr>
              <a:t>Obesity and Severe Obesity Trends (%), Adults 20+ Years, by Sex, US, 1988-August 2023</a:t>
            </a:r>
            <a:r>
              <a:rPr lang="en-US" sz="2000" b="1" dirty="0">
                <a:solidFill>
                  <a:srgbClr val="2746F8"/>
                </a:solidFill>
                <a:latin typeface="Poppins" panose="00000500000000000000" pitchFamily="2" charset="0"/>
                <a:cs typeface="Poppins" panose="00000500000000000000" pitchFamily="2" charset="0"/>
              </a:rPr>
              <a:t> </a:t>
            </a:r>
          </a:p>
        </p:txBody>
      </p:sp>
      <p:sp>
        <p:nvSpPr>
          <p:cNvPr id="3" name="Text Placeholder 3">
            <a:extLst>
              <a:ext uri="{FF2B5EF4-FFF2-40B4-BE49-F238E27FC236}">
                <a16:creationId xmlns:a16="http://schemas.microsoft.com/office/drawing/2014/main" id="{190109AA-5881-5391-3057-E91C30317C46}"/>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4099419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D34911E-01B5-F33A-A54B-5EB413A9C5FD}"/>
              </a:ext>
            </a:extLst>
          </p:cNvPr>
          <p:cNvSpPr txBox="1"/>
          <p:nvPr/>
        </p:nvSpPr>
        <p:spPr>
          <a:xfrm>
            <a:off x="499533" y="5868414"/>
            <a:ext cx="7698061" cy="553998"/>
          </a:xfrm>
          <a:prstGeom prst="rect">
            <a:avLst/>
          </a:prstGeom>
          <a:noFill/>
        </p:spPr>
        <p:txBody>
          <a:bodyPr wrap="square">
            <a:spAutoFit/>
          </a:bodyPr>
          <a:lstStyle/>
          <a:p>
            <a:r>
              <a:rPr lang="en-US" sz="1000" b="0" i="0" u="none" strike="noStrike" baseline="0" dirty="0">
                <a:solidFill>
                  <a:srgbClr val="000000"/>
                </a:solidFill>
              </a:rPr>
              <a:t>BMI-Body mass index. Estimates are crude. For ages 2-19 years, BMI is based on percentile rankings of the individual’s height and weight on the CDC age- and sex-specific growth charts. BMIs at or above the 95th percentile (top 5%) are classified as obese. </a:t>
            </a:r>
          </a:p>
          <a:p>
            <a:r>
              <a:rPr lang="en-US" sz="1000" b="1" i="0" u="none" strike="noStrike" baseline="0" dirty="0">
                <a:solidFill>
                  <a:srgbClr val="000000"/>
                </a:solidFill>
              </a:rPr>
              <a:t>Sources: </a:t>
            </a:r>
            <a:r>
              <a:rPr lang="en-US" sz="1000" b="0" i="0" u="none" strike="noStrike" baseline="0" dirty="0">
                <a:solidFill>
                  <a:srgbClr val="000000"/>
                </a:solidFill>
              </a:rPr>
              <a:t>Fryar CD, et al. 2020. National Health and Nutrition Examination Survey, August 2021-August 2023.</a:t>
            </a:r>
            <a:endParaRPr lang="en-US" sz="300" dirty="0">
              <a:cs typeface="Arial" panose="020B0604020202020204" pitchFamily="34" charset="0"/>
            </a:endParaRPr>
          </a:p>
        </p:txBody>
      </p:sp>
      <p:pic>
        <p:nvPicPr>
          <p:cNvPr id="2" name="Picture 1">
            <a:extLst>
              <a:ext uri="{FF2B5EF4-FFF2-40B4-BE49-F238E27FC236}">
                <a16:creationId xmlns:a16="http://schemas.microsoft.com/office/drawing/2014/main" id="{AE98D696-4ABE-9162-C8A0-7310C05F244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6" name="TextBox 5" descr="&#10;">
            <a:extLst>
              <a:ext uri="{FF2B5EF4-FFF2-40B4-BE49-F238E27FC236}">
                <a16:creationId xmlns:a16="http://schemas.microsoft.com/office/drawing/2014/main" id="{DCE3CFF8-E8E6-1E91-249F-628B239A040E}"/>
              </a:ext>
            </a:extLst>
          </p:cNvPr>
          <p:cNvSpPr txBox="1"/>
          <p:nvPr/>
        </p:nvSpPr>
        <p:spPr>
          <a:xfrm>
            <a:off x="499533" y="329449"/>
            <a:ext cx="8212666" cy="740459"/>
          </a:xfrm>
          <a:prstGeom prst="rect">
            <a:avLst/>
          </a:prstGeom>
          <a:noFill/>
        </p:spPr>
        <p:txBody>
          <a:bodyPr wrap="square" rtlCol="0">
            <a:spAutoFit/>
          </a:bodyPr>
          <a:lstStyle/>
          <a:p>
            <a:pPr marL="0" marR="0">
              <a:lnSpc>
                <a:spcPct val="107000"/>
              </a:lnSpc>
              <a:spcBef>
                <a:spcPts val="0"/>
              </a:spcBef>
              <a:spcAft>
                <a:spcPts val="0"/>
              </a:spcAft>
              <a:tabLst>
                <a:tab pos="952500" algn="l"/>
              </a:tabLst>
            </a:pPr>
            <a:r>
              <a:rPr lang="en-US" sz="2000" b="1" i="0" u="none" strike="noStrike" dirty="0">
                <a:solidFill>
                  <a:srgbClr val="2746F8"/>
                </a:solidFill>
                <a:effectLst/>
                <a:latin typeface="Poppins" panose="00000500000000000000" pitchFamily="2" charset="0"/>
                <a:cs typeface="Poppins" panose="00000500000000000000" pitchFamily="2" charset="0"/>
              </a:rPr>
              <a:t>Obesity Trends (%), Children and Adolescents </a:t>
            </a:r>
            <a:r>
              <a:rPr lang="en-US" sz="2000" b="1" dirty="0">
                <a:solidFill>
                  <a:srgbClr val="2746F8"/>
                </a:solidFill>
                <a:latin typeface="Poppins" panose="00000500000000000000" pitchFamily="2" charset="0"/>
                <a:cs typeface="Poppins" panose="00000500000000000000" pitchFamily="2" charset="0"/>
              </a:rPr>
              <a:t>2</a:t>
            </a:r>
            <a:r>
              <a:rPr lang="en-US" sz="2000" b="1" i="0" u="none" strike="noStrike" dirty="0">
                <a:solidFill>
                  <a:srgbClr val="2746F8"/>
                </a:solidFill>
                <a:effectLst/>
                <a:latin typeface="Poppins" panose="00000500000000000000" pitchFamily="2" charset="0"/>
                <a:cs typeface="Poppins" panose="00000500000000000000" pitchFamily="2" charset="0"/>
              </a:rPr>
              <a:t>-19 Years</a:t>
            </a:r>
            <a:r>
              <a:rPr lang="en-US" sz="2000" b="1" dirty="0">
                <a:solidFill>
                  <a:srgbClr val="2746F8"/>
                </a:solidFill>
                <a:latin typeface="Poppins" panose="00000500000000000000" pitchFamily="2" charset="0"/>
                <a:cs typeface="Poppins" panose="00000500000000000000" pitchFamily="2" charset="0"/>
              </a:rPr>
              <a:t>,</a:t>
            </a:r>
            <a:r>
              <a:rPr lang="en-US" sz="2000" b="1" i="0" u="none" strike="noStrike" dirty="0">
                <a:solidFill>
                  <a:srgbClr val="2746F8"/>
                </a:solidFill>
                <a:effectLst/>
                <a:latin typeface="Poppins" panose="00000500000000000000" pitchFamily="2" charset="0"/>
                <a:cs typeface="Poppins" panose="00000500000000000000" pitchFamily="2" charset="0"/>
              </a:rPr>
              <a:t> by Sex, US, 1988-August 2023</a:t>
            </a:r>
            <a:endParaRPr lang="en-US" sz="2000" b="1" dirty="0">
              <a:solidFill>
                <a:srgbClr val="2746F8"/>
              </a:solidFill>
              <a:latin typeface="Poppins" panose="00000500000000000000" pitchFamily="2" charset="0"/>
              <a:cs typeface="Poppins" panose="00000500000000000000" pitchFamily="2" charset="0"/>
            </a:endParaRPr>
          </a:p>
        </p:txBody>
      </p:sp>
      <p:sp>
        <p:nvSpPr>
          <p:cNvPr id="4" name="Text Placeholder 3">
            <a:extLst>
              <a:ext uri="{FF2B5EF4-FFF2-40B4-BE49-F238E27FC236}">
                <a16:creationId xmlns:a16="http://schemas.microsoft.com/office/drawing/2014/main" id="{32FBDD7D-0D48-CEAE-7CCA-2259A20923CF}"/>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graphicFrame>
        <p:nvGraphicFramePr>
          <p:cNvPr id="7" name="Chart 6">
            <a:extLst>
              <a:ext uri="{FF2B5EF4-FFF2-40B4-BE49-F238E27FC236}">
                <a16:creationId xmlns:a16="http://schemas.microsoft.com/office/drawing/2014/main" id="{D7221BE3-94A1-563B-CB2B-7CD63DFD3560}"/>
              </a:ext>
            </a:extLst>
          </p:cNvPr>
          <p:cNvGraphicFramePr>
            <a:graphicFrameLocks/>
          </p:cNvGraphicFramePr>
          <p:nvPr>
            <p:extLst>
              <p:ext uri="{D42A27DB-BD31-4B8C-83A1-F6EECF244321}">
                <p14:modId xmlns:p14="http://schemas.microsoft.com/office/powerpoint/2010/main" val="561081956"/>
              </p:ext>
            </p:extLst>
          </p:nvPr>
        </p:nvGraphicFramePr>
        <p:xfrm>
          <a:off x="777240" y="1137441"/>
          <a:ext cx="7589520" cy="4663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55613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089DDD-2839-3025-A996-89A9DF95FC6C}"/>
              </a:ext>
            </a:extLst>
          </p:cNvPr>
          <p:cNvSpPr txBox="1"/>
          <p:nvPr/>
        </p:nvSpPr>
        <p:spPr>
          <a:xfrm>
            <a:off x="499533" y="5795025"/>
            <a:ext cx="7780867" cy="1072986"/>
          </a:xfrm>
          <a:prstGeom prst="rect">
            <a:avLst/>
          </a:prstGeom>
          <a:noFill/>
        </p:spPr>
        <p:txBody>
          <a:bodyPr wrap="square">
            <a:spAutoFit/>
          </a:bodyPr>
          <a:lstStyle/>
          <a:p>
            <a:pPr marL="0" marR="0">
              <a:lnSpc>
                <a:spcPct val="107000"/>
              </a:lnSpc>
              <a:spcBef>
                <a:spcPts val="0"/>
              </a:spcBef>
              <a:spcAft>
                <a:spcPts val="0"/>
              </a:spcAft>
              <a:tabLst>
                <a:tab pos="952500" algn="l"/>
              </a:tabLst>
            </a:pPr>
            <a:r>
              <a:rPr lang="en-US" sz="1000" b="0" i="0" u="none" strike="noStrike" baseline="0" dirty="0">
                <a:solidFill>
                  <a:srgbClr val="000000"/>
                </a:solidFill>
              </a:rPr>
              <a:t>BMI-Body mass index. F-females, M-males, O-overall. For youth (ages 2-19 years), BMI is based on percentile rankings of the individual’s height and weight on age- and sex-specific growth charts; BMIs between the top 85th and &lt;95th percentile are considered overweight, and BMIs at or above the 95th percentile (top 5%) are classified as obese. For adults (ages 20+ years), a BMI of 25.0 to &lt;30 kg/m2 is overweight, and a BMI of ≥30.0 kg/m2 is obese. Excess body weight is a BMI of ≥25.0 kg/m2. Estimates for ages 20+ are age adjusted to the year 2000 US population standard using 5 age groups: 20-34, 35-44, 45-54, 55-64, and ≥65 years. </a:t>
            </a:r>
          </a:p>
          <a:p>
            <a:pPr marL="0" marR="0">
              <a:lnSpc>
                <a:spcPct val="107000"/>
              </a:lnSpc>
              <a:spcBef>
                <a:spcPts val="0"/>
              </a:spcBef>
              <a:spcAft>
                <a:spcPts val="0"/>
              </a:spcAft>
              <a:tabLst>
                <a:tab pos="952500" algn="l"/>
              </a:tabLst>
            </a:pPr>
            <a:r>
              <a:rPr lang="en-US" sz="1000" b="1" i="0" u="none" strike="noStrike" baseline="0" dirty="0">
                <a:solidFill>
                  <a:srgbClr val="000000"/>
                </a:solidFill>
              </a:rPr>
              <a:t>Source: </a:t>
            </a:r>
            <a:r>
              <a:rPr lang="en-US" sz="1000" b="0" i="0" u="none" strike="noStrike" baseline="0" dirty="0">
                <a:solidFill>
                  <a:srgbClr val="000000"/>
                </a:solidFill>
              </a:rPr>
              <a:t>National Health and Nutrition Examination Survey, August 2021-2023. </a:t>
            </a:r>
            <a:endParaRPr lang="en-US" sz="1000" dirty="0">
              <a:cs typeface="Arial" panose="020B0604020202020204" pitchFamily="34" charset="0"/>
            </a:endParaRPr>
          </a:p>
        </p:txBody>
      </p:sp>
      <p:pic>
        <p:nvPicPr>
          <p:cNvPr id="3" name="Picture 2">
            <a:extLst>
              <a:ext uri="{FF2B5EF4-FFF2-40B4-BE49-F238E27FC236}">
                <a16:creationId xmlns:a16="http://schemas.microsoft.com/office/drawing/2014/main" id="{A7399055-ADE4-C322-68D6-3D6094E9B9D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grpSp>
        <p:nvGrpSpPr>
          <p:cNvPr id="2" name="Group 1">
            <a:extLst>
              <a:ext uri="{FF2B5EF4-FFF2-40B4-BE49-F238E27FC236}">
                <a16:creationId xmlns:a16="http://schemas.microsoft.com/office/drawing/2014/main" id="{00000000-0008-0000-0B00-000004000000}"/>
              </a:ext>
            </a:extLst>
          </p:cNvPr>
          <p:cNvGrpSpPr/>
          <p:nvPr/>
        </p:nvGrpSpPr>
        <p:grpSpPr>
          <a:xfrm>
            <a:off x="811106" y="1097280"/>
            <a:ext cx="7589520" cy="4663440"/>
            <a:chOff x="-469756" y="-28928"/>
            <a:chExt cx="5185833" cy="2909005"/>
          </a:xfrm>
        </p:grpSpPr>
        <p:graphicFrame>
          <p:nvGraphicFramePr>
            <p:cNvPr id="4" name="Chart 3">
              <a:extLst>
                <a:ext uri="{FF2B5EF4-FFF2-40B4-BE49-F238E27FC236}">
                  <a16:creationId xmlns:a16="http://schemas.microsoft.com/office/drawing/2014/main" id="{00000000-0008-0000-0B00-000002000000}"/>
                </a:ext>
              </a:extLst>
            </p:cNvPr>
            <p:cNvGraphicFramePr/>
            <p:nvPr>
              <p:extLst>
                <p:ext uri="{D42A27DB-BD31-4B8C-83A1-F6EECF244321}">
                  <p14:modId xmlns:p14="http://schemas.microsoft.com/office/powerpoint/2010/main" val="553021107"/>
                </p:ext>
              </p:extLst>
            </p:nvPr>
          </p:nvGraphicFramePr>
          <p:xfrm>
            <a:off x="-469756" y="-28928"/>
            <a:ext cx="5185833" cy="290900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2">
              <a:extLst>
                <a:ext uri="{FF2B5EF4-FFF2-40B4-BE49-F238E27FC236}">
                  <a16:creationId xmlns:a16="http://schemas.microsoft.com/office/drawing/2014/main" id="{00000000-0008-0000-0B00-000003000000}"/>
                </a:ext>
              </a:extLst>
            </p:cNvPr>
            <p:cNvSpPr txBox="1"/>
            <p:nvPr/>
          </p:nvSpPr>
          <p:spPr>
            <a:xfrm>
              <a:off x="45394" y="1524477"/>
              <a:ext cx="331259" cy="24235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a:lnSpc>
                  <a:spcPct val="107000"/>
                </a:lnSpc>
                <a:spcBef>
                  <a:spcPts val="0"/>
                </a:spcBef>
                <a:spcAft>
                  <a:spcPts val="800"/>
                </a:spcAft>
              </a:pPr>
              <a:r>
                <a:rPr lang="en-US" kern="100" dirty="0">
                  <a:solidFill>
                    <a:srgbClr val="000000"/>
                  </a:solidFill>
                  <a:effectLst/>
                  <a:ea typeface="Aptos" panose="020B0004020202020204" pitchFamily="34" charset="0"/>
                  <a:cs typeface="Arial" panose="020B0604020202020204" pitchFamily="34" charset="0"/>
                </a:rPr>
                <a:t>30</a:t>
              </a:r>
              <a:endParaRPr lang="en-US" sz="1600" kern="100" dirty="0">
                <a:effectLst/>
                <a:ea typeface="Aptos" panose="020B0004020202020204" pitchFamily="34" charset="0"/>
                <a:cs typeface="Arial" panose="020B0604020202020204" pitchFamily="34" charset="0"/>
              </a:endParaRPr>
            </a:p>
          </p:txBody>
        </p:sp>
        <p:sp>
          <p:nvSpPr>
            <p:cNvPr id="9" name="TextBox 4">
              <a:extLst>
                <a:ext uri="{FF2B5EF4-FFF2-40B4-BE49-F238E27FC236}">
                  <a16:creationId xmlns:a16="http://schemas.microsoft.com/office/drawing/2014/main" id="{00000000-0008-0000-0B00-000005000000}"/>
                </a:ext>
              </a:extLst>
            </p:cNvPr>
            <p:cNvSpPr txBox="1"/>
            <p:nvPr/>
          </p:nvSpPr>
          <p:spPr>
            <a:xfrm>
              <a:off x="438061" y="1524477"/>
              <a:ext cx="328160" cy="2335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a:lnSpc>
                  <a:spcPct val="107000"/>
                </a:lnSpc>
                <a:spcBef>
                  <a:spcPts val="0"/>
                </a:spcBef>
                <a:spcAft>
                  <a:spcPts val="800"/>
                </a:spcAft>
              </a:pPr>
              <a:r>
                <a:rPr lang="en-US" kern="100" dirty="0">
                  <a:solidFill>
                    <a:srgbClr val="000000"/>
                  </a:solidFill>
                  <a:effectLst/>
                  <a:ea typeface="Aptos" panose="020B0004020202020204" pitchFamily="34" charset="0"/>
                  <a:cs typeface="Arial" panose="020B0604020202020204" pitchFamily="34" charset="0"/>
                </a:rPr>
                <a:t>30</a:t>
              </a:r>
              <a:endParaRPr lang="en-US" sz="1600" kern="100" dirty="0">
                <a:effectLst/>
                <a:ea typeface="Aptos" panose="020B0004020202020204" pitchFamily="34" charset="0"/>
                <a:cs typeface="Arial" panose="020B0604020202020204" pitchFamily="34" charset="0"/>
              </a:endParaRPr>
            </a:p>
          </p:txBody>
        </p:sp>
        <p:sp>
          <p:nvSpPr>
            <p:cNvPr id="10" name="TextBox 5">
              <a:extLst>
                <a:ext uri="{FF2B5EF4-FFF2-40B4-BE49-F238E27FC236}">
                  <a16:creationId xmlns:a16="http://schemas.microsoft.com/office/drawing/2014/main" id="{00000000-0008-0000-0B00-000006000000}"/>
                </a:ext>
              </a:extLst>
            </p:cNvPr>
            <p:cNvSpPr txBox="1"/>
            <p:nvPr/>
          </p:nvSpPr>
          <p:spPr>
            <a:xfrm>
              <a:off x="827629" y="1513864"/>
              <a:ext cx="328108" cy="21360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a:lnSpc>
                  <a:spcPct val="107000"/>
                </a:lnSpc>
                <a:spcBef>
                  <a:spcPts val="0"/>
                </a:spcBef>
                <a:spcAft>
                  <a:spcPts val="800"/>
                </a:spcAft>
              </a:pPr>
              <a:r>
                <a:rPr lang="en-US" kern="100" dirty="0">
                  <a:solidFill>
                    <a:srgbClr val="000000"/>
                  </a:solidFill>
                  <a:effectLst/>
                  <a:ea typeface="Aptos" panose="020B0004020202020204" pitchFamily="34" charset="0"/>
                  <a:cs typeface="Arial" panose="020B0604020202020204" pitchFamily="34" charset="0"/>
                </a:rPr>
                <a:t>30</a:t>
              </a:r>
              <a:endParaRPr lang="en-US" sz="1600" kern="100" dirty="0">
                <a:effectLst/>
                <a:ea typeface="Aptos" panose="020B0004020202020204" pitchFamily="34" charset="0"/>
                <a:cs typeface="Arial" panose="020B0604020202020204" pitchFamily="34" charset="0"/>
              </a:endParaRPr>
            </a:p>
          </p:txBody>
        </p:sp>
        <p:sp>
          <p:nvSpPr>
            <p:cNvPr id="11" name="TextBox 6">
              <a:extLst>
                <a:ext uri="{FF2B5EF4-FFF2-40B4-BE49-F238E27FC236}">
                  <a16:creationId xmlns:a16="http://schemas.microsoft.com/office/drawing/2014/main" id="{00000000-0008-0000-0B00-000007000000}"/>
                </a:ext>
              </a:extLst>
            </p:cNvPr>
            <p:cNvSpPr txBox="1"/>
            <p:nvPr/>
          </p:nvSpPr>
          <p:spPr>
            <a:xfrm>
              <a:off x="1214846" y="1389491"/>
              <a:ext cx="319760" cy="2311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a:lnSpc>
                  <a:spcPct val="107000"/>
                </a:lnSpc>
                <a:spcBef>
                  <a:spcPts val="0"/>
                </a:spcBef>
                <a:spcAft>
                  <a:spcPts val="800"/>
                </a:spcAft>
              </a:pPr>
              <a:r>
                <a:rPr lang="en-US" kern="100" dirty="0">
                  <a:solidFill>
                    <a:srgbClr val="000000"/>
                  </a:solidFill>
                  <a:effectLst/>
                  <a:ea typeface="Aptos" panose="020B0004020202020204" pitchFamily="34" charset="0"/>
                  <a:cs typeface="Arial" panose="020B0604020202020204" pitchFamily="34" charset="0"/>
                </a:rPr>
                <a:t>35</a:t>
              </a:r>
              <a:endParaRPr lang="en-US" sz="1600" kern="100" dirty="0">
                <a:effectLst/>
                <a:ea typeface="Aptos" panose="020B0004020202020204" pitchFamily="34" charset="0"/>
                <a:cs typeface="Arial" panose="020B0604020202020204" pitchFamily="34" charset="0"/>
              </a:endParaRPr>
            </a:p>
          </p:txBody>
        </p:sp>
        <p:sp>
          <p:nvSpPr>
            <p:cNvPr id="12" name="TextBox 7">
              <a:extLst>
                <a:ext uri="{FF2B5EF4-FFF2-40B4-BE49-F238E27FC236}">
                  <a16:creationId xmlns:a16="http://schemas.microsoft.com/office/drawing/2014/main" id="{00000000-0008-0000-0B00-000008000000}"/>
                </a:ext>
              </a:extLst>
            </p:cNvPr>
            <p:cNvSpPr txBox="1"/>
            <p:nvPr/>
          </p:nvSpPr>
          <p:spPr>
            <a:xfrm>
              <a:off x="1593714" y="1328593"/>
              <a:ext cx="342894" cy="30826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a:lnSpc>
                  <a:spcPct val="107000"/>
                </a:lnSpc>
                <a:spcBef>
                  <a:spcPts val="0"/>
                </a:spcBef>
                <a:spcAft>
                  <a:spcPts val="800"/>
                </a:spcAft>
              </a:pPr>
              <a:r>
                <a:rPr lang="en-US" kern="100" dirty="0">
                  <a:solidFill>
                    <a:srgbClr val="000000"/>
                  </a:solidFill>
                  <a:effectLst/>
                  <a:ea typeface="Aptos" panose="020B0004020202020204" pitchFamily="34" charset="0"/>
                  <a:cs typeface="Arial" panose="020B0604020202020204" pitchFamily="34" charset="0"/>
                </a:rPr>
                <a:t>37</a:t>
              </a:r>
              <a:endParaRPr lang="en-US" sz="1600" kern="100" dirty="0">
                <a:effectLst/>
                <a:ea typeface="Aptos" panose="020B0004020202020204" pitchFamily="34" charset="0"/>
                <a:cs typeface="Arial" panose="020B0604020202020204" pitchFamily="34" charset="0"/>
              </a:endParaRPr>
            </a:p>
          </p:txBody>
        </p:sp>
      </p:grpSp>
      <p:sp>
        <p:nvSpPr>
          <p:cNvPr id="13" name="TextBox 12" descr="&#10;">
            <a:extLst>
              <a:ext uri="{FF2B5EF4-FFF2-40B4-BE49-F238E27FC236}">
                <a16:creationId xmlns:a16="http://schemas.microsoft.com/office/drawing/2014/main" id="{0B9999DD-9D1B-C746-AE42-520D51995F02}"/>
              </a:ext>
            </a:extLst>
          </p:cNvPr>
          <p:cNvSpPr txBox="1"/>
          <p:nvPr/>
        </p:nvSpPr>
        <p:spPr>
          <a:xfrm>
            <a:off x="499533" y="358011"/>
            <a:ext cx="7975600" cy="740459"/>
          </a:xfrm>
          <a:prstGeom prst="rect">
            <a:avLst/>
          </a:prstGeom>
          <a:noFill/>
        </p:spPr>
        <p:txBody>
          <a:bodyPr wrap="square" rtlCol="0">
            <a:spAutoFit/>
          </a:bodyPr>
          <a:lstStyle/>
          <a:p>
            <a:pPr marL="0" marR="0">
              <a:lnSpc>
                <a:spcPct val="107000"/>
              </a:lnSpc>
              <a:spcBef>
                <a:spcPts val="0"/>
              </a:spcBef>
              <a:spcAft>
                <a:spcPts val="800"/>
              </a:spcAft>
              <a:tabLst>
                <a:tab pos="2724150" algn="l"/>
              </a:tabLst>
            </a:pPr>
            <a:r>
              <a:rPr lang="en-US" sz="2000" b="1"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rPr>
              <a:t>Excess Body Weight (%), Youth and Adults, US, August 2021-August 2023</a:t>
            </a:r>
            <a:endParaRPr lang="en-US" sz="1600"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5" name="Text Placeholder 3">
            <a:extLst>
              <a:ext uri="{FF2B5EF4-FFF2-40B4-BE49-F238E27FC236}">
                <a16:creationId xmlns:a16="http://schemas.microsoft.com/office/drawing/2014/main" id="{8CE3C5C8-5E11-A311-E09C-A5ED72EBA053}"/>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3967154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750E4827-8C08-CC3D-1887-42DF9007CC4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38" name="TextBox 37">
            <a:extLst>
              <a:ext uri="{FF2B5EF4-FFF2-40B4-BE49-F238E27FC236}">
                <a16:creationId xmlns:a16="http://schemas.microsoft.com/office/drawing/2014/main" id="{0A0D0889-46F3-FB1E-6BEF-C971B3746D68}"/>
              </a:ext>
            </a:extLst>
          </p:cNvPr>
          <p:cNvSpPr txBox="1"/>
          <p:nvPr/>
        </p:nvSpPr>
        <p:spPr>
          <a:xfrm>
            <a:off x="210388" y="6076348"/>
            <a:ext cx="7397647" cy="743665"/>
          </a:xfrm>
          <a:prstGeom prst="rect">
            <a:avLst/>
          </a:prstGeom>
          <a:noFill/>
        </p:spPr>
        <p:txBody>
          <a:bodyPr wrap="square">
            <a:spAutoFit/>
          </a:bodyPr>
          <a:lstStyle/>
          <a:p>
            <a:pPr marL="0" marR="0">
              <a:lnSpc>
                <a:spcPct val="107000"/>
              </a:lnSpc>
              <a:spcBef>
                <a:spcPts val="0"/>
              </a:spcBef>
              <a:spcAft>
                <a:spcPts val="0"/>
              </a:spcAft>
              <a:tabLst>
                <a:tab pos="1866900" algn="l"/>
              </a:tabLst>
            </a:pPr>
            <a:r>
              <a:rPr lang="en-US" sz="1000" b="0" i="0" u="none" strike="noStrike" baseline="0" dirty="0">
                <a:solidFill>
                  <a:srgbClr val="000000"/>
                </a:solidFill>
              </a:rPr>
              <a:t>Overweight is defined as a body mass index ≥25.0 kg/m2 to &lt;30 kg/m2. Kentucky and Pennsylvania were not included in the 2023 Behavioral Risk Factor Surveillance System due to insufficient data. Estimates are age adjusted to the year 2000 US population standard using 5 age groups: 18-24, 25-34, 35-44, 45-64, and ≥65 years. </a:t>
            </a:r>
          </a:p>
          <a:p>
            <a:pPr marL="0" marR="0">
              <a:lnSpc>
                <a:spcPct val="107000"/>
              </a:lnSpc>
              <a:spcBef>
                <a:spcPts val="0"/>
              </a:spcBef>
              <a:spcAft>
                <a:spcPts val="0"/>
              </a:spcAft>
              <a:tabLst>
                <a:tab pos="1866900" algn="l"/>
              </a:tabLst>
            </a:pPr>
            <a:r>
              <a:rPr lang="en-US" sz="1000" b="1" i="0" u="none" strike="noStrike" baseline="0" dirty="0">
                <a:solidFill>
                  <a:srgbClr val="000000"/>
                </a:solidFill>
              </a:rPr>
              <a:t>Source: </a:t>
            </a:r>
            <a:r>
              <a:rPr lang="en-US" sz="1000" b="0" i="0" u="none" strike="noStrike" baseline="0" dirty="0">
                <a:solidFill>
                  <a:srgbClr val="000000"/>
                </a:solidFill>
              </a:rPr>
              <a:t>Behavioral Risk Factor Surveillance System, 2023. </a:t>
            </a:r>
            <a:endParaRPr lang="en-US" sz="400" dirty="0">
              <a:cs typeface="Arial" panose="020B0604020202020204" pitchFamily="34" charset="0"/>
            </a:endParaRPr>
          </a:p>
        </p:txBody>
      </p:sp>
      <p:sp>
        <p:nvSpPr>
          <p:cNvPr id="4" name="TextBox 3" descr="&#10;">
            <a:extLst>
              <a:ext uri="{FF2B5EF4-FFF2-40B4-BE49-F238E27FC236}">
                <a16:creationId xmlns:a16="http://schemas.microsoft.com/office/drawing/2014/main" id="{A1DFF8FE-EA13-B542-0B78-4CFD4DFF2254}"/>
              </a:ext>
            </a:extLst>
          </p:cNvPr>
          <p:cNvSpPr txBox="1"/>
          <p:nvPr/>
        </p:nvSpPr>
        <p:spPr>
          <a:xfrm>
            <a:off x="499533" y="413876"/>
            <a:ext cx="8212666" cy="411138"/>
          </a:xfrm>
          <a:prstGeom prst="rect">
            <a:avLst/>
          </a:prstGeom>
          <a:noFill/>
        </p:spPr>
        <p:txBody>
          <a:bodyPr wrap="square" rtlCol="0">
            <a:spAutoFit/>
          </a:bodyPr>
          <a:lstStyle/>
          <a:p>
            <a:pPr marL="0" marR="0">
              <a:lnSpc>
                <a:spcPct val="107000"/>
              </a:lnSpc>
              <a:spcBef>
                <a:spcPts val="0"/>
              </a:spcBef>
              <a:spcAft>
                <a:spcPts val="0"/>
              </a:spcAft>
              <a:tabLst>
                <a:tab pos="1866900" algn="l"/>
              </a:tabLst>
            </a:pPr>
            <a:r>
              <a:rPr lang="en-US" sz="2000" b="1"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rPr>
              <a:t>Overweight (%), Adults 18 Years and Older, by State, US, 2023</a:t>
            </a:r>
            <a:endParaRPr lang="en-US" sz="2000"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7" name="Text Placeholder 3">
            <a:extLst>
              <a:ext uri="{FF2B5EF4-FFF2-40B4-BE49-F238E27FC236}">
                <a16:creationId xmlns:a16="http://schemas.microsoft.com/office/drawing/2014/main" id="{D914E4FD-93D9-3C9F-1D7F-93B0DED4812F}"/>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grpSp>
        <p:nvGrpSpPr>
          <p:cNvPr id="20" name="Group 19">
            <a:extLst>
              <a:ext uri="{FF2B5EF4-FFF2-40B4-BE49-F238E27FC236}">
                <a16:creationId xmlns:a16="http://schemas.microsoft.com/office/drawing/2014/main" id="{5DD2FCD2-B46D-A0C3-72D2-BF310A08B3E8}"/>
              </a:ext>
            </a:extLst>
          </p:cNvPr>
          <p:cNvGrpSpPr/>
          <p:nvPr/>
        </p:nvGrpSpPr>
        <p:grpSpPr>
          <a:xfrm>
            <a:off x="777240" y="1097280"/>
            <a:ext cx="7589520" cy="4734068"/>
            <a:chOff x="777240" y="1097280"/>
            <a:chExt cx="7589520" cy="4734068"/>
          </a:xfrm>
        </p:grpSpPr>
        <p:grpSp>
          <p:nvGrpSpPr>
            <p:cNvPr id="18" name="Group 17">
              <a:extLst>
                <a:ext uri="{FF2B5EF4-FFF2-40B4-BE49-F238E27FC236}">
                  <a16:creationId xmlns:a16="http://schemas.microsoft.com/office/drawing/2014/main" id="{233542A1-6DFB-6E4C-4FC7-D6FB726017D7}"/>
                </a:ext>
              </a:extLst>
            </p:cNvPr>
            <p:cNvGrpSpPr/>
            <p:nvPr/>
          </p:nvGrpSpPr>
          <p:grpSpPr>
            <a:xfrm>
              <a:off x="777240" y="1097280"/>
              <a:ext cx="7589520" cy="4734068"/>
              <a:chOff x="777240" y="1097280"/>
              <a:chExt cx="7589520" cy="4734068"/>
            </a:xfrm>
          </p:grpSpPr>
          <mc:AlternateContent xmlns:mc="http://schemas.openxmlformats.org/markup-compatibility/2006" xmlns:cx4="http://schemas.microsoft.com/office/drawing/2016/5/10/chartex">
            <mc:Choice Requires="cx4">
              <p:graphicFrame>
                <p:nvGraphicFramePr>
                  <p:cNvPr id="11" name="Chart 10">
                    <a:extLst>
                      <a:ext uri="{FF2B5EF4-FFF2-40B4-BE49-F238E27FC236}">
                        <a16:creationId xmlns:a16="http://schemas.microsoft.com/office/drawing/2014/main" id="{62F1CDBD-57CF-8AE8-5F3F-51DEE3290C46}"/>
                      </a:ext>
                    </a:extLst>
                  </p:cNvPr>
                  <p:cNvGraphicFramePr/>
                  <p:nvPr>
                    <p:extLst>
                      <p:ext uri="{D42A27DB-BD31-4B8C-83A1-F6EECF244321}">
                        <p14:modId xmlns:p14="http://schemas.microsoft.com/office/powerpoint/2010/main" val="506105107"/>
                      </p:ext>
                    </p:extLst>
                  </p:nvPr>
                </p:nvGraphicFramePr>
                <p:xfrm>
                  <a:off x="777240" y="1097280"/>
                  <a:ext cx="7589520" cy="4663440"/>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1" name="Chart 10">
                    <a:extLst>
                      <a:ext uri="{FF2B5EF4-FFF2-40B4-BE49-F238E27FC236}">
                        <a16:creationId xmlns:a16="http://schemas.microsoft.com/office/drawing/2014/main" id="{62F1CDBD-57CF-8AE8-5F3F-51DEE3290C46}"/>
                      </a:ext>
                    </a:extLst>
                  </p:cNvPr>
                  <p:cNvPicPr>
                    <a:picLocks noGrp="1" noRot="1" noChangeAspect="1" noMove="1" noResize="1" noEditPoints="1" noAdjustHandles="1" noChangeArrowheads="1" noChangeShapeType="1"/>
                  </p:cNvPicPr>
                  <p:nvPr/>
                </p:nvPicPr>
                <p:blipFill>
                  <a:blip r:embed="rId5"/>
                  <a:stretch>
                    <a:fillRect/>
                  </a:stretch>
                </p:blipFill>
                <p:spPr>
                  <a:xfrm>
                    <a:off x="777240" y="1097280"/>
                    <a:ext cx="7589520" cy="4663440"/>
                  </a:xfrm>
                  <a:prstGeom prst="rect">
                    <a:avLst/>
                  </a:prstGeom>
                </p:spPr>
              </p:pic>
            </mc:Fallback>
          </mc:AlternateContent>
          <p:pic>
            <p:nvPicPr>
              <p:cNvPr id="16" name="Picture 15" descr="A blue rectangular object with white edges&#10;&#10;AI-generated content may be incorrect.">
                <a:extLst>
                  <a:ext uri="{FF2B5EF4-FFF2-40B4-BE49-F238E27FC236}">
                    <a16:creationId xmlns:a16="http://schemas.microsoft.com/office/drawing/2014/main" id="{0CB5969C-4466-159B-5DCD-E98A7866C08F}"/>
                  </a:ext>
                </a:extLst>
              </p:cNvPr>
              <p:cNvPicPr>
                <a:picLocks noChangeAspect="1"/>
              </p:cNvPicPr>
              <p:nvPr/>
            </p:nvPicPr>
            <p:blipFill>
              <a:blip r:embed="rId6"/>
              <a:stretch>
                <a:fillRect/>
              </a:stretch>
            </p:blipFill>
            <p:spPr>
              <a:xfrm rot="20728986">
                <a:off x="6670397" y="5078965"/>
                <a:ext cx="950976" cy="392256"/>
              </a:xfrm>
              <a:prstGeom prst="rect">
                <a:avLst/>
              </a:prstGeom>
            </p:spPr>
          </p:pic>
          <p:sp>
            <p:nvSpPr>
              <p:cNvPr id="17" name="TextBox 16">
                <a:extLst>
                  <a:ext uri="{FF2B5EF4-FFF2-40B4-BE49-F238E27FC236}">
                    <a16:creationId xmlns:a16="http://schemas.microsoft.com/office/drawing/2014/main" id="{37C01976-EE87-9BD9-18F3-0E8180C2C1D5}"/>
                  </a:ext>
                </a:extLst>
              </p:cNvPr>
              <p:cNvSpPr txBox="1"/>
              <p:nvPr/>
            </p:nvSpPr>
            <p:spPr>
              <a:xfrm>
                <a:off x="5815584" y="5462016"/>
                <a:ext cx="1389888" cy="369332"/>
              </a:xfrm>
              <a:prstGeom prst="rect">
                <a:avLst/>
              </a:prstGeom>
              <a:solidFill>
                <a:schemeClr val="bg1"/>
              </a:solidFill>
            </p:spPr>
            <p:txBody>
              <a:bodyPr wrap="square" rtlCol="0">
                <a:spAutoFit/>
              </a:bodyPr>
              <a:lstStyle/>
              <a:p>
                <a:endParaRPr lang="en-US" dirty="0"/>
              </a:p>
            </p:txBody>
          </p:sp>
        </p:grpSp>
        <p:sp>
          <p:nvSpPr>
            <p:cNvPr id="19" name="TextBox 18">
              <a:extLst>
                <a:ext uri="{FF2B5EF4-FFF2-40B4-BE49-F238E27FC236}">
                  <a16:creationId xmlns:a16="http://schemas.microsoft.com/office/drawing/2014/main" id="{59336DD3-C2C4-842A-2C5F-2AE97F38B64A}"/>
                </a:ext>
              </a:extLst>
            </p:cNvPr>
            <p:cNvSpPr txBox="1"/>
            <p:nvPr/>
          </p:nvSpPr>
          <p:spPr>
            <a:xfrm>
              <a:off x="6150540" y="3133646"/>
              <a:ext cx="73152" cy="73152"/>
            </a:xfrm>
            <a:prstGeom prst="rect">
              <a:avLst/>
            </a:prstGeom>
            <a:solidFill>
              <a:srgbClr val="31859C"/>
            </a:solidFill>
            <a:ln>
              <a:solidFill>
                <a:schemeClr val="bg1"/>
              </a:solidFill>
            </a:ln>
          </p:spPr>
          <p:txBody>
            <a:bodyPr wrap="square" rtlCol="0">
              <a:spAutoFit/>
            </a:bodyPr>
            <a:lstStyle/>
            <a:p>
              <a:endParaRPr lang="en-US" dirty="0"/>
            </a:p>
          </p:txBody>
        </p:sp>
      </p:grpSp>
    </p:spTree>
    <p:extLst>
      <p:ext uri="{BB962C8B-B14F-4D97-AF65-F5344CB8AC3E}">
        <p14:creationId xmlns:p14="http://schemas.microsoft.com/office/powerpoint/2010/main" val="2615252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A5093-B22B-8E84-7D42-1A49D560C69A}"/>
            </a:ext>
          </a:extLst>
        </p:cNvPr>
        <p:cNvGrpSpPr/>
        <p:nvPr/>
      </p:nvGrpSpPr>
      <p:grpSpPr>
        <a:xfrm>
          <a:off x="0" y="0"/>
          <a:ext cx="0" cy="0"/>
          <a:chOff x="0" y="0"/>
          <a:chExt cx="0" cy="0"/>
        </a:xfrm>
      </p:grpSpPr>
      <p:pic>
        <p:nvPicPr>
          <p:cNvPr id="43" name="Picture 42">
            <a:extLst>
              <a:ext uri="{FF2B5EF4-FFF2-40B4-BE49-F238E27FC236}">
                <a16:creationId xmlns:a16="http://schemas.microsoft.com/office/drawing/2014/main" id="{1D03E4E7-F86D-DA3D-9A56-E3573DE1AC5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38" name="TextBox 37">
            <a:extLst>
              <a:ext uri="{FF2B5EF4-FFF2-40B4-BE49-F238E27FC236}">
                <a16:creationId xmlns:a16="http://schemas.microsoft.com/office/drawing/2014/main" id="{93C5AD1E-F865-F3E7-E514-B24C66D45B9C}"/>
              </a:ext>
            </a:extLst>
          </p:cNvPr>
          <p:cNvSpPr txBox="1"/>
          <p:nvPr/>
        </p:nvSpPr>
        <p:spPr>
          <a:xfrm>
            <a:off x="210388" y="6076348"/>
            <a:ext cx="7397647" cy="743665"/>
          </a:xfrm>
          <a:prstGeom prst="rect">
            <a:avLst/>
          </a:prstGeom>
          <a:noFill/>
        </p:spPr>
        <p:txBody>
          <a:bodyPr wrap="square">
            <a:spAutoFit/>
          </a:bodyPr>
          <a:lstStyle/>
          <a:p>
            <a:pPr marL="0" marR="0">
              <a:lnSpc>
                <a:spcPct val="107000"/>
              </a:lnSpc>
              <a:spcBef>
                <a:spcPts val="0"/>
              </a:spcBef>
              <a:spcAft>
                <a:spcPts val="0"/>
              </a:spcAft>
              <a:tabLst>
                <a:tab pos="1866900" algn="l"/>
              </a:tabLst>
            </a:pPr>
            <a:r>
              <a:rPr lang="en-US" sz="1000" b="0" i="0" u="none" strike="noStrike" baseline="0" dirty="0">
                <a:solidFill>
                  <a:srgbClr val="000000"/>
                </a:solidFill>
              </a:rPr>
              <a:t>Obesity is defined as a body mass index ≥</a:t>
            </a:r>
            <a:r>
              <a:rPr lang="en-US" sz="1000" dirty="0">
                <a:solidFill>
                  <a:srgbClr val="000000"/>
                </a:solidFill>
              </a:rPr>
              <a:t>30</a:t>
            </a:r>
            <a:r>
              <a:rPr lang="en-US" sz="1000" b="0" i="0" u="none" strike="noStrike" baseline="0" dirty="0">
                <a:solidFill>
                  <a:srgbClr val="000000"/>
                </a:solidFill>
              </a:rPr>
              <a:t>.0 kg/m2. Kentucky and Pennsylvania were not included in the 2023 Behavioral Risk Factor Surveillance System due to insufficient data. Estimates are age adjusted to the year 2000 US population standard using 5 age groups: 18-24, 25-34, 35-44, 45-64, and ≥65 years. </a:t>
            </a:r>
          </a:p>
          <a:p>
            <a:pPr marL="0" marR="0">
              <a:lnSpc>
                <a:spcPct val="107000"/>
              </a:lnSpc>
              <a:spcBef>
                <a:spcPts val="0"/>
              </a:spcBef>
              <a:spcAft>
                <a:spcPts val="0"/>
              </a:spcAft>
              <a:tabLst>
                <a:tab pos="1866900" algn="l"/>
              </a:tabLst>
            </a:pPr>
            <a:r>
              <a:rPr lang="en-US" sz="1000" b="1" i="0" u="none" strike="noStrike" baseline="0" dirty="0">
                <a:solidFill>
                  <a:srgbClr val="000000"/>
                </a:solidFill>
              </a:rPr>
              <a:t>Source: </a:t>
            </a:r>
            <a:r>
              <a:rPr lang="en-US" sz="1000" b="0" i="0" u="none" strike="noStrike" baseline="0" dirty="0">
                <a:solidFill>
                  <a:srgbClr val="000000"/>
                </a:solidFill>
              </a:rPr>
              <a:t>Behavioral Risk Factor Surveillance System, 2023. </a:t>
            </a:r>
            <a:endParaRPr lang="en-US" sz="400" dirty="0">
              <a:cs typeface="Arial" panose="020B0604020202020204" pitchFamily="34" charset="0"/>
            </a:endParaRPr>
          </a:p>
        </p:txBody>
      </p:sp>
      <p:sp>
        <p:nvSpPr>
          <p:cNvPr id="4" name="TextBox 3" descr="&#10;">
            <a:extLst>
              <a:ext uri="{FF2B5EF4-FFF2-40B4-BE49-F238E27FC236}">
                <a16:creationId xmlns:a16="http://schemas.microsoft.com/office/drawing/2014/main" id="{B0E5C3E8-541F-0598-9366-7B363BA1D76B}"/>
              </a:ext>
            </a:extLst>
          </p:cNvPr>
          <p:cNvSpPr txBox="1"/>
          <p:nvPr/>
        </p:nvSpPr>
        <p:spPr>
          <a:xfrm>
            <a:off x="499533" y="405391"/>
            <a:ext cx="8212666" cy="411138"/>
          </a:xfrm>
          <a:prstGeom prst="rect">
            <a:avLst/>
          </a:prstGeom>
          <a:noFill/>
        </p:spPr>
        <p:txBody>
          <a:bodyPr wrap="square" rtlCol="0">
            <a:spAutoFit/>
          </a:bodyPr>
          <a:lstStyle/>
          <a:p>
            <a:pPr marL="0" marR="0">
              <a:lnSpc>
                <a:spcPct val="107000"/>
              </a:lnSpc>
              <a:spcBef>
                <a:spcPts val="0"/>
              </a:spcBef>
              <a:spcAft>
                <a:spcPts val="0"/>
              </a:spcAft>
              <a:tabLst>
                <a:tab pos="1866900" algn="l"/>
              </a:tabLst>
            </a:pPr>
            <a:r>
              <a:rPr lang="en-US" sz="2000" b="1"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rPr>
              <a:t>Obesity (%), Adults 18 Years and Older, by State, US, 2023</a:t>
            </a:r>
            <a:endParaRPr lang="en-US" sz="2000"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7" name="Text Placeholder 3">
            <a:extLst>
              <a:ext uri="{FF2B5EF4-FFF2-40B4-BE49-F238E27FC236}">
                <a16:creationId xmlns:a16="http://schemas.microsoft.com/office/drawing/2014/main" id="{6510A88E-73D0-8B4A-CAAF-0A49AA07EFAA}"/>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grpSp>
        <p:nvGrpSpPr>
          <p:cNvPr id="16" name="Group 15">
            <a:extLst>
              <a:ext uri="{FF2B5EF4-FFF2-40B4-BE49-F238E27FC236}">
                <a16:creationId xmlns:a16="http://schemas.microsoft.com/office/drawing/2014/main" id="{614DBDEA-99B1-C4D8-A743-B506843633B2}"/>
              </a:ext>
            </a:extLst>
          </p:cNvPr>
          <p:cNvGrpSpPr/>
          <p:nvPr/>
        </p:nvGrpSpPr>
        <p:grpSpPr>
          <a:xfrm>
            <a:off x="777240" y="1097280"/>
            <a:ext cx="7589520" cy="4734068"/>
            <a:chOff x="777240" y="1097280"/>
            <a:chExt cx="7589520" cy="4734068"/>
          </a:xfrm>
        </p:grpSpPr>
        <mc:AlternateContent xmlns:mc="http://schemas.openxmlformats.org/markup-compatibility/2006" xmlns:cx4="http://schemas.microsoft.com/office/drawing/2016/5/10/chartex">
          <mc:Choice Requires="cx4">
            <p:graphicFrame>
              <p:nvGraphicFramePr>
                <p:cNvPr id="12" name="Chart 11">
                  <a:extLst>
                    <a:ext uri="{FF2B5EF4-FFF2-40B4-BE49-F238E27FC236}">
                      <a16:creationId xmlns:a16="http://schemas.microsoft.com/office/drawing/2014/main" id="{7EBCBBB6-8EC4-6398-48EC-C36ACDC26EE4}"/>
                    </a:ext>
                  </a:extLst>
                </p:cNvPr>
                <p:cNvGraphicFramePr/>
                <p:nvPr>
                  <p:extLst>
                    <p:ext uri="{D42A27DB-BD31-4B8C-83A1-F6EECF244321}">
                      <p14:modId xmlns:p14="http://schemas.microsoft.com/office/powerpoint/2010/main" val="1506291289"/>
                    </p:ext>
                  </p:extLst>
                </p:nvPr>
              </p:nvGraphicFramePr>
              <p:xfrm>
                <a:off x="777240" y="1097280"/>
                <a:ext cx="7589520" cy="4663440"/>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2" name="Chart 11">
                  <a:extLst>
                    <a:ext uri="{FF2B5EF4-FFF2-40B4-BE49-F238E27FC236}">
                      <a16:creationId xmlns:a16="http://schemas.microsoft.com/office/drawing/2014/main" id="{7EBCBBB6-8EC4-6398-48EC-C36ACDC26EE4}"/>
                    </a:ext>
                  </a:extLst>
                </p:cNvPr>
                <p:cNvPicPr>
                  <a:picLocks noGrp="1" noRot="1" noChangeAspect="1" noMove="1" noResize="1" noEditPoints="1" noAdjustHandles="1" noChangeArrowheads="1" noChangeShapeType="1"/>
                </p:cNvPicPr>
                <p:nvPr/>
              </p:nvPicPr>
              <p:blipFill>
                <a:blip r:embed="rId5"/>
                <a:stretch>
                  <a:fillRect/>
                </a:stretch>
              </p:blipFill>
              <p:spPr>
                <a:xfrm>
                  <a:off x="777240" y="1097280"/>
                  <a:ext cx="7589520" cy="4663440"/>
                </a:xfrm>
                <a:prstGeom prst="rect">
                  <a:avLst/>
                </a:prstGeom>
              </p:spPr>
            </p:pic>
          </mc:Fallback>
        </mc:AlternateContent>
        <p:sp>
          <p:nvSpPr>
            <p:cNvPr id="13" name="TextBox 12">
              <a:extLst>
                <a:ext uri="{FF2B5EF4-FFF2-40B4-BE49-F238E27FC236}">
                  <a16:creationId xmlns:a16="http://schemas.microsoft.com/office/drawing/2014/main" id="{3A1532BF-5A54-4193-5298-1E9AC9C3B8B6}"/>
                </a:ext>
              </a:extLst>
            </p:cNvPr>
            <p:cNvSpPr txBox="1"/>
            <p:nvPr/>
          </p:nvSpPr>
          <p:spPr>
            <a:xfrm>
              <a:off x="6267028" y="3133646"/>
              <a:ext cx="73152" cy="73152"/>
            </a:xfrm>
            <a:prstGeom prst="rect">
              <a:avLst/>
            </a:prstGeom>
            <a:solidFill>
              <a:srgbClr val="C5E5ED"/>
            </a:solidFill>
            <a:ln>
              <a:solidFill>
                <a:schemeClr val="bg1"/>
              </a:solidFill>
            </a:ln>
          </p:spPr>
          <p:txBody>
            <a:bodyPr wrap="square" rtlCol="0">
              <a:spAutoFit/>
            </a:bodyPr>
            <a:lstStyle/>
            <a:p>
              <a:endParaRPr lang="en-US" dirty="0"/>
            </a:p>
          </p:txBody>
        </p:sp>
        <p:pic>
          <p:nvPicPr>
            <p:cNvPr id="14" name="Picture 13" descr="A grey rectangular object with black background&#10;&#10;AI-generated content may be incorrect.">
              <a:extLst>
                <a:ext uri="{FF2B5EF4-FFF2-40B4-BE49-F238E27FC236}">
                  <a16:creationId xmlns:a16="http://schemas.microsoft.com/office/drawing/2014/main" id="{0FB2DAEE-6EF5-22F8-0278-BD4E5AEEC619}"/>
                </a:ext>
              </a:extLst>
            </p:cNvPr>
            <p:cNvPicPr>
              <a:picLocks noChangeAspect="1"/>
            </p:cNvPicPr>
            <p:nvPr/>
          </p:nvPicPr>
          <p:blipFill>
            <a:blip r:embed="rId6"/>
            <a:stretch>
              <a:fillRect/>
            </a:stretch>
          </p:blipFill>
          <p:spPr>
            <a:xfrm rot="20595243">
              <a:off x="6684543" y="5027463"/>
              <a:ext cx="950976" cy="474048"/>
            </a:xfrm>
            <a:prstGeom prst="rect">
              <a:avLst/>
            </a:prstGeom>
          </p:spPr>
        </p:pic>
        <p:sp>
          <p:nvSpPr>
            <p:cNvPr id="15" name="TextBox 14">
              <a:extLst>
                <a:ext uri="{FF2B5EF4-FFF2-40B4-BE49-F238E27FC236}">
                  <a16:creationId xmlns:a16="http://schemas.microsoft.com/office/drawing/2014/main" id="{B69A1398-47C7-1FC4-B541-1918C04C5C56}"/>
                </a:ext>
              </a:extLst>
            </p:cNvPr>
            <p:cNvSpPr txBox="1"/>
            <p:nvPr/>
          </p:nvSpPr>
          <p:spPr>
            <a:xfrm>
              <a:off x="5815584" y="5462016"/>
              <a:ext cx="1389888"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2975790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12EE2ED4-5767-2D89-6CFC-CE6B0AAB3A80}"/>
              </a:ext>
            </a:extLst>
          </p:cNvPr>
          <p:cNvSpPr txBox="1"/>
          <p:nvPr/>
        </p:nvSpPr>
        <p:spPr>
          <a:xfrm>
            <a:off x="227172" y="5815267"/>
            <a:ext cx="7170147" cy="579005"/>
          </a:xfrm>
          <a:prstGeom prst="rect">
            <a:avLst/>
          </a:prstGeom>
          <a:noFill/>
        </p:spPr>
        <p:txBody>
          <a:bodyPr wrap="square">
            <a:spAutoFit/>
          </a:bodyPr>
          <a:lstStyle/>
          <a:p>
            <a:pPr marL="0" marR="0">
              <a:lnSpc>
                <a:spcPct val="107000"/>
              </a:lnSpc>
              <a:spcBef>
                <a:spcPts val="0"/>
              </a:spcBef>
              <a:spcAft>
                <a:spcPts val="0"/>
              </a:spcAft>
              <a:tabLst>
                <a:tab pos="1866900" algn="l"/>
              </a:tabLst>
            </a:pPr>
            <a:r>
              <a:rPr lang="en-US" sz="1000" b="0" i="0" u="none" strike="noStrike" baseline="0" dirty="0">
                <a:solidFill>
                  <a:srgbClr val="000000"/>
                </a:solidFill>
              </a:rPr>
              <a:t>Kentucky and Pennsylvania were not included in the 2023 Behavioral Risk Factor Surveillance System due to insufficient data. Estimates are age adjusted to the year 2000 US population standard using 5 age groups: 18-24, 25-34, 35-44, 45-64, and ≥65 years. </a:t>
            </a:r>
          </a:p>
          <a:p>
            <a:pPr marL="0" marR="0">
              <a:lnSpc>
                <a:spcPct val="107000"/>
              </a:lnSpc>
              <a:spcBef>
                <a:spcPts val="0"/>
              </a:spcBef>
              <a:spcAft>
                <a:spcPts val="0"/>
              </a:spcAft>
              <a:tabLst>
                <a:tab pos="1866900" algn="l"/>
              </a:tabLst>
            </a:pPr>
            <a:r>
              <a:rPr lang="en-US" sz="1000" b="1" i="0" u="none" strike="noStrike" baseline="0" dirty="0">
                <a:solidFill>
                  <a:srgbClr val="000000"/>
                </a:solidFill>
              </a:rPr>
              <a:t>Source: </a:t>
            </a:r>
            <a:r>
              <a:rPr lang="en-US" sz="1000" b="0" i="0" u="none" strike="noStrike" baseline="0" dirty="0">
                <a:solidFill>
                  <a:srgbClr val="000000"/>
                </a:solidFill>
              </a:rPr>
              <a:t>Behavioral Risk Factor Surveillance System, 2023. </a:t>
            </a:r>
            <a:endParaRPr lang="en-US" sz="400" dirty="0">
              <a:cs typeface="Arial" panose="020B0604020202020204" pitchFamily="34" charset="0"/>
            </a:endParaRPr>
          </a:p>
        </p:txBody>
      </p:sp>
      <p:pic>
        <p:nvPicPr>
          <p:cNvPr id="46" name="Picture 45">
            <a:extLst>
              <a:ext uri="{FF2B5EF4-FFF2-40B4-BE49-F238E27FC236}">
                <a16:creationId xmlns:a16="http://schemas.microsoft.com/office/drawing/2014/main" id="{613FE292-AD45-357C-2B70-996D1A2A35D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4" name="TextBox 3" descr="&#10;">
            <a:extLst>
              <a:ext uri="{FF2B5EF4-FFF2-40B4-BE49-F238E27FC236}">
                <a16:creationId xmlns:a16="http://schemas.microsoft.com/office/drawing/2014/main" id="{A0D08967-B5A7-7543-BF51-04C67438A55B}"/>
              </a:ext>
            </a:extLst>
          </p:cNvPr>
          <p:cNvSpPr txBox="1"/>
          <p:nvPr/>
        </p:nvSpPr>
        <p:spPr>
          <a:xfrm>
            <a:off x="499533" y="408489"/>
            <a:ext cx="8212666" cy="740459"/>
          </a:xfrm>
          <a:prstGeom prst="rect">
            <a:avLst/>
          </a:prstGeom>
          <a:noFill/>
        </p:spPr>
        <p:txBody>
          <a:bodyPr wrap="square" rtlCol="0">
            <a:spAutoFit/>
          </a:bodyPr>
          <a:lstStyle/>
          <a:p>
            <a:pPr marL="0" marR="0">
              <a:lnSpc>
                <a:spcPct val="107000"/>
              </a:lnSpc>
              <a:spcBef>
                <a:spcPts val="0"/>
              </a:spcBef>
              <a:spcAft>
                <a:spcPts val="0"/>
              </a:spcAft>
              <a:tabLst>
                <a:tab pos="1866900" algn="l"/>
              </a:tabLst>
            </a:pPr>
            <a:r>
              <a:rPr lang="en-US" sz="2000" b="1"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rPr>
              <a:t>No Leisure-time Physical Activity (%), Adults 18 Years and Older, by State, US, 2023</a:t>
            </a:r>
            <a:endParaRPr lang="en-US" sz="1600"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endParaRPr>
          </a:p>
        </p:txBody>
      </p:sp>
      <p:grpSp>
        <p:nvGrpSpPr>
          <p:cNvPr id="9" name="Group 8">
            <a:extLst>
              <a:ext uri="{FF2B5EF4-FFF2-40B4-BE49-F238E27FC236}">
                <a16:creationId xmlns:a16="http://schemas.microsoft.com/office/drawing/2014/main" id="{0D163ABC-4D6F-AAAE-92B2-05CC7431E88E}"/>
              </a:ext>
            </a:extLst>
          </p:cNvPr>
          <p:cNvGrpSpPr/>
          <p:nvPr/>
        </p:nvGrpSpPr>
        <p:grpSpPr>
          <a:xfrm>
            <a:off x="811106" y="1097280"/>
            <a:ext cx="7589520" cy="4663440"/>
            <a:chOff x="811106" y="1097280"/>
            <a:chExt cx="7589520" cy="4663440"/>
          </a:xfrm>
        </p:grpSpPr>
        <p:grpSp>
          <p:nvGrpSpPr>
            <p:cNvPr id="6" name="Group 5">
              <a:extLst>
                <a:ext uri="{FF2B5EF4-FFF2-40B4-BE49-F238E27FC236}">
                  <a16:creationId xmlns:a16="http://schemas.microsoft.com/office/drawing/2014/main" id="{7A68DE9A-0764-D071-3710-AF60C0E75D3E}"/>
                </a:ext>
              </a:extLst>
            </p:cNvPr>
            <p:cNvGrpSpPr/>
            <p:nvPr/>
          </p:nvGrpSpPr>
          <p:grpSpPr>
            <a:xfrm>
              <a:off x="811106" y="1097280"/>
              <a:ext cx="7589520" cy="4663440"/>
              <a:chOff x="811106" y="1097280"/>
              <a:chExt cx="7589520" cy="4663440"/>
            </a:xfrm>
          </p:grpSpPr>
          <mc:AlternateContent xmlns:mc="http://schemas.openxmlformats.org/markup-compatibility/2006" xmlns:cx4="http://schemas.microsoft.com/office/drawing/2016/5/10/chartex">
            <mc:Choice Requires="cx4">
              <p:graphicFrame>
                <p:nvGraphicFramePr>
                  <p:cNvPr id="2" name="Chart 1">
                    <a:extLst>
                      <a:ext uri="{FF2B5EF4-FFF2-40B4-BE49-F238E27FC236}">
                        <a16:creationId xmlns:a16="http://schemas.microsoft.com/office/drawing/2014/main" id="{C5EFED71-EDDC-5553-6464-83C9C4D7C1E6}"/>
                      </a:ext>
                    </a:extLst>
                  </p:cNvPr>
                  <p:cNvGraphicFramePr/>
                  <p:nvPr>
                    <p:extLst>
                      <p:ext uri="{D42A27DB-BD31-4B8C-83A1-F6EECF244321}">
                        <p14:modId xmlns:p14="http://schemas.microsoft.com/office/powerpoint/2010/main" val="708340360"/>
                      </p:ext>
                    </p:extLst>
                  </p:nvPr>
                </p:nvGraphicFramePr>
                <p:xfrm>
                  <a:off x="811106" y="1097280"/>
                  <a:ext cx="7589520" cy="4663440"/>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2" name="Chart 1">
                    <a:extLst>
                      <a:ext uri="{FF2B5EF4-FFF2-40B4-BE49-F238E27FC236}">
                        <a16:creationId xmlns:a16="http://schemas.microsoft.com/office/drawing/2014/main" id="{C5EFED71-EDDC-5553-6464-83C9C4D7C1E6}"/>
                      </a:ext>
                    </a:extLst>
                  </p:cNvPr>
                  <p:cNvPicPr>
                    <a:picLocks noGrp="1" noRot="1" noChangeAspect="1" noMove="1" noResize="1" noEditPoints="1" noAdjustHandles="1" noChangeArrowheads="1" noChangeShapeType="1"/>
                  </p:cNvPicPr>
                  <p:nvPr/>
                </p:nvPicPr>
                <p:blipFill>
                  <a:blip r:embed="rId5"/>
                  <a:stretch>
                    <a:fillRect/>
                  </a:stretch>
                </p:blipFill>
                <p:spPr>
                  <a:xfrm>
                    <a:off x="811106" y="1097280"/>
                    <a:ext cx="7589520" cy="4663440"/>
                  </a:xfrm>
                  <a:prstGeom prst="rect">
                    <a:avLst/>
                  </a:prstGeom>
                </p:spPr>
              </p:pic>
            </mc:Fallback>
          </mc:AlternateContent>
          <p:sp>
            <p:nvSpPr>
              <p:cNvPr id="5" name="TextBox 4">
                <a:extLst>
                  <a:ext uri="{FF2B5EF4-FFF2-40B4-BE49-F238E27FC236}">
                    <a16:creationId xmlns:a16="http://schemas.microsoft.com/office/drawing/2014/main" id="{25A74E82-2B83-64F3-5494-20C0DAD9059A}"/>
                  </a:ext>
                </a:extLst>
              </p:cNvPr>
              <p:cNvSpPr txBox="1"/>
              <p:nvPr/>
            </p:nvSpPr>
            <p:spPr>
              <a:xfrm>
                <a:off x="5816600" y="5391388"/>
                <a:ext cx="1430866" cy="369332"/>
              </a:xfrm>
              <a:prstGeom prst="rect">
                <a:avLst/>
              </a:prstGeom>
              <a:solidFill>
                <a:schemeClr val="bg1"/>
              </a:solidFill>
              <a:ln>
                <a:solidFill>
                  <a:schemeClr val="bg1"/>
                </a:solidFill>
              </a:ln>
            </p:spPr>
            <p:txBody>
              <a:bodyPr wrap="square" rtlCol="0">
                <a:spAutoFit/>
              </a:bodyPr>
              <a:lstStyle/>
              <a:p>
                <a:endParaRPr lang="en-US" dirty="0"/>
              </a:p>
            </p:txBody>
          </p:sp>
        </p:grpSp>
        <p:sp>
          <p:nvSpPr>
            <p:cNvPr id="3" name="TextBox 2">
              <a:extLst>
                <a:ext uri="{FF2B5EF4-FFF2-40B4-BE49-F238E27FC236}">
                  <a16:creationId xmlns:a16="http://schemas.microsoft.com/office/drawing/2014/main" id="{EE098D4E-8660-2787-7E81-9CE0EB5940B2}"/>
                </a:ext>
              </a:extLst>
            </p:cNvPr>
            <p:cNvSpPr txBox="1"/>
            <p:nvPr/>
          </p:nvSpPr>
          <p:spPr>
            <a:xfrm>
              <a:off x="6206068" y="3134606"/>
              <a:ext cx="73152" cy="73152"/>
            </a:xfrm>
            <a:prstGeom prst="rect">
              <a:avLst/>
            </a:prstGeom>
            <a:solidFill>
              <a:srgbClr val="C5E5ED"/>
            </a:solidFill>
            <a:ln>
              <a:solidFill>
                <a:schemeClr val="bg1"/>
              </a:solidFill>
            </a:ln>
          </p:spPr>
          <p:txBody>
            <a:bodyPr wrap="square" rtlCol="0">
              <a:spAutoFit/>
            </a:bodyPr>
            <a:lstStyle/>
            <a:p>
              <a:endParaRPr lang="en-US" dirty="0"/>
            </a:p>
          </p:txBody>
        </p:sp>
        <p:pic>
          <p:nvPicPr>
            <p:cNvPr id="8" name="Picture 7" descr="A grey rectangular object with black background&#10;&#10;AI-generated content may be incorrect.">
              <a:extLst>
                <a:ext uri="{FF2B5EF4-FFF2-40B4-BE49-F238E27FC236}">
                  <a16:creationId xmlns:a16="http://schemas.microsoft.com/office/drawing/2014/main" id="{7BB5FAC9-8CC8-710D-5928-F522ECEE5840}"/>
                </a:ext>
              </a:extLst>
            </p:cNvPr>
            <p:cNvPicPr>
              <a:picLocks noChangeAspect="1"/>
            </p:cNvPicPr>
            <p:nvPr/>
          </p:nvPicPr>
          <p:blipFill>
            <a:blip r:embed="rId6"/>
            <a:stretch>
              <a:fillRect/>
            </a:stretch>
          </p:blipFill>
          <p:spPr>
            <a:xfrm rot="20595243">
              <a:off x="6684543" y="5027463"/>
              <a:ext cx="950976" cy="474048"/>
            </a:xfrm>
            <a:prstGeom prst="rect">
              <a:avLst/>
            </a:prstGeom>
          </p:spPr>
        </p:pic>
      </p:grpSp>
      <p:sp>
        <p:nvSpPr>
          <p:cNvPr id="7" name="Text Placeholder 3">
            <a:extLst>
              <a:ext uri="{FF2B5EF4-FFF2-40B4-BE49-F238E27FC236}">
                <a16:creationId xmlns:a16="http://schemas.microsoft.com/office/drawing/2014/main" id="{1256D4C0-2122-E5BF-F337-4476E8F6C3DB}"/>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2095743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81203CD-1D0F-4A0E-4787-6778002FA74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3" name="TextBox 2">
            <a:extLst>
              <a:ext uri="{FF2B5EF4-FFF2-40B4-BE49-F238E27FC236}">
                <a16:creationId xmlns:a16="http://schemas.microsoft.com/office/drawing/2014/main" id="{B3978544-8D5F-F76B-3A85-2482CF9A6EB3}"/>
              </a:ext>
            </a:extLst>
          </p:cNvPr>
          <p:cNvSpPr txBox="1"/>
          <p:nvPr/>
        </p:nvSpPr>
        <p:spPr>
          <a:xfrm>
            <a:off x="499533" y="5843616"/>
            <a:ext cx="7647152" cy="908326"/>
          </a:xfrm>
          <a:prstGeom prst="rect">
            <a:avLst/>
          </a:prstGeom>
          <a:noFill/>
        </p:spPr>
        <p:txBody>
          <a:bodyPr wrap="square" rtlCol="0">
            <a:spAutoFit/>
          </a:bodyPr>
          <a:lstStyle/>
          <a:p>
            <a:pPr marL="0" marR="0">
              <a:lnSpc>
                <a:spcPct val="107000"/>
              </a:lnSpc>
              <a:spcBef>
                <a:spcPts val="0"/>
              </a:spcBef>
              <a:spcAft>
                <a:spcPts val="0"/>
              </a:spcAft>
              <a:tabLst>
                <a:tab pos="2349500" algn="l"/>
              </a:tabLst>
            </a:pPr>
            <a:r>
              <a:rPr lang="en-US" sz="1000" kern="100" dirty="0">
                <a:effectLst/>
                <a:ea typeface="Calibri" panose="020F0502020204030204" pitchFamily="34" charset="0"/>
                <a:cs typeface="Arial" panose="020B0604020202020204" pitchFamily="34" charset="0"/>
              </a:rPr>
              <a:t>Estimates are age adjusted to the year 2000 US standard population using 5 age groups: 18-44, 45-54, 55-64, </a:t>
            </a:r>
            <a:r>
              <a:rPr lang="en-US" sz="1000" kern="100" dirty="0">
                <a:ea typeface="Calibri" panose="020F0502020204030204" pitchFamily="34" charset="0"/>
                <a:cs typeface="Arial" panose="020B0604020202020204" pitchFamily="34" charset="0"/>
              </a:rPr>
              <a:t>65-74</a:t>
            </a:r>
            <a:r>
              <a:rPr lang="en-US" sz="1000" kern="100" dirty="0">
                <a:effectLst/>
                <a:ea typeface="Calibri" panose="020F0502020204030204" pitchFamily="34" charset="0"/>
                <a:cs typeface="Arial" panose="020B0604020202020204" pitchFamily="34" charset="0"/>
              </a:rPr>
              <a:t>, 75+ years to align with the Health, United States, 2019 methods.</a:t>
            </a:r>
            <a:r>
              <a:rPr lang="en-US" sz="1000" dirty="0">
                <a:solidFill>
                  <a:srgbClr val="000000"/>
                </a:solidFill>
                <a:ea typeface="ＭＳ Ｐゴシック" pitchFamily="34" charset="-128"/>
                <a:cs typeface="Arial" panose="020B0604020202020204" pitchFamily="34" charset="0"/>
              </a:rPr>
              <a:t> </a:t>
            </a:r>
            <a:r>
              <a:rPr lang="en-US" sz="1000" kern="100" dirty="0">
                <a:effectLst/>
                <a:ea typeface="Calibri" panose="020F0502020204030204" pitchFamily="34" charset="0"/>
                <a:cs typeface="Times New Roman" panose="02020603050405020304" pitchFamily="18" charset="0"/>
              </a:rPr>
              <a:t>The NHIS underwent a significant redesign in 2019 preventing comparability to prior years indicated by the line break. </a:t>
            </a:r>
            <a:r>
              <a:rPr lang="en-US" sz="1000" kern="100" dirty="0">
                <a:solidFill>
                  <a:srgbClr val="000000"/>
                </a:solidFill>
                <a:highlight>
                  <a:srgbClr val="FFFFFF"/>
                </a:highlight>
                <a:ea typeface="Calibri" panose="020F0502020204030204" pitchFamily="34" charset="0"/>
                <a:cs typeface="Times New Roman" panose="02020603050405020304" pitchFamily="18" charset="0"/>
              </a:rPr>
              <a:t>Meeting recommended levels of aerobic physical activity is defined as 150 minutes of moderate-intensity aerobic activity or 75 minutes of vigorous-intensity aerobic activity each week. </a:t>
            </a:r>
          </a:p>
          <a:p>
            <a:pPr marL="0" marR="0">
              <a:lnSpc>
                <a:spcPct val="107000"/>
              </a:lnSpc>
              <a:spcBef>
                <a:spcPts val="0"/>
              </a:spcBef>
              <a:spcAft>
                <a:spcPts val="0"/>
              </a:spcAft>
              <a:tabLst>
                <a:tab pos="2349500" algn="l"/>
              </a:tabLst>
            </a:pPr>
            <a:r>
              <a:rPr lang="en-US" sz="1000" b="1" kern="100" dirty="0">
                <a:effectLst/>
                <a:ea typeface="Calibri" panose="020F0502020204030204" pitchFamily="34" charset="0"/>
                <a:cs typeface="Arial" panose="020B0604020202020204" pitchFamily="34" charset="0"/>
              </a:rPr>
              <a:t>Sources:</a:t>
            </a:r>
            <a:r>
              <a:rPr lang="en-US" sz="1000" kern="100" dirty="0">
                <a:effectLst/>
                <a:ea typeface="Calibri" panose="020F0502020204030204" pitchFamily="34" charset="0"/>
                <a:cs typeface="Arial" panose="020B0604020202020204" pitchFamily="34" charset="0"/>
              </a:rPr>
              <a:t> Health, United States, 2019. National Health Interview Survey, 2020 and 2022.</a:t>
            </a:r>
            <a:endParaRPr lang="en-US" sz="1100" dirty="0"/>
          </a:p>
        </p:txBody>
      </p:sp>
      <p:sp>
        <p:nvSpPr>
          <p:cNvPr id="6" name="TextBox 5" descr="&#10;">
            <a:extLst>
              <a:ext uri="{FF2B5EF4-FFF2-40B4-BE49-F238E27FC236}">
                <a16:creationId xmlns:a16="http://schemas.microsoft.com/office/drawing/2014/main" id="{17C10999-C1C0-85AB-DD5A-BDAFA0B21128}"/>
              </a:ext>
            </a:extLst>
          </p:cNvPr>
          <p:cNvSpPr txBox="1"/>
          <p:nvPr/>
        </p:nvSpPr>
        <p:spPr>
          <a:xfrm>
            <a:off x="499533" y="306498"/>
            <a:ext cx="8212666"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Trends in Meeting Recommended Levels of Aerobic Physical Activity, Adults 18 Years and Older, US, 1998-2022</a:t>
            </a:r>
          </a:p>
        </p:txBody>
      </p:sp>
      <p:graphicFrame>
        <p:nvGraphicFramePr>
          <p:cNvPr id="2" name="Chart 1">
            <a:extLst>
              <a:ext uri="{FF2B5EF4-FFF2-40B4-BE49-F238E27FC236}">
                <a16:creationId xmlns:a16="http://schemas.microsoft.com/office/drawing/2014/main" id="{F4C834E9-FC59-111E-39BD-11C51219BDCB}"/>
              </a:ext>
            </a:extLst>
          </p:cNvPr>
          <p:cNvGraphicFramePr>
            <a:graphicFrameLocks/>
          </p:cNvGraphicFramePr>
          <p:nvPr>
            <p:extLst>
              <p:ext uri="{D42A27DB-BD31-4B8C-83A1-F6EECF244321}">
                <p14:modId xmlns:p14="http://schemas.microsoft.com/office/powerpoint/2010/main" val="2617675385"/>
              </p:ext>
            </p:extLst>
          </p:nvPr>
        </p:nvGraphicFramePr>
        <p:xfrm>
          <a:off x="811106" y="1097280"/>
          <a:ext cx="7589520" cy="466344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Placeholder 3">
            <a:extLst>
              <a:ext uri="{FF2B5EF4-FFF2-40B4-BE49-F238E27FC236}">
                <a16:creationId xmlns:a16="http://schemas.microsoft.com/office/drawing/2014/main" id="{0B156936-60D3-A67D-9A5A-8D7C9DFA62E1}"/>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2874786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0A91E9-D2DE-03FD-8186-1AC2B317E105}"/>
              </a:ext>
            </a:extLst>
          </p:cNvPr>
          <p:cNvSpPr txBox="1"/>
          <p:nvPr/>
        </p:nvSpPr>
        <p:spPr>
          <a:xfrm>
            <a:off x="499533" y="6094775"/>
            <a:ext cx="7226667" cy="553998"/>
          </a:xfrm>
          <a:prstGeom prst="rect">
            <a:avLst/>
          </a:prstGeom>
          <a:noFill/>
        </p:spPr>
        <p:txBody>
          <a:bodyPr wrap="square" rtlCol="0">
            <a:spAutoFit/>
          </a:bodyPr>
          <a:lstStyle/>
          <a:p>
            <a:r>
              <a:rPr lang="en-US" sz="1000" b="0" i="0" u="none" strike="noStrike" baseline="0" dirty="0">
                <a:solidFill>
                  <a:srgbClr val="000000"/>
                </a:solidFill>
              </a:rPr>
              <a:t>AIAN–American Indian or Alaska Native. Physical activity that increased heart rate and made breathing hard some of the time for a total of ≥60 minutes/day on all 7 days preceding the survey. 	</a:t>
            </a:r>
          </a:p>
          <a:p>
            <a:r>
              <a:rPr lang="en-US" sz="1000" b="1" dirty="0">
                <a:cs typeface="Arial" panose="020B0604020202020204" pitchFamily="34" charset="0"/>
              </a:rPr>
              <a:t>Source: </a:t>
            </a:r>
            <a:r>
              <a:rPr lang="en-US" sz="1000" dirty="0">
                <a:cs typeface="Arial" panose="020B0604020202020204" pitchFamily="34" charset="0"/>
              </a:rPr>
              <a:t>Youth Risk Behavior Survey 2023.</a:t>
            </a:r>
          </a:p>
        </p:txBody>
      </p:sp>
      <p:pic>
        <p:nvPicPr>
          <p:cNvPr id="11" name="Picture 10">
            <a:extLst>
              <a:ext uri="{FF2B5EF4-FFF2-40B4-BE49-F238E27FC236}">
                <a16:creationId xmlns:a16="http://schemas.microsoft.com/office/drawing/2014/main" id="{6E58A9D7-6511-ADC7-6769-0FD050998D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6" name="TextBox 5" descr="&#10;">
            <a:extLst>
              <a:ext uri="{FF2B5EF4-FFF2-40B4-BE49-F238E27FC236}">
                <a16:creationId xmlns:a16="http://schemas.microsoft.com/office/drawing/2014/main" id="{8DFAD34E-D122-8D93-503C-E29AA3F5C1FA}"/>
              </a:ext>
            </a:extLst>
          </p:cNvPr>
          <p:cNvSpPr txBox="1"/>
          <p:nvPr/>
        </p:nvSpPr>
        <p:spPr>
          <a:xfrm>
            <a:off x="499533" y="337300"/>
            <a:ext cx="8212666"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Met Physical Activity Recommendations (%), by Sex and Race/Ethnicity, High School Students, US, 2023</a:t>
            </a:r>
          </a:p>
        </p:txBody>
      </p:sp>
      <p:sp>
        <p:nvSpPr>
          <p:cNvPr id="3" name="Text Placeholder 3">
            <a:extLst>
              <a:ext uri="{FF2B5EF4-FFF2-40B4-BE49-F238E27FC236}">
                <a16:creationId xmlns:a16="http://schemas.microsoft.com/office/drawing/2014/main" id="{FB5B2583-CE00-F0F6-7AC5-384CEA82F8DC}"/>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graphicFrame>
        <p:nvGraphicFramePr>
          <p:cNvPr id="7" name="Chart 6">
            <a:extLst>
              <a:ext uri="{FF2B5EF4-FFF2-40B4-BE49-F238E27FC236}">
                <a16:creationId xmlns:a16="http://schemas.microsoft.com/office/drawing/2014/main" id="{7CD8FF69-2853-22BC-A4ED-FA96CFAA250C}"/>
              </a:ext>
            </a:extLst>
          </p:cNvPr>
          <p:cNvGraphicFramePr>
            <a:graphicFrameLocks/>
          </p:cNvGraphicFramePr>
          <p:nvPr>
            <p:extLst>
              <p:ext uri="{D42A27DB-BD31-4B8C-83A1-F6EECF244321}">
                <p14:modId xmlns:p14="http://schemas.microsoft.com/office/powerpoint/2010/main" val="1339843441"/>
              </p:ext>
            </p:extLst>
          </p:nvPr>
        </p:nvGraphicFramePr>
        <p:xfrm>
          <a:off x="777240" y="1097280"/>
          <a:ext cx="7589520" cy="4663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14998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A6C56B-B459-E4F5-E07D-DD98A1869012}"/>
              </a:ext>
            </a:extLst>
          </p:cNvPr>
          <p:cNvSpPr txBox="1"/>
          <p:nvPr/>
        </p:nvSpPr>
        <p:spPr>
          <a:xfrm>
            <a:off x="499533" y="5840561"/>
            <a:ext cx="7661202" cy="579005"/>
          </a:xfrm>
          <a:prstGeom prst="rect">
            <a:avLst/>
          </a:prstGeom>
          <a:noFill/>
        </p:spPr>
        <p:txBody>
          <a:bodyPr wrap="square">
            <a:spAutoFit/>
          </a:bodyPr>
          <a:lstStyle/>
          <a:p>
            <a:pPr marL="0" marR="0">
              <a:lnSpc>
                <a:spcPct val="107000"/>
              </a:lnSpc>
              <a:spcBef>
                <a:spcPts val="0"/>
              </a:spcBef>
              <a:spcAft>
                <a:spcPts val="0"/>
              </a:spcAft>
              <a:tabLst>
                <a:tab pos="1866900" algn="l"/>
              </a:tabLst>
            </a:pPr>
            <a:r>
              <a:rPr lang="en-US" sz="1000" b="0" i="0" u="none" strike="noStrike" baseline="0" dirty="0">
                <a:solidFill>
                  <a:srgbClr val="000000"/>
                </a:solidFill>
              </a:rPr>
              <a:t>Florida was not included in the 2021 Behavioral Risk Factor Surveillance System due to insufficient data. </a:t>
            </a:r>
            <a:r>
              <a:rPr lang="en-US" sz="1000" kern="100" dirty="0">
                <a:effectLst/>
                <a:ea typeface="Calibri" panose="020F0502020204030204" pitchFamily="34" charset="0"/>
                <a:cs typeface="Arial" panose="020B0604020202020204" pitchFamily="34" charset="0"/>
              </a:rPr>
              <a:t>Estimates are age adjusted to the year 2000 US standard population using five age groups: 18-24, 25-34, 35-44, 45-64, ≥65 years. </a:t>
            </a:r>
          </a:p>
          <a:p>
            <a:pPr marL="0" marR="0">
              <a:lnSpc>
                <a:spcPct val="107000"/>
              </a:lnSpc>
              <a:spcBef>
                <a:spcPts val="0"/>
              </a:spcBef>
              <a:spcAft>
                <a:spcPts val="0"/>
              </a:spcAft>
              <a:tabLst>
                <a:tab pos="1866900" algn="l"/>
              </a:tabLst>
            </a:pPr>
            <a:r>
              <a:rPr lang="en-US" sz="1000" b="1" kern="100" dirty="0">
                <a:ea typeface="Calibri" panose="020F0502020204030204" pitchFamily="34" charset="0"/>
                <a:cs typeface="Arial" panose="020B0604020202020204" pitchFamily="34" charset="0"/>
              </a:rPr>
              <a:t>Source: </a:t>
            </a:r>
            <a:r>
              <a:rPr lang="en-US" sz="1000" kern="100" dirty="0">
                <a:effectLst/>
                <a:ea typeface="Calibri" panose="020F0502020204030204" pitchFamily="34" charset="0"/>
                <a:cs typeface="Arial" panose="020B0604020202020204" pitchFamily="34" charset="0"/>
              </a:rPr>
              <a:t>Behavioral Risk Factor Surveillance System, 2021.</a:t>
            </a:r>
          </a:p>
        </p:txBody>
      </p:sp>
      <p:pic>
        <p:nvPicPr>
          <p:cNvPr id="7" name="Picture 6">
            <a:extLst>
              <a:ext uri="{FF2B5EF4-FFF2-40B4-BE49-F238E27FC236}">
                <a16:creationId xmlns:a16="http://schemas.microsoft.com/office/drawing/2014/main" id="{A03A0FEB-A675-BD8B-DDD0-1B23D25C782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3" name="TextBox 2" descr="&#10;">
            <a:extLst>
              <a:ext uri="{FF2B5EF4-FFF2-40B4-BE49-F238E27FC236}">
                <a16:creationId xmlns:a16="http://schemas.microsoft.com/office/drawing/2014/main" id="{04CA13F4-EF9B-8853-1030-DBCA25E6D9CF}"/>
              </a:ext>
            </a:extLst>
          </p:cNvPr>
          <p:cNvSpPr txBox="1"/>
          <p:nvPr/>
        </p:nvSpPr>
        <p:spPr>
          <a:xfrm>
            <a:off x="499533" y="384318"/>
            <a:ext cx="8212666"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Fruit Consumption (2+ servings per day) by State, Adults 18 Years and Older, US, 2021</a:t>
            </a:r>
          </a:p>
        </p:txBody>
      </p:sp>
      <p:grpSp>
        <p:nvGrpSpPr>
          <p:cNvPr id="12" name="Group 11">
            <a:extLst>
              <a:ext uri="{FF2B5EF4-FFF2-40B4-BE49-F238E27FC236}">
                <a16:creationId xmlns:a16="http://schemas.microsoft.com/office/drawing/2014/main" id="{F1E3FA25-2075-E012-AEB9-0C12A1E43C1A}"/>
              </a:ext>
            </a:extLst>
          </p:cNvPr>
          <p:cNvGrpSpPr/>
          <p:nvPr/>
        </p:nvGrpSpPr>
        <p:grpSpPr>
          <a:xfrm>
            <a:off x="811106" y="1097280"/>
            <a:ext cx="7589520" cy="4733129"/>
            <a:chOff x="811106" y="1097280"/>
            <a:chExt cx="7589520" cy="4733129"/>
          </a:xfrm>
        </p:grpSpPr>
        <p:grpSp>
          <p:nvGrpSpPr>
            <p:cNvPr id="6" name="Group 5">
              <a:extLst>
                <a:ext uri="{FF2B5EF4-FFF2-40B4-BE49-F238E27FC236}">
                  <a16:creationId xmlns:a16="http://schemas.microsoft.com/office/drawing/2014/main" id="{CC59D9D7-1CE4-E775-2969-F84A8CC5BEE3}"/>
                </a:ext>
              </a:extLst>
            </p:cNvPr>
            <p:cNvGrpSpPr/>
            <p:nvPr/>
          </p:nvGrpSpPr>
          <p:grpSpPr>
            <a:xfrm>
              <a:off x="811106" y="1097280"/>
              <a:ext cx="7589520" cy="4733129"/>
              <a:chOff x="811106" y="1097280"/>
              <a:chExt cx="7589520" cy="4733129"/>
            </a:xfrm>
          </p:grpSpPr>
          <mc:AlternateContent xmlns:mc="http://schemas.openxmlformats.org/markup-compatibility/2006" xmlns:cx4="http://schemas.microsoft.com/office/drawing/2016/5/10/chartex">
            <mc:Choice Requires="cx4">
              <p:graphicFrame>
                <p:nvGraphicFramePr>
                  <p:cNvPr id="2" name="Chart 1">
                    <a:extLst>
                      <a:ext uri="{FF2B5EF4-FFF2-40B4-BE49-F238E27FC236}">
                        <a16:creationId xmlns:a16="http://schemas.microsoft.com/office/drawing/2014/main" id="{1A5B4F37-610D-0141-59B7-6AB508877CBC}"/>
                      </a:ext>
                    </a:extLst>
                  </p:cNvPr>
                  <p:cNvGraphicFramePr/>
                  <p:nvPr>
                    <p:extLst>
                      <p:ext uri="{D42A27DB-BD31-4B8C-83A1-F6EECF244321}">
                        <p14:modId xmlns:p14="http://schemas.microsoft.com/office/powerpoint/2010/main" val="1795035835"/>
                      </p:ext>
                    </p:extLst>
                  </p:nvPr>
                </p:nvGraphicFramePr>
                <p:xfrm>
                  <a:off x="811106" y="1097280"/>
                  <a:ext cx="7589520" cy="4663440"/>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2" name="Chart 1">
                    <a:extLst>
                      <a:ext uri="{FF2B5EF4-FFF2-40B4-BE49-F238E27FC236}">
                        <a16:creationId xmlns:a16="http://schemas.microsoft.com/office/drawing/2014/main" id="{1A5B4F37-610D-0141-59B7-6AB508877CBC}"/>
                      </a:ext>
                    </a:extLst>
                  </p:cNvPr>
                  <p:cNvPicPr>
                    <a:picLocks noGrp="1" noRot="1" noChangeAspect="1" noMove="1" noResize="1" noEditPoints="1" noAdjustHandles="1" noChangeArrowheads="1" noChangeShapeType="1"/>
                  </p:cNvPicPr>
                  <p:nvPr/>
                </p:nvPicPr>
                <p:blipFill>
                  <a:blip r:embed="rId5"/>
                  <a:stretch>
                    <a:fillRect/>
                  </a:stretch>
                </p:blipFill>
                <p:spPr>
                  <a:xfrm>
                    <a:off x="811106" y="1097280"/>
                    <a:ext cx="7589520" cy="4663440"/>
                  </a:xfrm>
                  <a:prstGeom prst="rect">
                    <a:avLst/>
                  </a:prstGeom>
                </p:spPr>
              </p:pic>
            </mc:Fallback>
          </mc:AlternateContent>
          <p:sp>
            <p:nvSpPr>
              <p:cNvPr id="4" name="TextBox 3">
                <a:extLst>
                  <a:ext uri="{FF2B5EF4-FFF2-40B4-BE49-F238E27FC236}">
                    <a16:creationId xmlns:a16="http://schemas.microsoft.com/office/drawing/2014/main" id="{8BB0458F-389A-63A8-882B-F33A17FB25F8}"/>
                  </a:ext>
                </a:extLst>
              </p:cNvPr>
              <p:cNvSpPr txBox="1"/>
              <p:nvPr/>
            </p:nvSpPr>
            <p:spPr>
              <a:xfrm>
                <a:off x="5841957" y="5461077"/>
                <a:ext cx="1297858" cy="369332"/>
              </a:xfrm>
              <a:prstGeom prst="rect">
                <a:avLst/>
              </a:prstGeom>
              <a:solidFill>
                <a:schemeClr val="bg1"/>
              </a:solidFill>
            </p:spPr>
            <p:txBody>
              <a:bodyPr wrap="square" rtlCol="0">
                <a:spAutoFit/>
              </a:bodyPr>
              <a:lstStyle/>
              <a:p>
                <a:endParaRPr lang="en-US" dirty="0"/>
              </a:p>
            </p:txBody>
          </p:sp>
        </p:grpSp>
        <p:sp>
          <p:nvSpPr>
            <p:cNvPr id="8" name="TextBox 7">
              <a:extLst>
                <a:ext uri="{FF2B5EF4-FFF2-40B4-BE49-F238E27FC236}">
                  <a16:creationId xmlns:a16="http://schemas.microsoft.com/office/drawing/2014/main" id="{357F25A8-6E3F-9D61-C967-0A22B5254386}"/>
                </a:ext>
              </a:extLst>
            </p:cNvPr>
            <p:cNvSpPr txBox="1"/>
            <p:nvPr/>
          </p:nvSpPr>
          <p:spPr>
            <a:xfrm>
              <a:off x="6197600" y="3161679"/>
              <a:ext cx="73152" cy="73152"/>
            </a:xfrm>
            <a:prstGeom prst="rect">
              <a:avLst/>
            </a:prstGeom>
            <a:solidFill>
              <a:schemeClr val="accent3">
                <a:lumMod val="50000"/>
              </a:schemeClr>
            </a:solidFill>
            <a:ln>
              <a:solidFill>
                <a:schemeClr val="bg1"/>
              </a:solidFill>
            </a:ln>
          </p:spPr>
          <p:txBody>
            <a:bodyPr wrap="square" rtlCol="0">
              <a:spAutoFit/>
            </a:bodyPr>
            <a:lstStyle/>
            <a:p>
              <a:endParaRPr lang="en-US" dirty="0"/>
            </a:p>
          </p:txBody>
        </p:sp>
        <p:pic>
          <p:nvPicPr>
            <p:cNvPr id="10" name="Picture 9" descr="A blue rectangle on a black background&#10;&#10;AI-generated content may be incorrect.">
              <a:extLst>
                <a:ext uri="{FF2B5EF4-FFF2-40B4-BE49-F238E27FC236}">
                  <a16:creationId xmlns:a16="http://schemas.microsoft.com/office/drawing/2014/main" id="{7C3403BA-995E-FBB2-E21A-39105A8F30D3}"/>
                </a:ext>
              </a:extLst>
            </p:cNvPr>
            <p:cNvPicPr>
              <a:picLocks noChangeAspect="1"/>
            </p:cNvPicPr>
            <p:nvPr/>
          </p:nvPicPr>
          <p:blipFill>
            <a:blip r:embed="rId6"/>
            <a:stretch>
              <a:fillRect/>
            </a:stretch>
          </p:blipFill>
          <p:spPr>
            <a:xfrm rot="20643634">
              <a:off x="6684904" y="5014258"/>
              <a:ext cx="949778" cy="486107"/>
            </a:xfrm>
            <a:prstGeom prst="rect">
              <a:avLst/>
            </a:prstGeom>
          </p:spPr>
        </p:pic>
      </p:grpSp>
      <p:sp>
        <p:nvSpPr>
          <p:cNvPr id="9" name="Text Placeholder 3">
            <a:extLst>
              <a:ext uri="{FF2B5EF4-FFF2-40B4-BE49-F238E27FC236}">
                <a16:creationId xmlns:a16="http://schemas.microsoft.com/office/drawing/2014/main" id="{65242B50-3257-830D-895C-97CC29A964DF}"/>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2623338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0177EF-F777-6C67-9F2A-5A8EE2576040}"/>
              </a:ext>
            </a:extLst>
          </p:cNvPr>
          <p:cNvSpPr txBox="1"/>
          <p:nvPr/>
        </p:nvSpPr>
        <p:spPr>
          <a:xfrm>
            <a:off x="499534" y="5902525"/>
            <a:ext cx="7899230" cy="579005"/>
          </a:xfrm>
          <a:prstGeom prst="rect">
            <a:avLst/>
          </a:prstGeom>
          <a:noFill/>
        </p:spPr>
        <p:txBody>
          <a:bodyPr wrap="square">
            <a:spAutoFit/>
          </a:bodyPr>
          <a:lstStyle/>
          <a:p>
            <a:pPr marL="0" marR="0">
              <a:lnSpc>
                <a:spcPct val="107000"/>
              </a:lnSpc>
              <a:spcBef>
                <a:spcPts val="0"/>
              </a:spcBef>
              <a:spcAft>
                <a:spcPts val="0"/>
              </a:spcAft>
              <a:tabLst>
                <a:tab pos="1866900" algn="l"/>
              </a:tabLst>
            </a:pPr>
            <a:r>
              <a:rPr lang="en-US" sz="1000" b="0" i="0" u="none" strike="noStrike" baseline="0" dirty="0">
                <a:solidFill>
                  <a:srgbClr val="000000"/>
                </a:solidFill>
              </a:rPr>
              <a:t>Florida was not included in the 2021 Behavioral Risk Factor Surveillance System due to insufficient data.  </a:t>
            </a:r>
            <a:r>
              <a:rPr lang="en-US" sz="1000" kern="100" dirty="0">
                <a:effectLst/>
                <a:ea typeface="Calibri" panose="020F0502020204030204" pitchFamily="34" charset="0"/>
                <a:cs typeface="Arial" panose="020B0604020202020204" pitchFamily="34" charset="0"/>
              </a:rPr>
              <a:t>Estimates are age adjusted to the year 2000 US standard population using five age groups: 18-24, 25-34, 35-44, 45-64, ≥65 years. </a:t>
            </a:r>
          </a:p>
          <a:p>
            <a:pPr marL="0" marR="0">
              <a:lnSpc>
                <a:spcPct val="107000"/>
              </a:lnSpc>
              <a:spcBef>
                <a:spcPts val="0"/>
              </a:spcBef>
              <a:spcAft>
                <a:spcPts val="0"/>
              </a:spcAft>
              <a:tabLst>
                <a:tab pos="1866900" algn="l"/>
              </a:tabLst>
            </a:pPr>
            <a:r>
              <a:rPr lang="en-US" sz="1000" b="1" kern="100" dirty="0">
                <a:effectLst/>
                <a:ea typeface="Calibri" panose="020F0502020204030204" pitchFamily="34" charset="0"/>
                <a:cs typeface="Arial" panose="020B0604020202020204" pitchFamily="34" charset="0"/>
              </a:rPr>
              <a:t>Source:</a:t>
            </a:r>
            <a:r>
              <a:rPr lang="en-US" sz="1000" kern="100" dirty="0">
                <a:effectLst/>
                <a:ea typeface="Calibri" panose="020F0502020204030204" pitchFamily="34" charset="0"/>
                <a:cs typeface="Arial" panose="020B0604020202020204" pitchFamily="34" charset="0"/>
              </a:rPr>
              <a:t> Behavioral Risk Factor Surveillance System, 2021.</a:t>
            </a:r>
          </a:p>
        </p:txBody>
      </p:sp>
      <p:pic>
        <p:nvPicPr>
          <p:cNvPr id="7" name="Picture 6">
            <a:extLst>
              <a:ext uri="{FF2B5EF4-FFF2-40B4-BE49-F238E27FC236}">
                <a16:creationId xmlns:a16="http://schemas.microsoft.com/office/drawing/2014/main" id="{41B3C061-E8F4-B778-FD86-D3FFA55C110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3" name="TextBox 2" descr="&#10;">
            <a:extLst>
              <a:ext uri="{FF2B5EF4-FFF2-40B4-BE49-F238E27FC236}">
                <a16:creationId xmlns:a16="http://schemas.microsoft.com/office/drawing/2014/main" id="{CC14F6CB-7C16-3F73-D1A1-476BCC76B8E0}"/>
              </a:ext>
            </a:extLst>
          </p:cNvPr>
          <p:cNvSpPr txBox="1"/>
          <p:nvPr/>
        </p:nvSpPr>
        <p:spPr>
          <a:xfrm>
            <a:off x="499533" y="358011"/>
            <a:ext cx="8212666"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Vegetable Consumption (3+ servings per day) by State, Adults 18 Years and Older, US, 2021</a:t>
            </a:r>
          </a:p>
        </p:txBody>
      </p:sp>
      <p:grpSp>
        <p:nvGrpSpPr>
          <p:cNvPr id="11" name="Group 10">
            <a:extLst>
              <a:ext uri="{FF2B5EF4-FFF2-40B4-BE49-F238E27FC236}">
                <a16:creationId xmlns:a16="http://schemas.microsoft.com/office/drawing/2014/main" id="{03BECA7C-78E4-BB2D-9B55-9205AF711D81}"/>
              </a:ext>
            </a:extLst>
          </p:cNvPr>
          <p:cNvGrpSpPr/>
          <p:nvPr/>
        </p:nvGrpSpPr>
        <p:grpSpPr>
          <a:xfrm>
            <a:off x="840255" y="1097280"/>
            <a:ext cx="7589520" cy="4663440"/>
            <a:chOff x="840255" y="1097280"/>
            <a:chExt cx="7589520" cy="4663440"/>
          </a:xfrm>
        </p:grpSpPr>
        <p:grpSp>
          <p:nvGrpSpPr>
            <p:cNvPr id="6" name="Group 5">
              <a:extLst>
                <a:ext uri="{FF2B5EF4-FFF2-40B4-BE49-F238E27FC236}">
                  <a16:creationId xmlns:a16="http://schemas.microsoft.com/office/drawing/2014/main" id="{9C7C182F-BD63-E6C2-8BFC-01FAA3038AB2}"/>
                </a:ext>
              </a:extLst>
            </p:cNvPr>
            <p:cNvGrpSpPr/>
            <p:nvPr/>
          </p:nvGrpSpPr>
          <p:grpSpPr>
            <a:xfrm>
              <a:off x="840255" y="1097280"/>
              <a:ext cx="7589520" cy="4663440"/>
              <a:chOff x="840255" y="1097280"/>
              <a:chExt cx="7589520" cy="4663440"/>
            </a:xfrm>
          </p:grpSpPr>
          <mc:AlternateContent xmlns:mc="http://schemas.openxmlformats.org/markup-compatibility/2006" xmlns:cx4="http://schemas.microsoft.com/office/drawing/2016/5/10/chartex">
            <mc:Choice Requires="cx4">
              <p:graphicFrame>
                <p:nvGraphicFramePr>
                  <p:cNvPr id="4" name="Chart 3">
                    <a:extLst>
                      <a:ext uri="{FF2B5EF4-FFF2-40B4-BE49-F238E27FC236}">
                        <a16:creationId xmlns:a16="http://schemas.microsoft.com/office/drawing/2014/main" id="{EB7913D6-277E-5AF9-FD0E-13C408461C9B}"/>
                      </a:ext>
                    </a:extLst>
                  </p:cNvPr>
                  <p:cNvGraphicFramePr/>
                  <p:nvPr>
                    <p:extLst>
                      <p:ext uri="{D42A27DB-BD31-4B8C-83A1-F6EECF244321}">
                        <p14:modId xmlns:p14="http://schemas.microsoft.com/office/powerpoint/2010/main" val="2478225902"/>
                      </p:ext>
                    </p:extLst>
                  </p:nvPr>
                </p:nvGraphicFramePr>
                <p:xfrm>
                  <a:off x="840255" y="1097280"/>
                  <a:ext cx="7589520" cy="4663440"/>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4" name="Chart 3">
                    <a:extLst>
                      <a:ext uri="{FF2B5EF4-FFF2-40B4-BE49-F238E27FC236}">
                        <a16:creationId xmlns:a16="http://schemas.microsoft.com/office/drawing/2014/main" id="{EB7913D6-277E-5AF9-FD0E-13C408461C9B}"/>
                      </a:ext>
                    </a:extLst>
                  </p:cNvPr>
                  <p:cNvPicPr>
                    <a:picLocks noGrp="1" noRot="1" noChangeAspect="1" noMove="1" noResize="1" noEditPoints="1" noAdjustHandles="1" noChangeArrowheads="1" noChangeShapeType="1"/>
                  </p:cNvPicPr>
                  <p:nvPr/>
                </p:nvPicPr>
                <p:blipFill>
                  <a:blip r:embed="rId6"/>
                  <a:stretch>
                    <a:fillRect/>
                  </a:stretch>
                </p:blipFill>
                <p:spPr>
                  <a:xfrm>
                    <a:off x="840255" y="1097280"/>
                    <a:ext cx="7589520" cy="4663440"/>
                  </a:xfrm>
                  <a:prstGeom prst="rect">
                    <a:avLst/>
                  </a:prstGeom>
                </p:spPr>
              </p:pic>
            </mc:Fallback>
          </mc:AlternateContent>
          <p:sp>
            <p:nvSpPr>
              <p:cNvPr id="2" name="TextBox 1">
                <a:extLst>
                  <a:ext uri="{FF2B5EF4-FFF2-40B4-BE49-F238E27FC236}">
                    <a16:creationId xmlns:a16="http://schemas.microsoft.com/office/drawing/2014/main" id="{D8370936-1203-BEA1-07FB-9977FCBE77A9}"/>
                  </a:ext>
                </a:extLst>
              </p:cNvPr>
              <p:cNvSpPr txBox="1"/>
              <p:nvPr/>
            </p:nvSpPr>
            <p:spPr>
              <a:xfrm>
                <a:off x="5938684" y="5299587"/>
                <a:ext cx="1553497" cy="461133"/>
              </a:xfrm>
              <a:prstGeom prst="rect">
                <a:avLst/>
              </a:prstGeom>
              <a:solidFill>
                <a:schemeClr val="bg1"/>
              </a:solidFill>
            </p:spPr>
            <p:txBody>
              <a:bodyPr wrap="square" rtlCol="0">
                <a:spAutoFit/>
              </a:bodyPr>
              <a:lstStyle/>
              <a:p>
                <a:endParaRPr lang="en-US" dirty="0"/>
              </a:p>
            </p:txBody>
          </p:sp>
        </p:grpSp>
        <p:sp>
          <p:nvSpPr>
            <p:cNvPr id="8" name="TextBox 7">
              <a:extLst>
                <a:ext uri="{FF2B5EF4-FFF2-40B4-BE49-F238E27FC236}">
                  <a16:creationId xmlns:a16="http://schemas.microsoft.com/office/drawing/2014/main" id="{54879147-6DA4-2105-942A-242A42686894}"/>
                </a:ext>
              </a:extLst>
            </p:cNvPr>
            <p:cNvSpPr txBox="1"/>
            <p:nvPr/>
          </p:nvSpPr>
          <p:spPr>
            <a:xfrm>
              <a:off x="6189134" y="3161858"/>
              <a:ext cx="73152" cy="73152"/>
            </a:xfrm>
            <a:prstGeom prst="rect">
              <a:avLst/>
            </a:prstGeom>
            <a:solidFill>
              <a:schemeClr val="accent3">
                <a:lumMod val="50000"/>
              </a:schemeClr>
            </a:solidFill>
            <a:ln>
              <a:solidFill>
                <a:schemeClr val="bg1"/>
              </a:solidFill>
            </a:ln>
          </p:spPr>
          <p:txBody>
            <a:bodyPr wrap="square" rtlCol="0">
              <a:spAutoFit/>
            </a:bodyPr>
            <a:lstStyle/>
            <a:p>
              <a:endParaRPr lang="en-US" dirty="0"/>
            </a:p>
          </p:txBody>
        </p:sp>
        <p:pic>
          <p:nvPicPr>
            <p:cNvPr id="10" name="Picture 9" descr="A blue rectangle on a black background&#10;&#10;AI-generated content may be incorrect.">
              <a:extLst>
                <a:ext uri="{FF2B5EF4-FFF2-40B4-BE49-F238E27FC236}">
                  <a16:creationId xmlns:a16="http://schemas.microsoft.com/office/drawing/2014/main" id="{CBED474A-E35F-C8BF-D08E-35527F0FD664}"/>
                </a:ext>
              </a:extLst>
            </p:cNvPr>
            <p:cNvPicPr>
              <a:picLocks noChangeAspect="1"/>
            </p:cNvPicPr>
            <p:nvPr/>
          </p:nvPicPr>
          <p:blipFill>
            <a:blip r:embed="rId7"/>
            <a:stretch>
              <a:fillRect/>
            </a:stretch>
          </p:blipFill>
          <p:spPr>
            <a:xfrm rot="20643634">
              <a:off x="6684904" y="5014258"/>
              <a:ext cx="949778" cy="486107"/>
            </a:xfrm>
            <a:prstGeom prst="rect">
              <a:avLst/>
            </a:prstGeom>
          </p:spPr>
        </p:pic>
      </p:grpSp>
      <p:sp>
        <p:nvSpPr>
          <p:cNvPr id="9" name="Text Placeholder 3">
            <a:extLst>
              <a:ext uri="{FF2B5EF4-FFF2-40B4-BE49-F238E27FC236}">
                <a16:creationId xmlns:a16="http://schemas.microsoft.com/office/drawing/2014/main" id="{6B4FF723-6C24-6F3F-A8BC-2EA0C1B8A213}"/>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1123180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5151C80-61DA-9572-4A4B-F56E1EFA917E}"/>
              </a:ext>
            </a:extLst>
          </p:cNvPr>
          <p:cNvGrpSpPr/>
          <p:nvPr/>
        </p:nvGrpSpPr>
        <p:grpSpPr>
          <a:xfrm>
            <a:off x="1211580" y="1086163"/>
            <a:ext cx="6720840" cy="4371439"/>
            <a:chOff x="0" y="0"/>
            <a:chExt cx="7589520" cy="4663440"/>
          </a:xfrm>
        </p:grpSpPr>
        <p:graphicFrame>
          <p:nvGraphicFramePr>
            <p:cNvPr id="10" name="Chart 9">
              <a:extLst>
                <a:ext uri="{FF2B5EF4-FFF2-40B4-BE49-F238E27FC236}">
                  <a16:creationId xmlns:a16="http://schemas.microsoft.com/office/drawing/2014/main" id="{FD6F27EF-69A6-1AFE-6271-12A8FC93C9AA}"/>
                </a:ext>
              </a:extLst>
            </p:cNvPr>
            <p:cNvGraphicFramePr>
              <a:graphicFrameLocks/>
            </p:cNvGraphicFramePr>
            <p:nvPr>
              <p:extLst>
                <p:ext uri="{D42A27DB-BD31-4B8C-83A1-F6EECF244321}">
                  <p14:modId xmlns:p14="http://schemas.microsoft.com/office/powerpoint/2010/main" val="4107426119"/>
                </p:ext>
              </p:extLst>
            </p:nvPr>
          </p:nvGraphicFramePr>
          <p:xfrm>
            <a:off x="0" y="0"/>
            <a:ext cx="7589520" cy="466344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5">
              <a:extLst>
                <a:ext uri="{FF2B5EF4-FFF2-40B4-BE49-F238E27FC236}">
                  <a16:creationId xmlns:a16="http://schemas.microsoft.com/office/drawing/2014/main" id="{10B90DB3-4EFF-E4FD-3736-07D4B299C344}"/>
                </a:ext>
              </a:extLst>
            </p:cNvPr>
            <p:cNvSpPr txBox="1"/>
            <p:nvPr/>
          </p:nvSpPr>
          <p:spPr>
            <a:xfrm>
              <a:off x="1302652" y="1977777"/>
              <a:ext cx="1828800" cy="707886"/>
            </a:xfrm>
            <a:prstGeom prst="rect">
              <a:avLst/>
            </a:prstGeom>
            <a:noFill/>
            <a:ln>
              <a:noFill/>
            </a:ln>
          </p:spPr>
          <p:txBody>
            <a:bodyPr wrap="square" rtlCol="0">
              <a:sp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r>
                <a:rPr lang="en-US" sz="1100"/>
                <a:t>Per capita cigarette consumption</a:t>
              </a:r>
            </a:p>
            <a:p>
              <a:endParaRPr lang="en-US"/>
            </a:p>
          </p:txBody>
        </p:sp>
      </p:grpSp>
      <p:sp>
        <p:nvSpPr>
          <p:cNvPr id="12" name="TextBox 11" descr="&#10;">
            <a:extLst>
              <a:ext uri="{FF2B5EF4-FFF2-40B4-BE49-F238E27FC236}">
                <a16:creationId xmlns:a16="http://schemas.microsoft.com/office/drawing/2014/main" id="{F73157BF-6F36-AF47-A544-EE9DA787A107}"/>
              </a:ext>
            </a:extLst>
          </p:cNvPr>
          <p:cNvSpPr txBox="1"/>
          <p:nvPr/>
        </p:nvSpPr>
        <p:spPr>
          <a:xfrm>
            <a:off x="499533" y="378277"/>
            <a:ext cx="8674100"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Tobacco Use and Lung and Bronchus Cancer Death Rates, US, 1900-2022</a:t>
            </a:r>
          </a:p>
        </p:txBody>
      </p:sp>
      <p:sp>
        <p:nvSpPr>
          <p:cNvPr id="13" name="Text Box 4">
            <a:extLst>
              <a:ext uri="{FF2B5EF4-FFF2-40B4-BE49-F238E27FC236}">
                <a16:creationId xmlns:a16="http://schemas.microsoft.com/office/drawing/2014/main" id="{92FC2F47-C3A9-5DB8-4537-EF2FEC2C853D}"/>
              </a:ext>
            </a:extLst>
          </p:cNvPr>
          <p:cNvSpPr txBox="1">
            <a:spLocks noChangeArrowheads="1"/>
          </p:cNvSpPr>
          <p:nvPr/>
        </p:nvSpPr>
        <p:spPr bwMode="auto">
          <a:xfrm>
            <a:off x="499533" y="5534561"/>
            <a:ext cx="7645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50000"/>
              </a:spcBef>
              <a:spcAft>
                <a:spcPct val="0"/>
              </a:spcAft>
            </a:pPr>
            <a:r>
              <a:rPr lang="en-US" sz="1000" dirty="0">
                <a:solidFill>
                  <a:srgbClr val="000000"/>
                </a:solidFill>
                <a:ea typeface="ＭＳ Ｐゴシック" pitchFamily="34" charset="-128"/>
              </a:rPr>
              <a:t>Rates are age-adjusted to the year 2000 US population standard. Due to changes in ICD coding, numerator information has changed over time. Rates for cancers of the lung and bronchus are affected by these coding changes. Due to changes in disease classification over time, lung and bronchus cancer death rates include cancers of the trachea and pleura.</a:t>
            </a:r>
          </a:p>
          <a:p>
            <a:r>
              <a:rPr lang="en-US" sz="1000" b="1" dirty="0">
                <a:solidFill>
                  <a:srgbClr val="000000"/>
                </a:solidFill>
                <a:ea typeface="ＭＳ Ｐゴシック" pitchFamily="34" charset="-128"/>
              </a:rPr>
              <a:t>Sources</a:t>
            </a:r>
            <a:r>
              <a:rPr lang="en-US" sz="1000" b="1" dirty="0">
                <a:ea typeface="ＭＳ Ｐゴシック" pitchFamily="34" charset="-128"/>
              </a:rPr>
              <a:t>: Death rate</a:t>
            </a:r>
            <a:r>
              <a:rPr lang="en-US" sz="1000" b="1" dirty="0">
                <a:solidFill>
                  <a:srgbClr val="000000"/>
                </a:solidFill>
                <a:ea typeface="ＭＳ Ｐゴシック" pitchFamily="34" charset="-128"/>
              </a:rPr>
              <a:t>: </a:t>
            </a:r>
            <a:r>
              <a:rPr lang="en-US" sz="1000" dirty="0">
                <a:solidFill>
                  <a:srgbClr val="000000"/>
                </a:solidFill>
                <a:ea typeface="ＭＳ Ｐゴシック" pitchFamily="34" charset="-128"/>
              </a:rPr>
              <a:t>Cancer Statistics Center. </a:t>
            </a:r>
            <a:r>
              <a:rPr lang="en-US" sz="1000" dirty="0">
                <a:solidFill>
                  <a:srgbClr val="000000"/>
                </a:solidFill>
                <a:ea typeface="ＭＳ Ｐゴシック" pitchFamily="34" charset="-128"/>
                <a:hlinkClick r:id="rId4"/>
              </a:rPr>
              <a:t>http://cancerstatisticscenter.cancer.org</a:t>
            </a:r>
            <a:r>
              <a:rPr lang="en-US" sz="1000" dirty="0">
                <a:solidFill>
                  <a:srgbClr val="000000"/>
                </a:solidFill>
                <a:ea typeface="ＭＳ Ｐゴシック" pitchFamily="34" charset="-128"/>
              </a:rPr>
              <a:t>. Accessed March 13, 2025. </a:t>
            </a:r>
            <a:r>
              <a:rPr lang="en-US" sz="1000" b="1" dirty="0">
                <a:solidFill>
                  <a:srgbClr val="000000"/>
                </a:solidFill>
                <a:ea typeface="ＭＳ Ｐゴシック" pitchFamily="34" charset="-128"/>
              </a:rPr>
              <a:t>Cigarette consumption: </a:t>
            </a:r>
            <a:r>
              <a:rPr lang="en-US" sz="1000" u="sng" dirty="0">
                <a:solidFill>
                  <a:srgbClr val="000000"/>
                </a:solidFill>
                <a:ea typeface="ＭＳ Ｐゴシック" pitchFamily="34" charset="-128"/>
              </a:rPr>
              <a:t>1900-1992</a:t>
            </a:r>
            <a:r>
              <a:rPr lang="en-US" sz="1000" dirty="0">
                <a:solidFill>
                  <a:srgbClr val="000000"/>
                </a:solidFill>
                <a:ea typeface="ＭＳ Ｐゴシック" pitchFamily="34" charset="-128"/>
              </a:rPr>
              <a:t>: Surveillance for Selected Tobacco-Use Behaviors – United States, 1900-1994, </a:t>
            </a:r>
            <a:r>
              <a:rPr lang="en-US" sz="1000" u="sng" dirty="0">
                <a:solidFill>
                  <a:srgbClr val="000000"/>
                </a:solidFill>
                <a:ea typeface="ＭＳ Ｐゴシック" pitchFamily="34" charset="-128"/>
              </a:rPr>
              <a:t>1993-1999</a:t>
            </a:r>
            <a:r>
              <a:rPr lang="en-US" sz="1000" dirty="0">
                <a:solidFill>
                  <a:srgbClr val="000000"/>
                </a:solidFill>
                <a:ea typeface="ＭＳ Ｐゴシック" pitchFamily="34" charset="-128"/>
              </a:rPr>
              <a:t>: USDA Tobacco Yearbook: Reports 2003-2007.</a:t>
            </a:r>
            <a:r>
              <a:rPr lang="en-US" sz="1000" dirty="0">
                <a:hlinkClick r:id="rId5"/>
              </a:rPr>
              <a:t> https://usda.library.cornell.edu/concern/publications/z603qx40z?locale=en</a:t>
            </a:r>
            <a:r>
              <a:rPr lang="en-US" sz="1000" dirty="0">
                <a:solidFill>
                  <a:srgbClr val="000000"/>
                </a:solidFill>
                <a:ea typeface="ＭＳ Ｐゴシック" pitchFamily="34" charset="-128"/>
              </a:rPr>
              <a:t>, </a:t>
            </a:r>
            <a:r>
              <a:rPr lang="en-US" sz="1000" u="sng" dirty="0">
                <a:solidFill>
                  <a:srgbClr val="000000"/>
                </a:solidFill>
                <a:ea typeface="ＭＳ Ｐゴシック" pitchFamily="34" charset="-128"/>
              </a:rPr>
              <a:t>2000-2014:</a:t>
            </a:r>
            <a:r>
              <a:rPr lang="en-US" sz="1000" dirty="0">
                <a:solidFill>
                  <a:srgbClr val="000000"/>
                </a:solidFill>
                <a:ea typeface="ＭＳ Ｐゴシック" pitchFamily="34" charset="-128"/>
              </a:rPr>
              <a:t> Wang, TW et al. PMID: 27932780. </a:t>
            </a:r>
            <a:r>
              <a:rPr lang="en-US" sz="1000" u="sng" dirty="0">
                <a:solidFill>
                  <a:srgbClr val="000000"/>
                </a:solidFill>
                <a:ea typeface="ＭＳ Ｐゴシック" pitchFamily="34" charset="-128"/>
              </a:rPr>
              <a:t>2014-2022:</a:t>
            </a:r>
            <a:r>
              <a:rPr lang="en-US" sz="1000" dirty="0">
                <a:solidFill>
                  <a:srgbClr val="000000"/>
                </a:solidFill>
                <a:ea typeface="ＭＳ Ｐゴシック" pitchFamily="34" charset="-128"/>
              </a:rPr>
              <a:t> Adult Tobacco Consumption in the U.S. </a:t>
            </a:r>
            <a:r>
              <a:rPr lang="en-US" sz="1000" dirty="0">
                <a:hlinkClick r:id="rId6"/>
              </a:rPr>
              <a:t>https://chronicdata.cdc.gov/Policy/Adult-Tobacco-Consumption-In-The-U-S-2000-Present/rnvb-cpxx/about_data</a:t>
            </a:r>
            <a:r>
              <a:rPr lang="en-US" sz="1000" dirty="0"/>
              <a:t>.</a:t>
            </a:r>
            <a:endParaRPr lang="en-US" sz="1000" dirty="0">
              <a:solidFill>
                <a:srgbClr val="000000"/>
              </a:solidFill>
              <a:ea typeface="ＭＳ Ｐゴシック" pitchFamily="34" charset="-128"/>
            </a:endParaRPr>
          </a:p>
        </p:txBody>
      </p:sp>
      <p:pic>
        <p:nvPicPr>
          <p:cNvPr id="14" name="Picture 13">
            <a:extLst>
              <a:ext uri="{FF2B5EF4-FFF2-40B4-BE49-F238E27FC236}">
                <a16:creationId xmlns:a16="http://schemas.microsoft.com/office/drawing/2014/main" id="{7BBB9299-F198-69AC-CB87-1AC97AA69252}"/>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4" name="Text Placeholder 3">
            <a:extLst>
              <a:ext uri="{FF2B5EF4-FFF2-40B4-BE49-F238E27FC236}">
                <a16:creationId xmlns:a16="http://schemas.microsoft.com/office/drawing/2014/main" id="{76AD43BA-0BCF-5CB6-3A80-4228460D77DD}"/>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892811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8FAAC8-8D95-BFF7-A12D-3B58455E5C99}"/>
              </a:ext>
            </a:extLst>
          </p:cNvPr>
          <p:cNvSpPr txBox="1"/>
          <p:nvPr/>
        </p:nvSpPr>
        <p:spPr>
          <a:xfrm>
            <a:off x="499534" y="5897597"/>
            <a:ext cx="7543636" cy="743665"/>
          </a:xfrm>
          <a:prstGeom prst="rect">
            <a:avLst/>
          </a:prstGeom>
          <a:noFill/>
        </p:spPr>
        <p:txBody>
          <a:bodyPr wrap="square">
            <a:spAutoFit/>
          </a:bodyPr>
          <a:lstStyle/>
          <a:p>
            <a:pPr marL="0" marR="0">
              <a:lnSpc>
                <a:spcPct val="107000"/>
              </a:lnSpc>
              <a:spcBef>
                <a:spcPts val="0"/>
              </a:spcBef>
              <a:spcAft>
                <a:spcPts val="0"/>
              </a:spcAft>
              <a:tabLst>
                <a:tab pos="1066800" algn="l"/>
              </a:tabLst>
            </a:pPr>
            <a:r>
              <a:rPr lang="en-US" sz="1000" b="0" i="0" u="none" strike="noStrike" baseline="0" dirty="0">
                <a:solidFill>
                  <a:srgbClr val="000000"/>
                </a:solidFill>
              </a:rPr>
              <a:t>AIAN-American Indian or Alaskan Native. *Counting even a small part of their skin turned red or hurt for 12 hours or more after being outside in the sun or after using a sunlamp or other indoor tanning device, one or more times during the 12 months before the survey. See Special Notes, </a:t>
            </a:r>
            <a:r>
              <a:rPr lang="en-US" sz="1000" b="0" i="0" u="none" strike="noStrike" baseline="0">
                <a:solidFill>
                  <a:srgbClr val="000000"/>
                </a:solidFill>
              </a:rPr>
              <a:t>page 67</a:t>
            </a:r>
            <a:r>
              <a:rPr lang="en-US" sz="1000" kern="100">
                <a:effectLst/>
                <a:latin typeface="Calibri" panose="020F0502020204030204" pitchFamily="34" charset="0"/>
                <a:ea typeface="Calibri" panose="020F0502020204030204" pitchFamily="34" charset="0"/>
                <a:cs typeface="Times New Roman" panose="02020603050405020304" pitchFamily="18" charset="0"/>
              </a:rPr>
              <a:t> of Cancer Prevention &amp; Early Detection Facts &amp; Figures 2025-2026</a:t>
            </a:r>
            <a:r>
              <a:rPr lang="en-US" sz="1000" b="0" i="0" u="none" strike="noStrike" baseline="0">
                <a:solidFill>
                  <a:srgbClr val="000000"/>
                </a:solidFill>
              </a:rPr>
              <a:t>, </a:t>
            </a:r>
            <a:r>
              <a:rPr lang="en-US" sz="1000" b="0" i="0" u="none" strike="noStrike" baseline="0" dirty="0">
                <a:solidFill>
                  <a:srgbClr val="000000"/>
                </a:solidFill>
              </a:rPr>
              <a:t>for more information regarding unavailable data. </a:t>
            </a:r>
          </a:p>
          <a:p>
            <a:pPr marL="0" marR="0">
              <a:lnSpc>
                <a:spcPct val="107000"/>
              </a:lnSpc>
              <a:spcBef>
                <a:spcPts val="0"/>
              </a:spcBef>
              <a:spcAft>
                <a:spcPts val="0"/>
              </a:spcAft>
              <a:tabLst>
                <a:tab pos="1066800" algn="l"/>
              </a:tabLst>
            </a:pPr>
            <a:r>
              <a:rPr lang="en-US" sz="1000" b="1" i="0" u="none" strike="noStrike" baseline="0" dirty="0">
                <a:solidFill>
                  <a:srgbClr val="000000"/>
                </a:solidFill>
              </a:rPr>
              <a:t>Source: </a:t>
            </a:r>
            <a:r>
              <a:rPr lang="en-US" sz="1000" b="0" i="0" u="none" strike="noStrike" baseline="0" dirty="0">
                <a:solidFill>
                  <a:srgbClr val="000000"/>
                </a:solidFill>
              </a:rPr>
              <a:t>Youth Risk Behavior Survey, 2023. </a:t>
            </a:r>
            <a:endParaRPr lang="en-US" sz="1000" kern="100" dirty="0">
              <a:effectLs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4B05F952-7AC4-3799-734E-9938DB73265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graphicFrame>
        <p:nvGraphicFramePr>
          <p:cNvPr id="8" name="Chart 7">
            <a:extLst>
              <a:ext uri="{FF2B5EF4-FFF2-40B4-BE49-F238E27FC236}">
                <a16:creationId xmlns:a16="http://schemas.microsoft.com/office/drawing/2014/main" id="{A6847D8F-4880-E52F-E864-FB3335A794A6}"/>
              </a:ext>
            </a:extLst>
          </p:cNvPr>
          <p:cNvGraphicFramePr>
            <a:graphicFrameLocks/>
          </p:cNvGraphicFramePr>
          <p:nvPr>
            <p:extLst>
              <p:ext uri="{D42A27DB-BD31-4B8C-83A1-F6EECF244321}">
                <p14:modId xmlns:p14="http://schemas.microsoft.com/office/powerpoint/2010/main" val="218319866"/>
              </p:ext>
            </p:extLst>
          </p:nvPr>
        </p:nvGraphicFramePr>
        <p:xfrm>
          <a:off x="775378" y="1097280"/>
          <a:ext cx="7589520" cy="466344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descr="&#10;">
            <a:extLst>
              <a:ext uri="{FF2B5EF4-FFF2-40B4-BE49-F238E27FC236}">
                <a16:creationId xmlns:a16="http://schemas.microsoft.com/office/drawing/2014/main" id="{FAA0A5A2-AE25-6F30-BC94-A0526927E9AC}"/>
              </a:ext>
            </a:extLst>
          </p:cNvPr>
          <p:cNvSpPr txBox="1"/>
          <p:nvPr/>
        </p:nvSpPr>
        <p:spPr>
          <a:xfrm>
            <a:off x="499533" y="382655"/>
            <a:ext cx="8212666" cy="740459"/>
          </a:xfrm>
          <a:prstGeom prst="rect">
            <a:avLst/>
          </a:prstGeom>
          <a:noFill/>
        </p:spPr>
        <p:txBody>
          <a:bodyPr wrap="square" rtlCol="0">
            <a:spAutoFit/>
          </a:bodyPr>
          <a:lstStyle/>
          <a:p>
            <a:pPr marL="0" marR="0">
              <a:lnSpc>
                <a:spcPct val="107000"/>
              </a:lnSpc>
              <a:spcBef>
                <a:spcPts val="0"/>
              </a:spcBef>
              <a:spcAft>
                <a:spcPts val="0"/>
              </a:spcAft>
              <a:tabLst>
                <a:tab pos="1866900" algn="l"/>
              </a:tabLst>
            </a:pPr>
            <a:r>
              <a:rPr lang="en-US" sz="2000" b="1"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rPr>
              <a:t>Su</a:t>
            </a:r>
            <a:r>
              <a:rPr lang="en-US" sz="2000" b="1" kern="100" dirty="0">
                <a:solidFill>
                  <a:srgbClr val="2746F8"/>
                </a:solidFill>
                <a:latin typeface="Poppins" panose="00000500000000000000" pitchFamily="2" charset="0"/>
                <a:ea typeface="Calibri" panose="020F0502020204030204" pitchFamily="34" charset="0"/>
                <a:cs typeface="Poppins" panose="00000500000000000000" pitchFamily="2" charset="0"/>
              </a:rPr>
              <a:t>nburn* (%)</a:t>
            </a:r>
            <a:r>
              <a:rPr lang="en-US" sz="2000" b="1"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rPr>
              <a:t>, High School Students, by </a:t>
            </a:r>
            <a:r>
              <a:rPr lang="en-US" sz="2000" b="1" kern="100" dirty="0">
                <a:solidFill>
                  <a:srgbClr val="2746F8"/>
                </a:solidFill>
                <a:latin typeface="Poppins" panose="00000500000000000000" pitchFamily="2" charset="0"/>
                <a:ea typeface="Calibri" panose="020F0502020204030204" pitchFamily="34" charset="0"/>
                <a:cs typeface="Poppins" panose="00000500000000000000" pitchFamily="2" charset="0"/>
              </a:rPr>
              <a:t>Sex and Race/Ethnicity, </a:t>
            </a:r>
            <a:r>
              <a:rPr lang="en-US" sz="2000" b="1"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rPr>
              <a:t>US, 2023</a:t>
            </a:r>
            <a:endParaRPr lang="en-US" sz="2000"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4" name="Text Placeholder 3">
            <a:extLst>
              <a:ext uri="{FF2B5EF4-FFF2-40B4-BE49-F238E27FC236}">
                <a16:creationId xmlns:a16="http://schemas.microsoft.com/office/drawing/2014/main" id="{8103E365-D9D3-998D-C2FD-F008C166D1EA}"/>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2330201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EF23D2-59B1-0E6F-E737-2B3246C16347}"/>
              </a:ext>
            </a:extLst>
          </p:cNvPr>
          <p:cNvSpPr txBox="1"/>
          <p:nvPr/>
        </p:nvSpPr>
        <p:spPr>
          <a:xfrm>
            <a:off x="499533" y="5504024"/>
            <a:ext cx="7543636" cy="1200329"/>
          </a:xfrm>
          <a:prstGeom prst="rect">
            <a:avLst/>
          </a:prstGeom>
          <a:noFill/>
          <a:ln>
            <a:noFill/>
          </a:ln>
        </p:spPr>
        <p:txBody>
          <a:bodyPr wrap="square">
            <a:spAutoFit/>
          </a:bodyPr>
          <a:lstStyle/>
          <a:p>
            <a:r>
              <a:rPr lang="en-US" sz="1400" dirty="0">
                <a:cs typeface="Arial" panose="020B0604020202020204" pitchFamily="34" charset="0"/>
              </a:rPr>
              <a:t>Visit </a:t>
            </a:r>
            <a:r>
              <a:rPr lang="en-US" sz="1400" dirty="0">
                <a:cs typeface="Arial" panose="020B0604020202020204" pitchFamily="34" charset="0"/>
                <a:hlinkClick r:id="rId3"/>
              </a:rPr>
              <a:t>www.cancer.org</a:t>
            </a:r>
            <a:r>
              <a:rPr lang="en-US" sz="1400" dirty="0">
                <a:cs typeface="Arial" panose="020B0604020202020204" pitchFamily="34" charset="0"/>
              </a:rPr>
              <a:t> for more information about the American Cancer Society Guidelines for the Early Detection of Cancer.</a:t>
            </a:r>
          </a:p>
          <a:p>
            <a:endParaRPr lang="en-US" sz="1400" dirty="0"/>
          </a:p>
          <a:p>
            <a:r>
              <a:rPr lang="en-US" sz="1000" b="1" i="0" dirty="0">
                <a:effectLst/>
                <a:highlight>
                  <a:srgbClr val="FFFFFF"/>
                </a:highlight>
                <a:cs typeface="Arial" panose="020B0604020202020204" pitchFamily="34" charset="0"/>
              </a:rPr>
              <a:t>Source: </a:t>
            </a:r>
            <a:r>
              <a:rPr lang="en-US" sz="1000" b="0" i="0" dirty="0" err="1">
                <a:effectLst/>
                <a:highlight>
                  <a:srgbClr val="FFFFFF"/>
                </a:highlight>
                <a:cs typeface="Arial" panose="020B0604020202020204" pitchFamily="34" charset="0"/>
              </a:rPr>
              <a:t>Saslow</a:t>
            </a:r>
            <a:r>
              <a:rPr lang="en-US" sz="1000" b="0" i="0" dirty="0">
                <a:effectLst/>
                <a:highlight>
                  <a:srgbClr val="FFFFFF"/>
                </a:highlight>
                <a:cs typeface="Arial" panose="020B0604020202020204" pitchFamily="34" charset="0"/>
              </a:rPr>
              <a:t> D, Andrews KS, </a:t>
            </a:r>
            <a:r>
              <a:rPr lang="en-US" sz="1000" b="0" i="0" dirty="0" err="1">
                <a:effectLst/>
                <a:highlight>
                  <a:srgbClr val="FFFFFF"/>
                </a:highlight>
                <a:cs typeface="Arial" panose="020B0604020202020204" pitchFamily="34" charset="0"/>
              </a:rPr>
              <a:t>Manassaram</a:t>
            </a:r>
            <a:r>
              <a:rPr lang="en-US" sz="1000" b="0" i="0" dirty="0">
                <a:effectLst/>
                <a:highlight>
                  <a:srgbClr val="FFFFFF"/>
                </a:highlight>
                <a:cs typeface="Arial" panose="020B0604020202020204" pitchFamily="34" charset="0"/>
              </a:rPr>
              <a:t>-Baptiste D, Smith RA, </a:t>
            </a:r>
            <a:r>
              <a:rPr lang="en-US" sz="1000" b="0" i="0" dirty="0" err="1">
                <a:effectLst/>
                <a:highlight>
                  <a:srgbClr val="FFFFFF"/>
                </a:highlight>
                <a:cs typeface="Arial" panose="020B0604020202020204" pitchFamily="34" charset="0"/>
              </a:rPr>
              <a:t>Fontham</a:t>
            </a:r>
            <a:r>
              <a:rPr lang="en-US" sz="1000" b="0" i="0" dirty="0">
                <a:effectLst/>
                <a:highlight>
                  <a:srgbClr val="FFFFFF"/>
                </a:highlight>
                <a:cs typeface="Arial" panose="020B0604020202020204" pitchFamily="34" charset="0"/>
              </a:rPr>
              <a:t> ETH; American Cancer Society Guideline Development Group. Human papillomavirus vaccination 2020 guideline update: American Cancer Society guideline adaptation. </a:t>
            </a:r>
            <a:r>
              <a:rPr lang="en-US" sz="1000" b="0" i="1" dirty="0">
                <a:effectLst/>
                <a:highlight>
                  <a:srgbClr val="FFFFFF"/>
                </a:highlight>
                <a:cs typeface="Arial" panose="020B0604020202020204" pitchFamily="34" charset="0"/>
              </a:rPr>
              <a:t>CA Cancer J Clin</a:t>
            </a:r>
            <a:r>
              <a:rPr lang="en-US" sz="1000" b="0" i="0" dirty="0">
                <a:effectLst/>
                <a:highlight>
                  <a:srgbClr val="FFFFFF"/>
                </a:highlight>
                <a:cs typeface="Arial" panose="020B0604020202020204" pitchFamily="34" charset="0"/>
              </a:rPr>
              <a:t>. 2020;70(4):274-280. doi:10.3322/caac.21616.</a:t>
            </a:r>
            <a:endParaRPr lang="en-US" sz="1000" dirty="0">
              <a:cs typeface="Arial" panose="020B0604020202020204" pitchFamily="34" charset="0"/>
            </a:endParaRPr>
          </a:p>
        </p:txBody>
      </p:sp>
      <p:sp>
        <p:nvSpPr>
          <p:cNvPr id="2" name="TextBox 1" descr="&#10;">
            <a:extLst>
              <a:ext uri="{FF2B5EF4-FFF2-40B4-BE49-F238E27FC236}">
                <a16:creationId xmlns:a16="http://schemas.microsoft.com/office/drawing/2014/main" id="{F2F68E8C-44D6-4BB8-D5BA-968F9B1D2798}"/>
              </a:ext>
            </a:extLst>
          </p:cNvPr>
          <p:cNvSpPr txBox="1"/>
          <p:nvPr/>
        </p:nvSpPr>
        <p:spPr>
          <a:xfrm>
            <a:off x="499533" y="353700"/>
            <a:ext cx="8399417" cy="400110"/>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Human Papillomavirus Vaccination (HPV) Guidelines</a:t>
            </a:r>
          </a:p>
        </p:txBody>
      </p:sp>
      <p:graphicFrame>
        <p:nvGraphicFramePr>
          <p:cNvPr id="7" name="Table 6" descr="Colorectal Cancer Screening Guidelines For People with Average Risk&#10;">
            <a:extLst>
              <a:ext uri="{FF2B5EF4-FFF2-40B4-BE49-F238E27FC236}">
                <a16:creationId xmlns:a16="http://schemas.microsoft.com/office/drawing/2014/main" id="{9AF58790-91A3-02FC-F4A0-7B7EA829526E}"/>
              </a:ext>
            </a:extLst>
          </p:cNvPr>
          <p:cNvGraphicFramePr>
            <a:graphicFrameLocks noGrp="1"/>
          </p:cNvGraphicFramePr>
          <p:nvPr>
            <p:extLst>
              <p:ext uri="{D42A27DB-BD31-4B8C-83A1-F6EECF244321}">
                <p14:modId xmlns:p14="http://schemas.microsoft.com/office/powerpoint/2010/main" val="3725454847"/>
              </p:ext>
            </p:extLst>
          </p:nvPr>
        </p:nvGraphicFramePr>
        <p:xfrm>
          <a:off x="536729" y="753811"/>
          <a:ext cx="8399417" cy="4621777"/>
        </p:xfrm>
        <a:graphic>
          <a:graphicData uri="http://schemas.openxmlformats.org/drawingml/2006/table">
            <a:tbl>
              <a:tblPr firstRow="1" firstCol="1" bandRow="1">
                <a:tableStyleId>{073A0DAA-6AF3-43AB-8588-CEC1D06C72B9}</a:tableStyleId>
              </a:tblPr>
              <a:tblGrid>
                <a:gridCol w="2114996">
                  <a:extLst>
                    <a:ext uri="{9D8B030D-6E8A-4147-A177-3AD203B41FA5}">
                      <a16:colId xmlns:a16="http://schemas.microsoft.com/office/drawing/2014/main" val="3343185165"/>
                    </a:ext>
                  </a:extLst>
                </a:gridCol>
                <a:gridCol w="1310855">
                  <a:extLst>
                    <a:ext uri="{9D8B030D-6E8A-4147-A177-3AD203B41FA5}">
                      <a16:colId xmlns:a16="http://schemas.microsoft.com/office/drawing/2014/main" val="1812282142"/>
                    </a:ext>
                  </a:extLst>
                </a:gridCol>
                <a:gridCol w="4973566">
                  <a:extLst>
                    <a:ext uri="{9D8B030D-6E8A-4147-A177-3AD203B41FA5}">
                      <a16:colId xmlns:a16="http://schemas.microsoft.com/office/drawing/2014/main" val="2804881062"/>
                    </a:ext>
                  </a:extLst>
                </a:gridCol>
              </a:tblGrid>
              <a:tr h="269288">
                <a:tc>
                  <a:txBody>
                    <a:bodyPr/>
                    <a:lstStyle/>
                    <a:p>
                      <a:pPr marL="0" marR="0" algn="l" fontAlgn="base">
                        <a:lnSpc>
                          <a:spcPct val="107000"/>
                        </a:lnSpc>
                        <a:spcBef>
                          <a:spcPts val="0"/>
                        </a:spcBef>
                        <a:spcAft>
                          <a:spcPts val="0"/>
                        </a:spcAft>
                      </a:pPr>
                      <a:r>
                        <a:rPr lang="en-US" sz="1200" kern="100" dirty="0">
                          <a:solidFill>
                            <a:schemeClr val="bg1"/>
                          </a:solidFill>
                          <a:effectLst/>
                          <a:latin typeface="+mn-lt"/>
                          <a:ea typeface="Calibri" panose="020F0502020204030204" pitchFamily="34" charset="0"/>
                          <a:cs typeface="Arial" panose="020B0604020202020204" pitchFamily="34" charset="0"/>
                        </a:rPr>
                        <a:t>Population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l" fontAlgn="base">
                        <a:lnSpc>
                          <a:spcPct val="107000"/>
                        </a:lnSpc>
                        <a:spcBef>
                          <a:spcPts val="0"/>
                        </a:spcBef>
                        <a:spcAft>
                          <a:spcPts val="0"/>
                        </a:spcAft>
                      </a:pPr>
                      <a:r>
                        <a:rPr lang="en-US" sz="1200" kern="100" dirty="0">
                          <a:effectLst/>
                          <a:latin typeface="+mn-lt"/>
                          <a:ea typeface="Calibri" panose="020F0502020204030204" pitchFamily="34" charset="0"/>
                          <a:cs typeface="Arial" panose="020B0604020202020204" pitchFamily="34" charset="0"/>
                        </a:rPr>
                        <a:t>Test or Procedure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l" fontAlgn="base">
                        <a:lnSpc>
                          <a:spcPct val="107000"/>
                        </a:lnSpc>
                        <a:spcBef>
                          <a:spcPts val="0"/>
                        </a:spcBef>
                        <a:spcAft>
                          <a:spcPts val="0"/>
                        </a:spcAft>
                      </a:pPr>
                      <a:r>
                        <a:rPr lang="en-US" sz="1200" kern="0" dirty="0">
                          <a:effectLst/>
                          <a:latin typeface="+mn-lt"/>
                          <a:cs typeface="Arial" panose="020B0604020202020204" pitchFamily="34" charset="0"/>
                        </a:rPr>
                        <a:t>Recommendation </a:t>
                      </a:r>
                      <a:endParaRPr lang="en-US" sz="1200" kern="100" dirty="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4108106"/>
                  </a:ext>
                </a:extLst>
              </a:tr>
              <a:tr h="2279995">
                <a:tc>
                  <a:txBody>
                    <a:bodyPr/>
                    <a:lstStyle/>
                    <a:p>
                      <a:pPr marL="0" marR="0" algn="l" fontAlgn="base">
                        <a:lnSpc>
                          <a:spcPct val="107000"/>
                        </a:lnSpc>
                        <a:spcBef>
                          <a:spcPts val="0"/>
                        </a:spcBef>
                        <a:spcAft>
                          <a:spcPts val="0"/>
                        </a:spcAft>
                      </a:pPr>
                      <a:r>
                        <a:rPr lang="en-US" sz="1200" kern="100" dirty="0">
                          <a:solidFill>
                            <a:schemeClr val="tx1"/>
                          </a:solidFill>
                          <a:effectLst/>
                          <a:latin typeface="+mn-lt"/>
                          <a:ea typeface="Calibri" panose="020F0502020204030204" pitchFamily="34" charset="0"/>
                          <a:cs typeface="Arial" panose="020B0604020202020204" pitchFamily="34" charset="0"/>
                        </a:rPr>
                        <a:t>Children, ages 9-14</a:t>
                      </a: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rowSpan="4">
                  <a:txBody>
                    <a:bodyPr/>
                    <a:lstStyle/>
                    <a:p>
                      <a:pPr marL="0" indent="0">
                        <a:buFont typeface="Arial" panose="020B0604020202020204" pitchFamily="34" charset="0"/>
                        <a:buNone/>
                      </a:pPr>
                      <a:r>
                        <a:rPr lang="en-US" sz="1200" b="0" i="0" u="none" strike="noStrike" kern="1200" baseline="0" dirty="0">
                          <a:solidFill>
                            <a:schemeClr val="dk1"/>
                          </a:solidFill>
                          <a:latin typeface="+mn-lt"/>
                          <a:ea typeface="+mn-ea"/>
                          <a:cs typeface="+mn-cs"/>
                        </a:rPr>
                        <a:t>HPV Vaccination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200" b="0" i="0" u="none" strike="noStrike" kern="1200" baseline="0" dirty="0">
                          <a:solidFill>
                            <a:schemeClr val="dk1"/>
                          </a:solidFill>
                          <a:latin typeface="+mn-lt"/>
                          <a:ea typeface="+mn-ea"/>
                          <a:cs typeface="+mn-cs"/>
                        </a:rPr>
                        <a:t>HPV vaccination works best when given to boys and girls between ages 9 and 12 years. Special emphasis has been given to </a:t>
                      </a:r>
                      <a:r>
                        <a:rPr lang="en-US" sz="1200" b="1" i="0" u="none" strike="noStrike" kern="1200" baseline="0" dirty="0">
                          <a:solidFill>
                            <a:schemeClr val="dk1"/>
                          </a:solidFill>
                          <a:latin typeface="+mn-lt"/>
                          <a:ea typeface="+mn-ea"/>
                          <a:cs typeface="+mn-cs"/>
                        </a:rPr>
                        <a:t>starting at age 9 </a:t>
                      </a:r>
                      <a:r>
                        <a:rPr lang="en-US" sz="1200" b="0" i="0" u="none" strike="noStrike" kern="1200" baseline="0" dirty="0">
                          <a:solidFill>
                            <a:schemeClr val="dk1"/>
                          </a:solidFill>
                          <a:latin typeface="+mn-lt"/>
                          <a:ea typeface="+mn-ea"/>
                          <a:cs typeface="+mn-cs"/>
                        </a:rPr>
                        <a:t>to increase the success of completing the series by age 13. Children ages 13 to 14 years who have not been vaccinated or who have not received all of their shots should get the vaccine as soon as possible.</a:t>
                      </a:r>
                    </a:p>
                    <a:p>
                      <a:pPr marL="285750" indent="-285750">
                        <a:buFont typeface="Arial" panose="020B0604020202020204" pitchFamily="34" charset="0"/>
                        <a:buChar char="•"/>
                      </a:pPr>
                      <a:r>
                        <a:rPr lang="en-US" sz="1200" b="0" i="0" u="none" strike="noStrike" kern="1200" baseline="0" dirty="0">
                          <a:solidFill>
                            <a:schemeClr val="dk1"/>
                          </a:solidFill>
                          <a:latin typeface="+mn-lt"/>
                          <a:ea typeface="+mn-ea"/>
                          <a:cs typeface="+mn-cs"/>
                        </a:rPr>
                        <a:t>Two doses of HPV vaccine are recommended for most persons starting the series before their 15th birthday.</a:t>
                      </a:r>
                    </a:p>
                    <a:p>
                      <a:pPr marL="285750" indent="-285750">
                        <a:buFont typeface="Arial" panose="020B0604020202020204" pitchFamily="34" charset="0"/>
                        <a:buChar char="•"/>
                      </a:pPr>
                      <a:r>
                        <a:rPr lang="en-US" sz="1200" b="0" i="0" u="none" strike="noStrike" kern="1200" baseline="0" dirty="0">
                          <a:solidFill>
                            <a:schemeClr val="dk1"/>
                          </a:solidFill>
                          <a:latin typeface="+mn-lt"/>
                          <a:ea typeface="+mn-ea"/>
                          <a:cs typeface="+mn-cs"/>
                        </a:rPr>
                        <a:t>Vaccination is recommended to begin at age 9 years for better immune response.</a:t>
                      </a:r>
                    </a:p>
                    <a:p>
                      <a:pPr marL="285750" indent="-285750">
                        <a:buFont typeface="Arial" panose="020B0604020202020204" pitchFamily="34" charset="0"/>
                        <a:buChar char="•"/>
                      </a:pPr>
                      <a:r>
                        <a:rPr lang="en-US" sz="1200" b="0" i="0" u="none" strike="noStrike" kern="1200" baseline="0" dirty="0">
                          <a:solidFill>
                            <a:schemeClr val="dk1"/>
                          </a:solidFill>
                          <a:latin typeface="+mn-lt"/>
                          <a:ea typeface="+mn-ea"/>
                          <a:cs typeface="+mn-cs"/>
                        </a:rPr>
                        <a:t>The second dose of HPV vaccine should be given 6 to 12 months after the first dose. </a:t>
                      </a:r>
                    </a:p>
                    <a:p>
                      <a:pPr marL="285750" indent="-285750">
                        <a:buFont typeface="Arial" panose="020B0604020202020204" pitchFamily="34" charset="0"/>
                        <a:buChar char="•"/>
                      </a:pPr>
                      <a:r>
                        <a:rPr lang="en-US" sz="1200" b="0" i="0" u="none" strike="noStrike" kern="1200" baseline="0" dirty="0">
                          <a:solidFill>
                            <a:schemeClr val="dk1"/>
                          </a:solidFill>
                          <a:latin typeface="+mn-lt"/>
                          <a:ea typeface="+mn-ea"/>
                          <a:cs typeface="+mn-cs"/>
                        </a:rPr>
                        <a:t>Adolescents who receive two doses less than 5 months apart will require a third dose of the HPV vaccine. </a:t>
                      </a: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890715510"/>
                  </a:ext>
                </a:extLst>
              </a:tr>
              <a:tr h="1403074">
                <a:tc rowSpan="2">
                  <a:txBody>
                    <a:bodyPr/>
                    <a:lstStyle/>
                    <a:p>
                      <a:pPr marL="0" marR="0" algn="l" fontAlgn="base">
                        <a:lnSpc>
                          <a:spcPct val="107000"/>
                        </a:lnSpc>
                        <a:spcBef>
                          <a:spcPts val="0"/>
                        </a:spcBef>
                        <a:spcAft>
                          <a:spcPts val="0"/>
                        </a:spcAft>
                      </a:pPr>
                      <a:r>
                        <a:rPr lang="en-US" sz="1200" kern="100" dirty="0">
                          <a:solidFill>
                            <a:schemeClr val="tx1"/>
                          </a:solidFill>
                          <a:effectLst/>
                          <a:latin typeface="+mn-lt"/>
                          <a:ea typeface="Calibri" panose="020F0502020204030204" pitchFamily="34" charset="0"/>
                          <a:cs typeface="Arial" panose="020B0604020202020204" pitchFamily="34" charset="0"/>
                        </a:rPr>
                        <a:t>Children and young adults ages 15-26</a:t>
                      </a: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vMerge="1">
                  <a:txBody>
                    <a:bodyPr/>
                    <a:lstStyle/>
                    <a:p>
                      <a:pPr marL="0" marR="0" algn="l" fontAlgn="base">
                        <a:lnSpc>
                          <a:spcPct val="107000"/>
                        </a:lnSpc>
                        <a:spcBef>
                          <a:spcPts val="0"/>
                        </a:spcBef>
                        <a:spcAft>
                          <a:spcPts val="0"/>
                        </a:spcAft>
                      </a:pPr>
                      <a:endParaRPr lang="en-US" sz="1400" kern="1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200" b="0" i="0" u="none" strike="noStrike" kern="1200" baseline="0" dirty="0">
                          <a:solidFill>
                            <a:schemeClr val="dk1"/>
                          </a:solidFill>
                          <a:latin typeface="+mn-lt"/>
                          <a:ea typeface="+mn-ea"/>
                          <a:cs typeface="+mn-cs"/>
                        </a:rPr>
                        <a:t>Children and young adults ages 15 through 26 years who have not been vaccinated or who have not received all of their shots should get the vaccine as</a:t>
                      </a:r>
                    </a:p>
                    <a:p>
                      <a:r>
                        <a:rPr lang="en-US" sz="1200" b="0" i="0" u="none" strike="noStrike" kern="1200" baseline="0" dirty="0">
                          <a:solidFill>
                            <a:schemeClr val="dk1"/>
                          </a:solidFill>
                          <a:latin typeface="+mn-lt"/>
                          <a:ea typeface="+mn-ea"/>
                          <a:cs typeface="+mn-cs"/>
                        </a:rPr>
                        <a:t>soon as possible. Vaccination of young adults will not prevent as many cancers as vaccination of children and teens. </a:t>
                      </a:r>
                    </a:p>
                    <a:p>
                      <a:pPr marL="285750" indent="-285750">
                        <a:buFont typeface="Arial" panose="020B0604020202020204" pitchFamily="34" charset="0"/>
                        <a:buChar char="•"/>
                      </a:pPr>
                      <a:r>
                        <a:rPr lang="en-US" sz="1200" b="0" i="0" u="none" strike="noStrike" kern="1200" baseline="0" dirty="0">
                          <a:solidFill>
                            <a:schemeClr val="dk1"/>
                          </a:solidFill>
                          <a:latin typeface="+mn-lt"/>
                          <a:ea typeface="+mn-ea"/>
                          <a:cs typeface="+mn-cs"/>
                        </a:rPr>
                        <a:t>Three doses of the HPV vaccine are recommended for most persons starting the series between the ages of 15-26 years. </a:t>
                      </a:r>
                    </a:p>
                    <a:p>
                      <a:pPr marL="285750" indent="-285750">
                        <a:buFont typeface="Arial" panose="020B0604020202020204" pitchFamily="34" charset="0"/>
                        <a:buChar char="•"/>
                      </a:pPr>
                      <a:r>
                        <a:rPr lang="en-US" sz="1200" b="0" i="0" u="none" strike="noStrike" kern="1200" baseline="0" dirty="0">
                          <a:solidFill>
                            <a:schemeClr val="dk1"/>
                          </a:solidFill>
                          <a:latin typeface="+mn-lt"/>
                          <a:ea typeface="+mn-ea"/>
                          <a:cs typeface="+mn-cs"/>
                        </a:rPr>
                        <a:t>The second dose should be given 1-2 months after the first dose. </a:t>
                      </a:r>
                    </a:p>
                    <a:p>
                      <a:pPr marL="285750" indent="-285750">
                        <a:buFont typeface="Arial" panose="020B0604020202020204" pitchFamily="34" charset="0"/>
                        <a:buChar char="•"/>
                      </a:pPr>
                      <a:r>
                        <a:rPr lang="en-US" sz="1200" b="0" i="0" u="none" strike="noStrike" kern="1200" baseline="0" dirty="0">
                          <a:solidFill>
                            <a:schemeClr val="dk1"/>
                          </a:solidFill>
                          <a:latin typeface="+mn-lt"/>
                          <a:ea typeface="+mn-ea"/>
                          <a:cs typeface="+mn-cs"/>
                        </a:rPr>
                        <a:t>The third dose should be given 6 months after the first dose. </a:t>
                      </a: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929568002"/>
                  </a:ext>
                </a:extLst>
              </a:tr>
              <a:tr h="148470">
                <a:tc vMerge="1">
                  <a:txBody>
                    <a:bodyPr/>
                    <a:lstStyle/>
                    <a:p>
                      <a:pPr marL="0" marR="0" algn="l" fontAlgn="base">
                        <a:lnSpc>
                          <a:spcPct val="107000"/>
                        </a:lnSpc>
                        <a:spcBef>
                          <a:spcPts val="0"/>
                        </a:spcBef>
                        <a:spcAft>
                          <a:spcPts val="0"/>
                        </a:spcAft>
                      </a:pPr>
                      <a:endParaRPr lang="en-US" sz="1200" kern="100" dirty="0">
                        <a:solidFill>
                          <a:schemeClr val="tx1"/>
                        </a:solidFill>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vMerge="1">
                  <a:txBody>
                    <a:bodyPr/>
                    <a:lstStyle/>
                    <a:p>
                      <a:endParaRPr lang="en-US"/>
                    </a:p>
                  </a:txBody>
                  <a:tcPr/>
                </a:tc>
                <a:tc rowSpan="2">
                  <a:txBody>
                    <a:bodyPr/>
                    <a:lstStyle/>
                    <a:p>
                      <a:pPr marL="285750" indent="-285750">
                        <a:buFont typeface="Arial" panose="020B0604020202020204" pitchFamily="34" charset="0"/>
                        <a:buChar char="•"/>
                      </a:pPr>
                      <a:r>
                        <a:rPr lang="en-US" sz="1200" b="0" i="0" u="none" strike="noStrike" kern="1200" baseline="0" dirty="0">
                          <a:solidFill>
                            <a:schemeClr val="dk1"/>
                          </a:solidFill>
                          <a:latin typeface="+mn-lt"/>
                          <a:ea typeface="+mn-ea"/>
                          <a:cs typeface="+mn-cs"/>
                        </a:rPr>
                        <a:t>The American Cancer Society does not recommend HPV vaccination for persons older than 26 years of age. </a:t>
                      </a: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571567939"/>
                  </a:ext>
                </a:extLst>
              </a:tr>
              <a:tr h="363539">
                <a:tc>
                  <a:txBody>
                    <a:bodyPr/>
                    <a:lstStyle/>
                    <a:p>
                      <a:pPr marL="0" marR="0" algn="l" fontAlgn="base">
                        <a:lnSpc>
                          <a:spcPct val="107000"/>
                        </a:lnSpc>
                        <a:spcBef>
                          <a:spcPts val="0"/>
                        </a:spcBef>
                        <a:spcAft>
                          <a:spcPts val="0"/>
                        </a:spcAft>
                      </a:pPr>
                      <a:r>
                        <a:rPr lang="en-US" sz="1200" kern="100" dirty="0">
                          <a:solidFill>
                            <a:schemeClr val="tx1"/>
                          </a:solidFill>
                          <a:effectLst/>
                          <a:latin typeface="+mn-lt"/>
                          <a:ea typeface="Calibri" panose="020F0502020204030204" pitchFamily="34" charset="0"/>
                          <a:cs typeface="Arial" panose="020B0604020202020204" pitchFamily="34" charset="0"/>
                        </a:rPr>
                        <a:t>Adults, ages &gt;26</a:t>
                      </a: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vMerge="1">
                  <a:txBody>
                    <a:bodyPr/>
                    <a:lstStyle/>
                    <a:p>
                      <a:endParaRPr lang="en-US" sz="1400" b="0" i="0" u="none" strike="noStrike" kern="1200" baseline="0" dirty="0">
                        <a:solidFill>
                          <a:schemeClr val="dk1"/>
                        </a:solidFill>
                        <a:latin typeface="+mn-lt"/>
                        <a:ea typeface="+mn-ea"/>
                        <a:cs typeface="+mn-cs"/>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vMerge="1">
                  <a:txBody>
                    <a:bodyPr/>
                    <a:lstStyle/>
                    <a:p>
                      <a:r>
                        <a:rPr lang="en-US" sz="1200" b="0" i="0" u="none" strike="noStrike" kern="1200" baseline="0" dirty="0">
                          <a:solidFill>
                            <a:schemeClr val="dk1"/>
                          </a:solidFill>
                          <a:latin typeface="+mn-lt"/>
                          <a:ea typeface="+mn-ea"/>
                          <a:cs typeface="+mn-cs"/>
                        </a:rPr>
                        <a:t>The American Cancer Society does not recommend HPV vaccination for persons older than 26 years of age. </a:t>
                      </a:r>
                    </a:p>
                  </a:txBody>
                  <a:tcPr marL="0" marR="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765005490"/>
                  </a:ext>
                </a:extLst>
              </a:tr>
            </a:tbl>
          </a:graphicData>
        </a:graphic>
      </p:graphicFrame>
      <p:pic>
        <p:nvPicPr>
          <p:cNvPr id="8" name="Picture 7">
            <a:extLst>
              <a:ext uri="{FF2B5EF4-FFF2-40B4-BE49-F238E27FC236}">
                <a16:creationId xmlns:a16="http://schemas.microsoft.com/office/drawing/2014/main" id="{AC3A42DE-951D-0D34-8EB1-2F830E96366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3" name="Text Placeholder 3">
            <a:extLst>
              <a:ext uri="{FF2B5EF4-FFF2-40B4-BE49-F238E27FC236}">
                <a16:creationId xmlns:a16="http://schemas.microsoft.com/office/drawing/2014/main" id="{2CFE372A-BEA8-7602-8091-638B340200B7}"/>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4278338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90DE360-2803-8F18-DD39-CD300B60D14C}"/>
              </a:ext>
            </a:extLst>
          </p:cNvPr>
          <p:cNvSpPr txBox="1"/>
          <p:nvPr/>
        </p:nvSpPr>
        <p:spPr>
          <a:xfrm>
            <a:off x="499532" y="5838543"/>
            <a:ext cx="7425267" cy="707886"/>
          </a:xfrm>
          <a:prstGeom prst="rect">
            <a:avLst/>
          </a:prstGeom>
          <a:noFill/>
        </p:spPr>
        <p:txBody>
          <a:bodyPr wrap="square">
            <a:spAutoFit/>
          </a:bodyPr>
          <a:lstStyle/>
          <a:p>
            <a:r>
              <a:rPr lang="en-US" sz="1000" b="0" i="0" u="none" strike="noStrike" baseline="0" dirty="0">
                <a:solidFill>
                  <a:srgbClr val="000000"/>
                </a:solidFill>
              </a:rPr>
              <a:t>AIAN-American Indian or Alaska Native</a:t>
            </a:r>
            <a:r>
              <a:rPr lang="en-US" sz="1000" dirty="0">
                <a:solidFill>
                  <a:srgbClr val="000000"/>
                </a:solidFill>
              </a:rPr>
              <a:t>. </a:t>
            </a:r>
            <a:r>
              <a:rPr lang="en-US" sz="1000" b="0" i="0" u="none" strike="noStrike" baseline="0" dirty="0">
                <a:solidFill>
                  <a:srgbClr val="000000"/>
                </a:solidFill>
              </a:rPr>
              <a:t>Data from US territories excluded from national estimates as they were sampled separately. Up to date human papillomavirus vaccination in ages 13-17 years is defined as 2 doses separated by 5 months (minus 4 days) for immunocompetent adolescents initiating the human papillomavirus vaccine series before their 15th birthday, and 3 doses for all others. </a:t>
            </a:r>
          </a:p>
          <a:p>
            <a:r>
              <a:rPr lang="en-US" sz="1000" b="1" i="0" u="none" strike="noStrike" baseline="0" dirty="0">
                <a:solidFill>
                  <a:srgbClr val="000000"/>
                </a:solidFill>
              </a:rPr>
              <a:t>Sources: </a:t>
            </a:r>
            <a:r>
              <a:rPr lang="en-US" sz="1000" b="0" i="0" u="none" strike="noStrike" baseline="0" dirty="0" err="1">
                <a:solidFill>
                  <a:srgbClr val="000000"/>
                </a:solidFill>
              </a:rPr>
              <a:t>Pingali</a:t>
            </a:r>
            <a:r>
              <a:rPr lang="en-US" sz="1000" b="0" i="0" u="none" strike="noStrike" baseline="0" dirty="0">
                <a:solidFill>
                  <a:srgbClr val="000000"/>
                </a:solidFill>
              </a:rPr>
              <a:t> C, et al. 2023. National Immunization Survey-Teen, 2023. 	</a:t>
            </a:r>
          </a:p>
        </p:txBody>
      </p:sp>
      <p:pic>
        <p:nvPicPr>
          <p:cNvPr id="12" name="Picture 11">
            <a:extLst>
              <a:ext uri="{FF2B5EF4-FFF2-40B4-BE49-F238E27FC236}">
                <a16:creationId xmlns:a16="http://schemas.microsoft.com/office/drawing/2014/main" id="{3D64C132-FE56-4819-4783-4DB74497C92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graphicFrame>
        <p:nvGraphicFramePr>
          <p:cNvPr id="5" name="Chart 4">
            <a:extLst>
              <a:ext uri="{FF2B5EF4-FFF2-40B4-BE49-F238E27FC236}">
                <a16:creationId xmlns:a16="http://schemas.microsoft.com/office/drawing/2014/main" id="{765A5938-A722-879E-1317-D26BA01ECD5C}"/>
              </a:ext>
            </a:extLst>
          </p:cNvPr>
          <p:cNvGraphicFramePr>
            <a:graphicFrameLocks/>
          </p:cNvGraphicFramePr>
          <p:nvPr>
            <p:extLst>
              <p:ext uri="{D42A27DB-BD31-4B8C-83A1-F6EECF244321}">
                <p14:modId xmlns:p14="http://schemas.microsoft.com/office/powerpoint/2010/main" val="3212539622"/>
              </p:ext>
            </p:extLst>
          </p:nvPr>
        </p:nvGraphicFramePr>
        <p:xfrm>
          <a:off x="777240" y="1097280"/>
          <a:ext cx="7589520" cy="466344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descr="&#10;">
            <a:extLst>
              <a:ext uri="{FF2B5EF4-FFF2-40B4-BE49-F238E27FC236}">
                <a16:creationId xmlns:a16="http://schemas.microsoft.com/office/drawing/2014/main" id="{987B7209-01D8-A133-E2AD-9525F9091004}"/>
              </a:ext>
            </a:extLst>
          </p:cNvPr>
          <p:cNvSpPr txBox="1"/>
          <p:nvPr/>
        </p:nvSpPr>
        <p:spPr>
          <a:xfrm>
            <a:off x="499532" y="333627"/>
            <a:ext cx="8212666"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Up-to-Date Human Papillomavirus Vaccination (%), Youth 13-17 Years, by Sex and Race/Ethnicity, US, 2023</a:t>
            </a:r>
          </a:p>
        </p:txBody>
      </p:sp>
      <p:sp>
        <p:nvSpPr>
          <p:cNvPr id="3" name="Text Placeholder 3">
            <a:extLst>
              <a:ext uri="{FF2B5EF4-FFF2-40B4-BE49-F238E27FC236}">
                <a16:creationId xmlns:a16="http://schemas.microsoft.com/office/drawing/2014/main" id="{8C75899D-164B-C273-D6B8-0D53D7C47963}"/>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2145048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305B3FD-B7AB-F846-6027-4D9C403CFEF4}"/>
              </a:ext>
            </a:extLst>
          </p:cNvPr>
          <p:cNvSpPr txBox="1"/>
          <p:nvPr/>
        </p:nvSpPr>
        <p:spPr>
          <a:xfrm>
            <a:off x="298540" y="5842337"/>
            <a:ext cx="7575122" cy="861774"/>
          </a:xfrm>
          <a:prstGeom prst="rect">
            <a:avLst/>
          </a:prstGeom>
          <a:noFill/>
        </p:spPr>
        <p:txBody>
          <a:bodyPr wrap="square">
            <a:spAutoFit/>
          </a:bodyPr>
          <a:lstStyle/>
          <a:p>
            <a:r>
              <a:rPr lang="en-US" sz="1000" dirty="0"/>
              <a:t>Data from US territories excluded from national estimates as they were sampled separately. Up-to-date HPV vaccination for before 13</a:t>
            </a:r>
            <a:r>
              <a:rPr lang="en-US" sz="1000" baseline="30000" dirty="0"/>
              <a:t>th</a:t>
            </a:r>
            <a:r>
              <a:rPr lang="en-US" sz="1000" dirty="0"/>
              <a:t> birthday is defined ≥ 2 doses of the human papillomavirus vaccine before 13th birthday among ages 13-17 years. </a:t>
            </a:r>
            <a:r>
              <a:rPr lang="en-US" sz="1000" dirty="0">
                <a:solidFill>
                  <a:srgbClr val="000000"/>
                </a:solidFill>
              </a:rPr>
              <a:t>U</a:t>
            </a:r>
            <a:r>
              <a:rPr lang="en-US" sz="1000" b="0" i="0" u="none" strike="noStrike" baseline="0" dirty="0">
                <a:solidFill>
                  <a:srgbClr val="000000"/>
                </a:solidFill>
              </a:rPr>
              <a:t>p to date human papillomavirus vaccination before 13th birthday among Asian and American Indian or Alaska Native youth not released </a:t>
            </a:r>
            <a:r>
              <a:rPr lang="en-US" sz="1000" dirty="0">
                <a:solidFill>
                  <a:srgbClr val="000000"/>
                </a:solidFill>
              </a:rPr>
              <a:t>publicly by the NIS-Teen</a:t>
            </a:r>
            <a:r>
              <a:rPr lang="en-US" sz="1000" b="0" i="0" u="none" strike="noStrike" baseline="0" dirty="0">
                <a:solidFill>
                  <a:srgbClr val="000000"/>
                </a:solidFill>
              </a:rPr>
              <a:t>. 	</a:t>
            </a:r>
            <a:endParaRPr lang="en-US" sz="1000" dirty="0"/>
          </a:p>
          <a:p>
            <a:r>
              <a:rPr lang="en-US" sz="1000" b="1" dirty="0"/>
              <a:t>Sources: </a:t>
            </a:r>
            <a:r>
              <a:rPr lang="en-US" sz="1000" dirty="0"/>
              <a:t>National Immunization Survey-Teen, 2023. </a:t>
            </a:r>
            <a:r>
              <a:rPr lang="en-US" sz="1000" b="0" i="0" u="none" strike="noStrike" baseline="0" dirty="0">
                <a:solidFill>
                  <a:srgbClr val="000000"/>
                </a:solidFill>
              </a:rPr>
              <a:t>	</a:t>
            </a:r>
          </a:p>
        </p:txBody>
      </p:sp>
      <p:pic>
        <p:nvPicPr>
          <p:cNvPr id="8" name="Picture 7">
            <a:extLst>
              <a:ext uri="{FF2B5EF4-FFF2-40B4-BE49-F238E27FC236}">
                <a16:creationId xmlns:a16="http://schemas.microsoft.com/office/drawing/2014/main" id="{55E818B2-0B3A-C6BE-542A-DAD25AAC929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graphicFrame>
        <p:nvGraphicFramePr>
          <p:cNvPr id="5" name="Chart 4">
            <a:extLst>
              <a:ext uri="{FF2B5EF4-FFF2-40B4-BE49-F238E27FC236}">
                <a16:creationId xmlns:a16="http://schemas.microsoft.com/office/drawing/2014/main" id="{57590CC9-C8EC-CB01-289A-9E2BC1A77188}"/>
              </a:ext>
            </a:extLst>
          </p:cNvPr>
          <p:cNvGraphicFramePr>
            <a:graphicFrameLocks/>
          </p:cNvGraphicFramePr>
          <p:nvPr>
            <p:extLst>
              <p:ext uri="{D42A27DB-BD31-4B8C-83A1-F6EECF244321}">
                <p14:modId xmlns:p14="http://schemas.microsoft.com/office/powerpoint/2010/main" val="1182459833"/>
              </p:ext>
            </p:extLst>
          </p:nvPr>
        </p:nvGraphicFramePr>
        <p:xfrm>
          <a:off x="777240" y="1097280"/>
          <a:ext cx="7589520" cy="466344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descr="&#10;">
            <a:extLst>
              <a:ext uri="{FF2B5EF4-FFF2-40B4-BE49-F238E27FC236}">
                <a16:creationId xmlns:a16="http://schemas.microsoft.com/office/drawing/2014/main" id="{2739CA24-95F3-15AF-D77B-5D5EB59E56AE}"/>
              </a:ext>
            </a:extLst>
          </p:cNvPr>
          <p:cNvSpPr txBox="1"/>
          <p:nvPr/>
        </p:nvSpPr>
        <p:spPr>
          <a:xfrm>
            <a:off x="499533" y="348586"/>
            <a:ext cx="8546920"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Up-to-Date Human Papillomavirus Vaccination Before 13</a:t>
            </a:r>
            <a:r>
              <a:rPr lang="en-US" sz="2000" b="1" baseline="30000" dirty="0">
                <a:solidFill>
                  <a:srgbClr val="2746F8"/>
                </a:solidFill>
                <a:latin typeface="Poppins" panose="00000500000000000000" pitchFamily="2" charset="0"/>
                <a:cs typeface="Poppins" panose="00000500000000000000" pitchFamily="2" charset="0"/>
              </a:rPr>
              <a:t>th</a:t>
            </a:r>
            <a:r>
              <a:rPr lang="en-US" sz="2000" b="1" dirty="0">
                <a:solidFill>
                  <a:srgbClr val="2746F8"/>
                </a:solidFill>
                <a:latin typeface="Poppins" panose="00000500000000000000" pitchFamily="2" charset="0"/>
                <a:cs typeface="Poppins" panose="00000500000000000000" pitchFamily="2" charset="0"/>
              </a:rPr>
              <a:t> Birthday (%), Youth 13-17 Years, by Sex, Race/Ethnicity, US, 2023</a:t>
            </a:r>
          </a:p>
        </p:txBody>
      </p:sp>
      <p:sp>
        <p:nvSpPr>
          <p:cNvPr id="2" name="Text Placeholder 3">
            <a:extLst>
              <a:ext uri="{FF2B5EF4-FFF2-40B4-BE49-F238E27FC236}">
                <a16:creationId xmlns:a16="http://schemas.microsoft.com/office/drawing/2014/main" id="{0754EBDE-2BAE-290F-5DC9-A7D587DF324D}"/>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2071388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292D2C-B57B-5257-6539-EF42EC8A246B}"/>
              </a:ext>
            </a:extLst>
          </p:cNvPr>
          <p:cNvSpPr txBox="1"/>
          <p:nvPr/>
        </p:nvSpPr>
        <p:spPr>
          <a:xfrm>
            <a:off x="499533" y="5911687"/>
            <a:ext cx="7543635" cy="707886"/>
          </a:xfrm>
          <a:prstGeom prst="rect">
            <a:avLst/>
          </a:prstGeom>
          <a:noFill/>
        </p:spPr>
        <p:txBody>
          <a:bodyPr wrap="square">
            <a:spAutoFit/>
          </a:bodyPr>
          <a:lstStyle/>
          <a:p>
            <a:r>
              <a:rPr lang="en-US" sz="1000" b="0" i="0" u="none" strike="noStrike" baseline="0" dirty="0">
                <a:solidFill>
                  <a:srgbClr val="000000"/>
                </a:solidFill>
              </a:rPr>
              <a:t>Data from Puerto Rico were sampled separately. Up-to-date human papillomavirus vaccination in ages 13-17 years is defined as 2 doses separated by 5 months (minus 4 days) for immunocompetent adolescents initiating the human papillomavirus vaccine series before their 15th birthday, and 3 doses for all others.</a:t>
            </a:r>
          </a:p>
          <a:p>
            <a:r>
              <a:rPr lang="en-US" sz="1000" b="1" i="0" u="none" strike="noStrike" baseline="0" dirty="0">
                <a:solidFill>
                  <a:srgbClr val="000000"/>
                </a:solidFill>
              </a:rPr>
              <a:t>Sources: </a:t>
            </a:r>
            <a:r>
              <a:rPr lang="en-US" sz="1000" b="0" i="0" u="none" strike="noStrike" baseline="0" dirty="0">
                <a:solidFill>
                  <a:srgbClr val="000000"/>
                </a:solidFill>
              </a:rPr>
              <a:t>National Immunization Survey-Teen, 2023. 	</a:t>
            </a:r>
          </a:p>
        </p:txBody>
      </p:sp>
      <p:pic>
        <p:nvPicPr>
          <p:cNvPr id="3" name="Picture 2">
            <a:extLst>
              <a:ext uri="{FF2B5EF4-FFF2-40B4-BE49-F238E27FC236}">
                <a16:creationId xmlns:a16="http://schemas.microsoft.com/office/drawing/2014/main" id="{763121E0-6590-90C7-A49C-146CC11B877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2" name="TextBox 1" descr="&#10;">
            <a:extLst>
              <a:ext uri="{FF2B5EF4-FFF2-40B4-BE49-F238E27FC236}">
                <a16:creationId xmlns:a16="http://schemas.microsoft.com/office/drawing/2014/main" id="{F6199C0A-7F65-E23F-93BC-465AA1E42271}"/>
              </a:ext>
            </a:extLst>
          </p:cNvPr>
          <p:cNvSpPr txBox="1"/>
          <p:nvPr/>
        </p:nvSpPr>
        <p:spPr>
          <a:xfrm>
            <a:off x="499533" y="429477"/>
            <a:ext cx="8212666" cy="740459"/>
          </a:xfrm>
          <a:prstGeom prst="rect">
            <a:avLst/>
          </a:prstGeom>
          <a:noFill/>
        </p:spPr>
        <p:txBody>
          <a:bodyPr wrap="square" rtlCol="0">
            <a:spAutoFit/>
          </a:bodyPr>
          <a:lstStyle/>
          <a:p>
            <a:pPr marL="0" marR="0">
              <a:lnSpc>
                <a:spcPct val="107000"/>
              </a:lnSpc>
              <a:spcBef>
                <a:spcPts val="0"/>
              </a:spcBef>
              <a:spcAft>
                <a:spcPts val="0"/>
              </a:spcAft>
              <a:tabLst>
                <a:tab pos="781050" algn="l"/>
              </a:tabLst>
            </a:pPr>
            <a:r>
              <a:rPr lang="en-US" sz="2000" b="1" dirty="0">
                <a:solidFill>
                  <a:srgbClr val="2746F8"/>
                </a:solidFill>
                <a:effectLst/>
                <a:latin typeface="Poppins" panose="00000500000000000000" pitchFamily="2" charset="0"/>
                <a:ea typeface="Calibri" panose="020F0502020204030204" pitchFamily="34" charset="0"/>
                <a:cs typeface="Poppins" panose="00000500000000000000" pitchFamily="2" charset="0"/>
              </a:rPr>
              <a:t>Up-to-date Human Papillomavirus Vaccination (%), </a:t>
            </a:r>
            <a:r>
              <a:rPr lang="en-US" sz="2000" b="1" dirty="0">
                <a:solidFill>
                  <a:srgbClr val="2746F8"/>
                </a:solidFill>
                <a:latin typeface="Poppins" panose="00000500000000000000" pitchFamily="2" charset="0"/>
                <a:ea typeface="Calibri" panose="020F0502020204030204" pitchFamily="34" charset="0"/>
                <a:cs typeface="Poppins" panose="00000500000000000000" pitchFamily="2" charset="0"/>
              </a:rPr>
              <a:t>Youth</a:t>
            </a:r>
            <a:r>
              <a:rPr lang="en-US" sz="2000" b="1" dirty="0">
                <a:solidFill>
                  <a:srgbClr val="2746F8"/>
                </a:solidFill>
                <a:effectLst/>
                <a:latin typeface="Poppins" panose="00000500000000000000" pitchFamily="2" charset="0"/>
                <a:ea typeface="Calibri" panose="020F0502020204030204" pitchFamily="34" charset="0"/>
                <a:cs typeface="Poppins" panose="00000500000000000000" pitchFamily="2" charset="0"/>
              </a:rPr>
              <a:t> 13-17 Years, by State, US, 2023</a:t>
            </a:r>
            <a:endParaRPr lang="en-US" sz="2000" b="1"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9" name="Text Placeholder 3">
            <a:extLst>
              <a:ext uri="{FF2B5EF4-FFF2-40B4-BE49-F238E27FC236}">
                <a16:creationId xmlns:a16="http://schemas.microsoft.com/office/drawing/2014/main" id="{0FEC91A2-DE27-5388-572E-641602051589}"/>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grpSp>
        <p:nvGrpSpPr>
          <p:cNvPr id="14" name="Group 13">
            <a:extLst>
              <a:ext uri="{FF2B5EF4-FFF2-40B4-BE49-F238E27FC236}">
                <a16:creationId xmlns:a16="http://schemas.microsoft.com/office/drawing/2014/main" id="{14D81C79-A3FD-4C51-0B68-CE330BA5FFB9}"/>
              </a:ext>
            </a:extLst>
          </p:cNvPr>
          <p:cNvGrpSpPr/>
          <p:nvPr/>
        </p:nvGrpSpPr>
        <p:grpSpPr>
          <a:xfrm>
            <a:off x="777240" y="1098967"/>
            <a:ext cx="7589520" cy="4663439"/>
            <a:chOff x="777240" y="1098967"/>
            <a:chExt cx="7589520" cy="4663439"/>
          </a:xfrm>
        </p:grpSpPr>
        <p:grpSp>
          <p:nvGrpSpPr>
            <p:cNvPr id="11" name="Group 10">
              <a:extLst>
                <a:ext uri="{FF2B5EF4-FFF2-40B4-BE49-F238E27FC236}">
                  <a16:creationId xmlns:a16="http://schemas.microsoft.com/office/drawing/2014/main" id="{F1277FB2-CEFF-8EA2-7AC1-A2D6902E3FE0}"/>
                </a:ext>
              </a:extLst>
            </p:cNvPr>
            <p:cNvGrpSpPr/>
            <p:nvPr/>
          </p:nvGrpSpPr>
          <p:grpSpPr>
            <a:xfrm>
              <a:off x="777240" y="1098967"/>
              <a:ext cx="7589520" cy="4663439"/>
              <a:chOff x="777240" y="1098967"/>
              <a:chExt cx="7589520" cy="4663439"/>
            </a:xfrm>
          </p:grpSpPr>
          <p:grpSp>
            <p:nvGrpSpPr>
              <p:cNvPr id="8" name="Group 7">
                <a:extLst>
                  <a:ext uri="{FF2B5EF4-FFF2-40B4-BE49-F238E27FC236}">
                    <a16:creationId xmlns:a16="http://schemas.microsoft.com/office/drawing/2014/main" id="{AC071D0E-64D0-1488-7221-240ECAEA401A}"/>
                  </a:ext>
                </a:extLst>
              </p:cNvPr>
              <p:cNvGrpSpPr/>
              <p:nvPr/>
            </p:nvGrpSpPr>
            <p:grpSpPr>
              <a:xfrm>
                <a:off x="777240" y="1098967"/>
                <a:ext cx="7589520" cy="4663439"/>
                <a:chOff x="593446" y="1098967"/>
                <a:chExt cx="7589520" cy="4756765"/>
              </a:xfrm>
            </p:grpSpPr>
            <mc:AlternateContent xmlns:mc="http://schemas.openxmlformats.org/markup-compatibility/2006" xmlns:cx4="http://schemas.microsoft.com/office/drawing/2016/5/10/chartex">
              <mc:Choice Requires="cx4">
                <p:graphicFrame>
                  <p:nvGraphicFramePr>
                    <p:cNvPr id="4" name="Chart 3">
                      <a:extLst>
                        <a:ext uri="{FF2B5EF4-FFF2-40B4-BE49-F238E27FC236}">
                          <a16:creationId xmlns:a16="http://schemas.microsoft.com/office/drawing/2014/main" id="{D5FD989A-F29B-5D8A-C5F7-6AD00776DF6A}"/>
                        </a:ext>
                      </a:extLst>
                    </p:cNvPr>
                    <p:cNvGraphicFramePr/>
                    <p:nvPr>
                      <p:extLst>
                        <p:ext uri="{D42A27DB-BD31-4B8C-83A1-F6EECF244321}">
                          <p14:modId xmlns:p14="http://schemas.microsoft.com/office/powerpoint/2010/main" val="3514595649"/>
                        </p:ext>
                      </p:extLst>
                    </p:nvPr>
                  </p:nvGraphicFramePr>
                  <p:xfrm>
                    <a:off x="593446" y="1098967"/>
                    <a:ext cx="7589520" cy="4663440"/>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4" name="Chart 3">
                      <a:extLst>
                        <a:ext uri="{FF2B5EF4-FFF2-40B4-BE49-F238E27FC236}">
                          <a16:creationId xmlns:a16="http://schemas.microsoft.com/office/drawing/2014/main" id="{D5FD989A-F29B-5D8A-C5F7-6AD00776DF6A}"/>
                        </a:ext>
                      </a:extLst>
                    </p:cNvPr>
                    <p:cNvPicPr>
                      <a:picLocks noGrp="1" noRot="1" noChangeAspect="1" noMove="1" noResize="1" noEditPoints="1" noAdjustHandles="1" noChangeArrowheads="1" noChangeShapeType="1"/>
                    </p:cNvPicPr>
                    <p:nvPr/>
                  </p:nvPicPr>
                  <p:blipFill>
                    <a:blip r:embed="rId5"/>
                    <a:stretch>
                      <a:fillRect/>
                    </a:stretch>
                  </p:blipFill>
                  <p:spPr>
                    <a:xfrm>
                      <a:off x="777240" y="1098967"/>
                      <a:ext cx="7589520" cy="4571945"/>
                    </a:xfrm>
                    <a:prstGeom prst="rect">
                      <a:avLst/>
                    </a:prstGeom>
                  </p:spPr>
                </p:pic>
              </mc:Fallback>
            </mc:AlternateContent>
            <p:sp>
              <p:nvSpPr>
                <p:cNvPr id="6" name="TextBox 5">
                  <a:extLst>
                    <a:ext uri="{FF2B5EF4-FFF2-40B4-BE49-F238E27FC236}">
                      <a16:creationId xmlns:a16="http://schemas.microsoft.com/office/drawing/2014/main" id="{62499C1F-1FD5-03D7-99F4-A34E6D91E1EE}"/>
                    </a:ext>
                  </a:extLst>
                </p:cNvPr>
                <p:cNvSpPr txBox="1"/>
                <p:nvPr/>
              </p:nvSpPr>
              <p:spPr>
                <a:xfrm>
                  <a:off x="6053667" y="5486400"/>
                  <a:ext cx="1286933" cy="369332"/>
                </a:xfrm>
                <a:prstGeom prst="rect">
                  <a:avLst/>
                </a:prstGeom>
                <a:solidFill>
                  <a:schemeClr val="bg1"/>
                </a:solidFill>
              </p:spPr>
              <p:txBody>
                <a:bodyPr wrap="square" rtlCol="0">
                  <a:spAutoFit/>
                </a:bodyPr>
                <a:lstStyle/>
                <a:p>
                  <a:endParaRPr lang="en-US" dirty="0"/>
                </a:p>
              </p:txBody>
            </p:sp>
          </p:grpSp>
          <p:sp>
            <p:nvSpPr>
              <p:cNvPr id="5" name="TextBox 4">
                <a:extLst>
                  <a:ext uri="{FF2B5EF4-FFF2-40B4-BE49-F238E27FC236}">
                    <a16:creationId xmlns:a16="http://schemas.microsoft.com/office/drawing/2014/main" id="{15415CF7-B270-A7FA-8E83-1909C3E029BE}"/>
                  </a:ext>
                </a:extLst>
              </p:cNvPr>
              <p:cNvSpPr txBox="1"/>
              <p:nvPr/>
            </p:nvSpPr>
            <p:spPr>
              <a:xfrm>
                <a:off x="6417734" y="3124200"/>
                <a:ext cx="73152" cy="73152"/>
              </a:xfrm>
              <a:prstGeom prst="rect">
                <a:avLst/>
              </a:prstGeom>
              <a:solidFill>
                <a:srgbClr val="C5E5ED"/>
              </a:solidFill>
              <a:ln>
                <a:solidFill>
                  <a:schemeClr val="bg1"/>
                </a:solidFill>
              </a:ln>
            </p:spPr>
            <p:txBody>
              <a:bodyPr wrap="square" rtlCol="0">
                <a:spAutoFit/>
              </a:bodyPr>
              <a:lstStyle/>
              <a:p>
                <a:endParaRPr lang="en-US" dirty="0"/>
              </a:p>
            </p:txBody>
          </p:sp>
        </p:grpSp>
        <p:pic>
          <p:nvPicPr>
            <p:cNvPr id="13" name="Picture 12" descr="A blue rectangle on a black background&#10;&#10;AI-generated content may be incorrect.">
              <a:extLst>
                <a:ext uri="{FF2B5EF4-FFF2-40B4-BE49-F238E27FC236}">
                  <a16:creationId xmlns:a16="http://schemas.microsoft.com/office/drawing/2014/main" id="{56A0C41F-57BE-F0B3-4D1F-E1576B6C280A}"/>
                </a:ext>
              </a:extLst>
            </p:cNvPr>
            <p:cNvPicPr>
              <a:picLocks noChangeAspect="1"/>
            </p:cNvPicPr>
            <p:nvPr/>
          </p:nvPicPr>
          <p:blipFill>
            <a:blip r:embed="rId6"/>
            <a:stretch>
              <a:fillRect/>
            </a:stretch>
          </p:blipFill>
          <p:spPr>
            <a:xfrm rot="20643634">
              <a:off x="6684904" y="5014258"/>
              <a:ext cx="949778" cy="486107"/>
            </a:xfrm>
            <a:prstGeom prst="rect">
              <a:avLst/>
            </a:prstGeom>
          </p:spPr>
        </p:pic>
      </p:grpSp>
    </p:spTree>
    <p:extLst>
      <p:ext uri="{BB962C8B-B14F-4D97-AF65-F5344CB8AC3E}">
        <p14:creationId xmlns:p14="http://schemas.microsoft.com/office/powerpoint/2010/main" val="135000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3C717B-E7A8-1EF7-A29C-CEC15F138E5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8" name="TextBox 7">
            <a:extLst>
              <a:ext uri="{FF2B5EF4-FFF2-40B4-BE49-F238E27FC236}">
                <a16:creationId xmlns:a16="http://schemas.microsoft.com/office/drawing/2014/main" id="{7BA27A47-E523-3915-AAF0-C3ADCE35E030}"/>
              </a:ext>
            </a:extLst>
          </p:cNvPr>
          <p:cNvSpPr txBox="1"/>
          <p:nvPr/>
        </p:nvSpPr>
        <p:spPr>
          <a:xfrm>
            <a:off x="440558" y="5772100"/>
            <a:ext cx="7795001" cy="743665"/>
          </a:xfrm>
          <a:prstGeom prst="rect">
            <a:avLst/>
          </a:prstGeom>
          <a:noFill/>
        </p:spPr>
        <p:txBody>
          <a:bodyPr wrap="square">
            <a:spAutoFit/>
          </a:bodyPr>
          <a:lstStyle/>
          <a:p>
            <a:pPr marL="0" marR="0">
              <a:lnSpc>
                <a:spcPct val="107000"/>
              </a:lnSpc>
              <a:spcBef>
                <a:spcPts val="0"/>
              </a:spcBef>
              <a:spcAft>
                <a:spcPts val="0"/>
              </a:spcAft>
              <a:tabLst>
                <a:tab pos="781050" algn="l"/>
              </a:tabLst>
            </a:pPr>
            <a:r>
              <a:rPr lang="en-US" sz="1000" b="0" i="0" u="none" strike="noStrike" baseline="0" dirty="0">
                <a:solidFill>
                  <a:srgbClr val="000000"/>
                </a:solidFill>
              </a:rPr>
              <a:t>Data from Puerto Rico were sampled separately. Up-to-date human papillomavirus vaccination is defined in this figure as ≥ 2 doses of the human papillomavirus vaccine before 13th birthday among ages 13-17 years. ‡Estimates are statistically unstable and not shown. See Special Notes, page 64 </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of Cancer Prevention &amp; Early Detection Facts &amp; Figures 2025-2026</a:t>
            </a:r>
            <a:r>
              <a:rPr lang="en-US" sz="1000" b="0" i="0" u="none" strike="noStrike" baseline="0" dirty="0">
                <a:solidFill>
                  <a:srgbClr val="000000"/>
                </a:solidFill>
              </a:rPr>
              <a:t>. </a:t>
            </a:r>
          </a:p>
          <a:p>
            <a:pPr marL="0" marR="0">
              <a:lnSpc>
                <a:spcPct val="107000"/>
              </a:lnSpc>
              <a:spcBef>
                <a:spcPts val="0"/>
              </a:spcBef>
              <a:spcAft>
                <a:spcPts val="0"/>
              </a:spcAft>
              <a:tabLst>
                <a:tab pos="781050" algn="l"/>
              </a:tabLst>
            </a:pPr>
            <a:r>
              <a:rPr lang="en-US" sz="1000" b="1" i="0" u="none" strike="noStrike" baseline="0" dirty="0">
                <a:solidFill>
                  <a:srgbClr val="000000"/>
                </a:solidFill>
              </a:rPr>
              <a:t>Source: </a:t>
            </a:r>
            <a:r>
              <a:rPr lang="en-US" sz="1000" b="0" i="0" u="none" strike="noStrike" baseline="0" dirty="0">
                <a:solidFill>
                  <a:srgbClr val="000000"/>
                </a:solidFill>
              </a:rPr>
              <a:t>National Immunization Survey-Teen, 2023. </a:t>
            </a:r>
            <a:endParaRPr lang="en-US" sz="400" kern="100" dirty="0">
              <a:effectLst/>
              <a:ea typeface="Calibri" panose="020F0502020204030204" pitchFamily="34" charset="0"/>
              <a:cs typeface="Times New Roman" panose="02020603050405020304" pitchFamily="18" charset="0"/>
            </a:endParaRPr>
          </a:p>
        </p:txBody>
      </p:sp>
      <p:sp>
        <p:nvSpPr>
          <p:cNvPr id="4" name="TextBox 3" descr="&#10;">
            <a:extLst>
              <a:ext uri="{FF2B5EF4-FFF2-40B4-BE49-F238E27FC236}">
                <a16:creationId xmlns:a16="http://schemas.microsoft.com/office/drawing/2014/main" id="{E267118B-4BDB-0BF0-288F-872629BD1781}"/>
              </a:ext>
            </a:extLst>
          </p:cNvPr>
          <p:cNvSpPr txBox="1"/>
          <p:nvPr/>
        </p:nvSpPr>
        <p:spPr>
          <a:xfrm>
            <a:off x="499533" y="454465"/>
            <a:ext cx="8212666" cy="740459"/>
          </a:xfrm>
          <a:prstGeom prst="rect">
            <a:avLst/>
          </a:prstGeom>
          <a:noFill/>
        </p:spPr>
        <p:txBody>
          <a:bodyPr wrap="square" rtlCol="0">
            <a:spAutoFit/>
          </a:bodyPr>
          <a:lstStyle/>
          <a:p>
            <a:pPr marL="0" marR="0">
              <a:lnSpc>
                <a:spcPct val="107000"/>
              </a:lnSpc>
              <a:spcBef>
                <a:spcPts val="0"/>
              </a:spcBef>
              <a:spcAft>
                <a:spcPts val="0"/>
              </a:spcAft>
              <a:tabLst>
                <a:tab pos="781050" algn="l"/>
              </a:tabLst>
            </a:pPr>
            <a:r>
              <a:rPr lang="en-US" sz="2000" b="1" dirty="0">
                <a:solidFill>
                  <a:srgbClr val="2746F8"/>
                </a:solidFill>
                <a:effectLst/>
                <a:latin typeface="Poppins" panose="00000500000000000000" pitchFamily="2" charset="0"/>
                <a:ea typeface="Calibri" panose="020F0502020204030204" pitchFamily="34" charset="0"/>
                <a:cs typeface="Poppins" panose="00000500000000000000" pitchFamily="2" charset="0"/>
              </a:rPr>
              <a:t>Up-to-date Human Papillomavirus Vaccination Before 13th Birthday (%), Youth 13</a:t>
            </a:r>
            <a:r>
              <a:rPr lang="en-US" sz="2000" b="1" dirty="0">
                <a:solidFill>
                  <a:srgbClr val="2746F8"/>
                </a:solidFill>
                <a:latin typeface="Poppins" panose="00000500000000000000" pitchFamily="2" charset="0"/>
                <a:ea typeface="Calibri" panose="020F0502020204030204" pitchFamily="34" charset="0"/>
                <a:cs typeface="Poppins" panose="00000500000000000000" pitchFamily="2" charset="0"/>
              </a:rPr>
              <a:t>-</a:t>
            </a:r>
            <a:r>
              <a:rPr lang="en-US" sz="2000" b="1" dirty="0">
                <a:solidFill>
                  <a:srgbClr val="2746F8"/>
                </a:solidFill>
                <a:effectLst/>
                <a:latin typeface="Poppins" panose="00000500000000000000" pitchFamily="2" charset="0"/>
                <a:ea typeface="Calibri" panose="020F0502020204030204" pitchFamily="34" charset="0"/>
                <a:cs typeface="Poppins" panose="00000500000000000000" pitchFamily="2" charset="0"/>
              </a:rPr>
              <a:t>17 Years, by State, US, 2023</a:t>
            </a:r>
            <a:endParaRPr lang="en-US" sz="2000" b="1"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endParaRPr>
          </a:p>
        </p:txBody>
      </p:sp>
      <p:pic>
        <p:nvPicPr>
          <p:cNvPr id="11" name="Picture 10" descr="A grey rectangular object with black background&#10;&#10;AI-generated content may be incorrect.">
            <a:extLst>
              <a:ext uri="{FF2B5EF4-FFF2-40B4-BE49-F238E27FC236}">
                <a16:creationId xmlns:a16="http://schemas.microsoft.com/office/drawing/2014/main" id="{1F4B8F5C-5CDD-0B32-1676-D7D4B97C9C20}"/>
              </a:ext>
            </a:extLst>
          </p:cNvPr>
          <p:cNvPicPr>
            <a:picLocks noChangeAspect="1"/>
          </p:cNvPicPr>
          <p:nvPr/>
        </p:nvPicPr>
        <p:blipFill>
          <a:blip r:embed="rId4"/>
          <a:stretch>
            <a:fillRect/>
          </a:stretch>
        </p:blipFill>
        <p:spPr>
          <a:xfrm>
            <a:off x="2284592" y="2288760"/>
            <a:ext cx="950976" cy="474048"/>
          </a:xfrm>
          <a:prstGeom prst="rect">
            <a:avLst/>
          </a:prstGeom>
        </p:spPr>
      </p:pic>
      <p:grpSp>
        <p:nvGrpSpPr>
          <p:cNvPr id="13" name="Group 12">
            <a:extLst>
              <a:ext uri="{FF2B5EF4-FFF2-40B4-BE49-F238E27FC236}">
                <a16:creationId xmlns:a16="http://schemas.microsoft.com/office/drawing/2014/main" id="{A8CD9004-93D7-60E0-6AE6-D18D3C1330D6}"/>
              </a:ext>
            </a:extLst>
          </p:cNvPr>
          <p:cNvGrpSpPr/>
          <p:nvPr/>
        </p:nvGrpSpPr>
        <p:grpSpPr>
          <a:xfrm>
            <a:off x="777240" y="1097280"/>
            <a:ext cx="7589520" cy="4663440"/>
            <a:chOff x="777240" y="1097280"/>
            <a:chExt cx="7589520" cy="4663440"/>
          </a:xfrm>
        </p:grpSpPr>
        <p:grpSp>
          <p:nvGrpSpPr>
            <p:cNvPr id="6" name="Group 5">
              <a:extLst>
                <a:ext uri="{FF2B5EF4-FFF2-40B4-BE49-F238E27FC236}">
                  <a16:creationId xmlns:a16="http://schemas.microsoft.com/office/drawing/2014/main" id="{62EF9BAD-BE64-D126-6F2C-32A78BD60DC7}"/>
                </a:ext>
              </a:extLst>
            </p:cNvPr>
            <p:cNvGrpSpPr/>
            <p:nvPr/>
          </p:nvGrpSpPr>
          <p:grpSpPr>
            <a:xfrm>
              <a:off x="777240" y="1097280"/>
              <a:ext cx="7589520" cy="4663440"/>
              <a:chOff x="777240" y="1097280"/>
              <a:chExt cx="7589520" cy="4663440"/>
            </a:xfrm>
          </p:grpSpPr>
          <mc:AlternateContent xmlns:mc="http://schemas.openxmlformats.org/markup-compatibility/2006" xmlns:cx4="http://schemas.microsoft.com/office/drawing/2016/5/10/chartex">
            <mc:Choice Requires="cx4">
              <p:graphicFrame>
                <p:nvGraphicFramePr>
                  <p:cNvPr id="2" name="Chart 1">
                    <a:extLst>
                      <a:ext uri="{FF2B5EF4-FFF2-40B4-BE49-F238E27FC236}">
                        <a16:creationId xmlns:a16="http://schemas.microsoft.com/office/drawing/2014/main" id="{A05F7F34-0A7C-B19E-9C50-6C13168D266F}"/>
                      </a:ext>
                    </a:extLst>
                  </p:cNvPr>
                  <p:cNvGraphicFramePr/>
                  <p:nvPr>
                    <p:extLst>
                      <p:ext uri="{D42A27DB-BD31-4B8C-83A1-F6EECF244321}">
                        <p14:modId xmlns:p14="http://schemas.microsoft.com/office/powerpoint/2010/main" val="757397598"/>
                      </p:ext>
                    </p:extLst>
                  </p:nvPr>
                </p:nvGraphicFramePr>
                <p:xfrm>
                  <a:off x="777240" y="1097280"/>
                  <a:ext cx="7589520" cy="4663440"/>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2" name="Chart 1">
                    <a:extLst>
                      <a:ext uri="{FF2B5EF4-FFF2-40B4-BE49-F238E27FC236}">
                        <a16:creationId xmlns:a16="http://schemas.microsoft.com/office/drawing/2014/main" id="{A05F7F34-0A7C-B19E-9C50-6C13168D266F}"/>
                      </a:ext>
                    </a:extLst>
                  </p:cNvPr>
                  <p:cNvPicPr>
                    <a:picLocks noGrp="1" noRot="1" noChangeAspect="1" noMove="1" noResize="1" noEditPoints="1" noAdjustHandles="1" noChangeArrowheads="1" noChangeShapeType="1"/>
                  </p:cNvPicPr>
                  <p:nvPr/>
                </p:nvPicPr>
                <p:blipFill>
                  <a:blip r:embed="rId6"/>
                  <a:stretch>
                    <a:fillRect/>
                  </a:stretch>
                </p:blipFill>
                <p:spPr>
                  <a:xfrm>
                    <a:off x="777240" y="1097280"/>
                    <a:ext cx="7589520" cy="4663440"/>
                  </a:xfrm>
                  <a:prstGeom prst="rect">
                    <a:avLst/>
                  </a:prstGeom>
                </p:spPr>
              </p:pic>
            </mc:Fallback>
          </mc:AlternateContent>
          <p:sp>
            <p:nvSpPr>
              <p:cNvPr id="5" name="TextBox 4">
                <a:extLst>
                  <a:ext uri="{FF2B5EF4-FFF2-40B4-BE49-F238E27FC236}">
                    <a16:creationId xmlns:a16="http://schemas.microsoft.com/office/drawing/2014/main" id="{23658E21-4F30-CD3D-1F87-F21A79EC27D9}"/>
                  </a:ext>
                </a:extLst>
              </p:cNvPr>
              <p:cNvSpPr txBox="1"/>
              <p:nvPr/>
            </p:nvSpPr>
            <p:spPr>
              <a:xfrm>
                <a:off x="5664200" y="5391388"/>
                <a:ext cx="1430866" cy="369332"/>
              </a:xfrm>
              <a:prstGeom prst="rect">
                <a:avLst/>
              </a:prstGeom>
              <a:solidFill>
                <a:schemeClr val="bg1"/>
              </a:solidFill>
              <a:ln>
                <a:solidFill>
                  <a:schemeClr val="bg1"/>
                </a:solidFill>
              </a:ln>
            </p:spPr>
            <p:txBody>
              <a:bodyPr wrap="square" rtlCol="0">
                <a:spAutoFit/>
              </a:bodyPr>
              <a:lstStyle/>
              <a:p>
                <a:endParaRPr lang="en-US" dirty="0"/>
              </a:p>
            </p:txBody>
          </p:sp>
        </p:grpSp>
        <p:sp>
          <p:nvSpPr>
            <p:cNvPr id="7" name="TextBox 6">
              <a:extLst>
                <a:ext uri="{FF2B5EF4-FFF2-40B4-BE49-F238E27FC236}">
                  <a16:creationId xmlns:a16="http://schemas.microsoft.com/office/drawing/2014/main" id="{B8E04C33-5B49-8B57-AF21-362280E0807A}"/>
                </a:ext>
              </a:extLst>
            </p:cNvPr>
            <p:cNvSpPr txBox="1"/>
            <p:nvPr/>
          </p:nvSpPr>
          <p:spPr>
            <a:xfrm>
              <a:off x="5969001" y="3134606"/>
              <a:ext cx="73152" cy="73152"/>
            </a:xfrm>
            <a:prstGeom prst="rect">
              <a:avLst/>
            </a:prstGeom>
            <a:solidFill>
              <a:srgbClr val="73BED3"/>
            </a:solidFill>
            <a:ln>
              <a:solidFill>
                <a:schemeClr val="bg1"/>
              </a:solidFill>
            </a:ln>
          </p:spPr>
          <p:txBody>
            <a:bodyPr wrap="square" rtlCol="0">
              <a:spAutoFit/>
            </a:bodyPr>
            <a:lstStyle/>
            <a:p>
              <a:endParaRPr lang="en-US" dirty="0"/>
            </a:p>
          </p:txBody>
        </p:sp>
      </p:grpSp>
      <p:sp>
        <p:nvSpPr>
          <p:cNvPr id="9" name="Text Placeholder 3">
            <a:extLst>
              <a:ext uri="{FF2B5EF4-FFF2-40B4-BE49-F238E27FC236}">
                <a16:creationId xmlns:a16="http://schemas.microsoft.com/office/drawing/2014/main" id="{21398D6D-3A17-BE7A-7899-7B8B28C73316}"/>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pic>
        <p:nvPicPr>
          <p:cNvPr id="10" name="Picture 9" descr="A blue rectangle on a black background&#10;&#10;AI-generated content may be incorrect.">
            <a:extLst>
              <a:ext uri="{FF2B5EF4-FFF2-40B4-BE49-F238E27FC236}">
                <a16:creationId xmlns:a16="http://schemas.microsoft.com/office/drawing/2014/main" id="{C8AC77D6-755B-2D6A-E776-77BCC8616D2A}"/>
              </a:ext>
            </a:extLst>
          </p:cNvPr>
          <p:cNvPicPr>
            <a:picLocks noChangeAspect="1"/>
          </p:cNvPicPr>
          <p:nvPr/>
        </p:nvPicPr>
        <p:blipFill>
          <a:blip r:embed="rId7"/>
          <a:stretch>
            <a:fillRect/>
          </a:stretch>
        </p:blipFill>
        <p:spPr>
          <a:xfrm rot="20643634">
            <a:off x="6269518" y="5043776"/>
            <a:ext cx="949778" cy="486107"/>
          </a:xfrm>
          <a:prstGeom prst="rect">
            <a:avLst/>
          </a:prstGeom>
        </p:spPr>
      </p:pic>
    </p:spTree>
    <p:extLst>
      <p:ext uri="{BB962C8B-B14F-4D97-AF65-F5344CB8AC3E}">
        <p14:creationId xmlns:p14="http://schemas.microsoft.com/office/powerpoint/2010/main" val="2341556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8D84602-6BAF-44B3-8DAB-E190C569A6DE}"/>
              </a:ext>
            </a:extLst>
          </p:cNvPr>
          <p:cNvGraphicFramePr>
            <a:graphicFrameLocks/>
          </p:cNvGraphicFramePr>
          <p:nvPr>
            <p:extLst>
              <p:ext uri="{D42A27DB-BD31-4B8C-83A1-F6EECF244321}">
                <p14:modId xmlns:p14="http://schemas.microsoft.com/office/powerpoint/2010/main" val="1689322798"/>
              </p:ext>
            </p:extLst>
          </p:nvPr>
        </p:nvGraphicFramePr>
        <p:xfrm>
          <a:off x="777239" y="1097280"/>
          <a:ext cx="7934959" cy="466344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76EB8333-7387-CDF2-E9A7-AFB2DF50299A}"/>
              </a:ext>
            </a:extLst>
          </p:cNvPr>
          <p:cNvSpPr txBox="1"/>
          <p:nvPr/>
        </p:nvSpPr>
        <p:spPr>
          <a:xfrm>
            <a:off x="499533" y="5838543"/>
            <a:ext cx="7662334" cy="861774"/>
          </a:xfrm>
          <a:prstGeom prst="rect">
            <a:avLst/>
          </a:prstGeom>
          <a:noFill/>
        </p:spPr>
        <p:txBody>
          <a:bodyPr wrap="square">
            <a:spAutoFit/>
          </a:bodyPr>
          <a:lstStyle/>
          <a:p>
            <a:r>
              <a:rPr lang="en-US" sz="1000" b="0" i="0" u="none" strike="noStrike" baseline="0" dirty="0">
                <a:solidFill>
                  <a:srgbClr val="000000"/>
                </a:solidFill>
              </a:rPr>
              <a:t>Estimates are age adjusted to the year 2000 US population standard using 5 age groups: 18-24, 25-34, 35-44, 45-64, and ≥65 years and by 4 age groups: 25-34, 35-44, 45-64, and ≥65 years for education. Among those with occupational chemical exposure to solvents, industrial glues, heavy metals, pesticides or motor engine exhaust in the past 12 months; those who are exposed for 4 or more hours a week are considered to have prolonged exposure. </a:t>
            </a:r>
          </a:p>
          <a:p>
            <a:r>
              <a:rPr lang="en-US" sz="1000" b="1" i="0" u="none" strike="noStrike" baseline="0" dirty="0">
                <a:solidFill>
                  <a:srgbClr val="000000"/>
                </a:solidFill>
              </a:rPr>
              <a:t>Source: </a:t>
            </a:r>
            <a:r>
              <a:rPr lang="en-US" sz="1000" b="0" i="0" u="none" strike="noStrike" baseline="0" dirty="0">
                <a:solidFill>
                  <a:srgbClr val="000000"/>
                </a:solidFill>
              </a:rPr>
              <a:t>National Health Interview Survey, 2023. </a:t>
            </a:r>
            <a:endParaRPr lang="en-US" sz="2400" dirty="0"/>
          </a:p>
        </p:txBody>
      </p:sp>
      <p:sp>
        <p:nvSpPr>
          <p:cNvPr id="3" name="TextBox 2" descr="&#10;">
            <a:extLst>
              <a:ext uri="{FF2B5EF4-FFF2-40B4-BE49-F238E27FC236}">
                <a16:creationId xmlns:a16="http://schemas.microsoft.com/office/drawing/2014/main" id="{4186F810-4D75-7BF1-C7CC-DA7078484A4E}"/>
              </a:ext>
            </a:extLst>
          </p:cNvPr>
          <p:cNvSpPr txBox="1"/>
          <p:nvPr/>
        </p:nvSpPr>
        <p:spPr>
          <a:xfrm>
            <a:off x="499533" y="350483"/>
            <a:ext cx="8212666" cy="707886"/>
          </a:xfrm>
          <a:prstGeom prst="rect">
            <a:avLst/>
          </a:prstGeom>
          <a:noFill/>
        </p:spPr>
        <p:txBody>
          <a:bodyPr wrap="square" rtlCol="0">
            <a:spAutoFit/>
          </a:bodyPr>
          <a:lstStyle/>
          <a:p>
            <a:r>
              <a:rPr lang="en-US" sz="2000" b="1" i="0" u="none" strike="noStrike" baseline="0" dirty="0">
                <a:solidFill>
                  <a:srgbClr val="2746F8"/>
                </a:solidFill>
                <a:latin typeface="Poppins" panose="00000500000000000000" pitchFamily="2" charset="0"/>
                <a:cs typeface="Poppins" panose="00000500000000000000" pitchFamily="2" charset="0"/>
              </a:rPr>
              <a:t>Prolonged Exposure Among Individuals With Occupational Chemical Exposure (%), US Adults, 2023 </a:t>
            </a:r>
            <a:endParaRPr lang="en-US" sz="2000" dirty="0">
              <a:solidFill>
                <a:srgbClr val="2746F8"/>
              </a:solidFill>
              <a:latin typeface="Poppins" panose="00000500000000000000" pitchFamily="2" charset="0"/>
              <a:cs typeface="Poppins" panose="00000500000000000000" pitchFamily="2" charset="0"/>
            </a:endParaRPr>
          </a:p>
        </p:txBody>
      </p:sp>
      <p:pic>
        <p:nvPicPr>
          <p:cNvPr id="5" name="Picture 4">
            <a:extLst>
              <a:ext uri="{FF2B5EF4-FFF2-40B4-BE49-F238E27FC236}">
                <a16:creationId xmlns:a16="http://schemas.microsoft.com/office/drawing/2014/main" id="{4A4E821A-7CD6-9F28-D724-9E8D44C3CB7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6" name="Text Placeholder 3">
            <a:extLst>
              <a:ext uri="{FF2B5EF4-FFF2-40B4-BE49-F238E27FC236}">
                <a16:creationId xmlns:a16="http://schemas.microsoft.com/office/drawing/2014/main" id="{72B67448-1712-C621-E150-85C7C2E4403C}"/>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1027356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C5D1F8-105D-323D-92BA-A04AAD791333}"/>
              </a:ext>
            </a:extLst>
          </p:cNvPr>
          <p:cNvSpPr txBox="1"/>
          <p:nvPr/>
        </p:nvSpPr>
        <p:spPr>
          <a:xfrm>
            <a:off x="177800" y="5034146"/>
            <a:ext cx="8891297" cy="1566967"/>
          </a:xfrm>
          <a:prstGeom prst="rect">
            <a:avLst/>
          </a:prstGeom>
          <a:noFill/>
        </p:spPr>
        <p:txBody>
          <a:bodyPr wrap="square">
            <a:spAutoFit/>
          </a:bodyPr>
          <a:lstStyle/>
          <a:p>
            <a:pPr marL="0" marR="0">
              <a:lnSpc>
                <a:spcPct val="107000"/>
              </a:lnSpc>
              <a:spcBef>
                <a:spcPts val="0"/>
              </a:spcBef>
              <a:spcAft>
                <a:spcPts val="0"/>
              </a:spcAft>
              <a:tabLst>
                <a:tab pos="1454150" algn="l"/>
              </a:tabLst>
            </a:pPr>
            <a:r>
              <a:rPr lang="en-US" sz="1000" b="0" i="0" u="none" strike="noStrike" baseline="0" dirty="0">
                <a:solidFill>
                  <a:srgbClr val="000000"/>
                </a:solidFill>
              </a:rPr>
              <a:t>The National Health Interview Survey (NHIS) underwent a significant redesign in 2019, preventing comparability to prior years indicated by the line break. Breast cancer screening is defined as a mammography in the past 2 years among females ages 40+ years. Breast cancer screening estimates are age adjusted to the year 2000 US standard population using three age groups: 40-49, 50-64, and 65+ years. Cervical cancer screening is defined as a Papanicolaou test in the past 3 years (2000-on) among females ages 21-65 years or HPV and Papanicolaou co-testing in the past 5 years (2015-on) among females 30-65 years who have not had a hysterectomy; hysterectomy data not available in 2003. Up-to-date cervical cancer screening not available in the 2023 NHIS. Cervical cancer screening estimates are age-adjusted to the year 2000 US standard population using 4 age groups: 21-29, 30-39, 40-49, and 50-65 years. Colorectal cancer screening is defined as colonoscopy, sigmoidoscopy, or stool-testing in the past 10, 5, and 1 years; CT colonography in the past 5 years (2010-on); or </a:t>
            </a:r>
            <a:r>
              <a:rPr lang="en-US" sz="1000" b="0" i="0" u="none" strike="noStrike" baseline="0" dirty="0" err="1">
                <a:solidFill>
                  <a:srgbClr val="000000"/>
                </a:solidFill>
              </a:rPr>
              <a:t>sDNA</a:t>
            </a:r>
            <a:r>
              <a:rPr lang="en-US" sz="1000" b="0" i="0" u="none" strike="noStrike" baseline="0" dirty="0">
                <a:solidFill>
                  <a:srgbClr val="000000"/>
                </a:solidFill>
              </a:rPr>
              <a:t> in the past 3 years (2018-on) among adults 50+ years. Colorectal cancer screening estimates are age adjusted to the year 2000 US standard population using 2 age groups: 50-64 and 65+ years. </a:t>
            </a:r>
          </a:p>
          <a:p>
            <a:pPr marL="0" marR="0">
              <a:lnSpc>
                <a:spcPct val="107000"/>
              </a:lnSpc>
              <a:spcBef>
                <a:spcPts val="0"/>
              </a:spcBef>
              <a:spcAft>
                <a:spcPts val="0"/>
              </a:spcAft>
              <a:tabLst>
                <a:tab pos="1454150" algn="l"/>
              </a:tabLst>
            </a:pPr>
            <a:r>
              <a:rPr lang="en-US" sz="1000" b="1" i="0" u="none" strike="noStrike" baseline="0" dirty="0">
                <a:solidFill>
                  <a:srgbClr val="000000"/>
                </a:solidFill>
              </a:rPr>
              <a:t>Source: </a:t>
            </a:r>
            <a:r>
              <a:rPr lang="en-US" sz="1000" b="0" i="0" u="none" strike="noStrike" baseline="0" dirty="0">
                <a:solidFill>
                  <a:srgbClr val="000000"/>
                </a:solidFill>
              </a:rPr>
              <a:t>National Health Interview Surveys, 2000-2023. </a:t>
            </a:r>
            <a:endParaRPr lang="en-US" sz="400" kern="100" dirty="0">
              <a:effectLs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EACD9DEC-7427-4841-8652-911D2CFAAB3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65813" y="6298950"/>
            <a:ext cx="1003284" cy="550583"/>
          </a:xfrm>
          <a:prstGeom prst="rect">
            <a:avLst/>
          </a:prstGeom>
        </p:spPr>
      </p:pic>
      <p:graphicFrame>
        <p:nvGraphicFramePr>
          <p:cNvPr id="2" name="Chart 1">
            <a:extLst>
              <a:ext uri="{FF2B5EF4-FFF2-40B4-BE49-F238E27FC236}">
                <a16:creationId xmlns:a16="http://schemas.microsoft.com/office/drawing/2014/main" id="{00000000-0008-0000-1B00-000003000000}"/>
              </a:ext>
            </a:extLst>
          </p:cNvPr>
          <p:cNvGraphicFramePr>
            <a:graphicFrameLocks/>
          </p:cNvGraphicFramePr>
          <p:nvPr>
            <p:extLst>
              <p:ext uri="{D42A27DB-BD31-4B8C-83A1-F6EECF244321}">
                <p14:modId xmlns:p14="http://schemas.microsoft.com/office/powerpoint/2010/main" val="2365115283"/>
              </p:ext>
            </p:extLst>
          </p:nvPr>
        </p:nvGraphicFramePr>
        <p:xfrm>
          <a:off x="1420623" y="1066800"/>
          <a:ext cx="6461843" cy="3967346"/>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descr="&#10;">
            <a:extLst>
              <a:ext uri="{FF2B5EF4-FFF2-40B4-BE49-F238E27FC236}">
                <a16:creationId xmlns:a16="http://schemas.microsoft.com/office/drawing/2014/main" id="{46841E8F-B0FE-FC8A-5B63-1EDAE1BE2E01}"/>
              </a:ext>
            </a:extLst>
          </p:cNvPr>
          <p:cNvSpPr txBox="1"/>
          <p:nvPr/>
        </p:nvSpPr>
        <p:spPr>
          <a:xfrm>
            <a:off x="499533" y="294318"/>
            <a:ext cx="8212666" cy="740459"/>
          </a:xfrm>
          <a:prstGeom prst="rect">
            <a:avLst/>
          </a:prstGeom>
          <a:noFill/>
        </p:spPr>
        <p:txBody>
          <a:bodyPr wrap="square" rtlCol="0">
            <a:spAutoFit/>
          </a:bodyPr>
          <a:lstStyle/>
          <a:p>
            <a:pPr marL="0" marR="0">
              <a:lnSpc>
                <a:spcPct val="107000"/>
              </a:lnSpc>
              <a:spcBef>
                <a:spcPts val="1200"/>
              </a:spcBef>
              <a:spcAft>
                <a:spcPts val="0"/>
              </a:spcAft>
            </a:pPr>
            <a:r>
              <a:rPr lang="en-US" sz="2000" b="1" kern="10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Trends in Breast, Cervical, and Colorectal Cancer Screening (%), US, 2000-2023</a:t>
            </a:r>
          </a:p>
        </p:txBody>
      </p:sp>
      <p:sp>
        <p:nvSpPr>
          <p:cNvPr id="6" name="Text Placeholder 3">
            <a:extLst>
              <a:ext uri="{FF2B5EF4-FFF2-40B4-BE49-F238E27FC236}">
                <a16:creationId xmlns:a16="http://schemas.microsoft.com/office/drawing/2014/main" id="{369E709D-4EE5-47E9-FF73-6BA61B06AB5A}"/>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994062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Breast Cancer Screening Guidelines for Women with Average Risk&#10;">
            <a:extLst>
              <a:ext uri="{FF2B5EF4-FFF2-40B4-BE49-F238E27FC236}">
                <a16:creationId xmlns:a16="http://schemas.microsoft.com/office/drawing/2014/main" id="{CD247237-04ED-7A08-A019-CE38C7BBDD03}"/>
              </a:ext>
            </a:extLst>
          </p:cNvPr>
          <p:cNvGraphicFramePr>
            <a:graphicFrameLocks noGrp="1"/>
          </p:cNvGraphicFramePr>
          <p:nvPr>
            <p:extLst>
              <p:ext uri="{D42A27DB-BD31-4B8C-83A1-F6EECF244321}">
                <p14:modId xmlns:p14="http://schemas.microsoft.com/office/powerpoint/2010/main" val="3085439128"/>
              </p:ext>
            </p:extLst>
          </p:nvPr>
        </p:nvGraphicFramePr>
        <p:xfrm>
          <a:off x="290322" y="901338"/>
          <a:ext cx="8563356" cy="2149258"/>
        </p:xfrm>
        <a:graphic>
          <a:graphicData uri="http://schemas.openxmlformats.org/drawingml/2006/table">
            <a:tbl>
              <a:tblPr firstRow="1" firstCol="1" bandRow="1">
                <a:tableStyleId>{073A0DAA-6AF3-43AB-8588-CEC1D06C72B9}</a:tableStyleId>
              </a:tblPr>
              <a:tblGrid>
                <a:gridCol w="1408759">
                  <a:extLst>
                    <a:ext uri="{9D8B030D-6E8A-4147-A177-3AD203B41FA5}">
                      <a16:colId xmlns:a16="http://schemas.microsoft.com/office/drawing/2014/main" val="3853892293"/>
                    </a:ext>
                  </a:extLst>
                </a:gridCol>
                <a:gridCol w="1586832">
                  <a:extLst>
                    <a:ext uri="{9D8B030D-6E8A-4147-A177-3AD203B41FA5}">
                      <a16:colId xmlns:a16="http://schemas.microsoft.com/office/drawing/2014/main" val="1699940978"/>
                    </a:ext>
                  </a:extLst>
                </a:gridCol>
                <a:gridCol w="5567765">
                  <a:extLst>
                    <a:ext uri="{9D8B030D-6E8A-4147-A177-3AD203B41FA5}">
                      <a16:colId xmlns:a16="http://schemas.microsoft.com/office/drawing/2014/main" val="4066212602"/>
                    </a:ext>
                  </a:extLst>
                </a:gridCol>
              </a:tblGrid>
              <a:tr h="406924">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Population </a:t>
                      </a:r>
                      <a:endParaRPr lang="en-US" sz="1400" kern="100" dirty="0">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Test or Procedure </a:t>
                      </a:r>
                      <a:endParaRPr lang="en-US" sz="1400" kern="100" dirty="0">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l" fontAlgn="base">
                        <a:lnSpc>
                          <a:spcPct val="107000"/>
                        </a:lnSpc>
                        <a:spcBef>
                          <a:spcPts val="0"/>
                        </a:spcBef>
                        <a:spcAft>
                          <a:spcPts val="0"/>
                        </a:spcAft>
                      </a:pPr>
                      <a:r>
                        <a:rPr lang="en-US" sz="1400" kern="0">
                          <a:effectLst/>
                          <a:latin typeface="+mn-lt"/>
                          <a:cs typeface="Arial" panose="020B0604020202020204" pitchFamily="34" charset="0"/>
                        </a:rPr>
                        <a:t>Recommendation </a:t>
                      </a:r>
                      <a:endParaRPr lang="en-US" sz="1400" kern="100">
                        <a:effectLst/>
                        <a:latin typeface="+mn-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22738631"/>
                  </a:ext>
                </a:extLst>
              </a:tr>
              <a:tr h="924672">
                <a:tc>
                  <a:txBody>
                    <a:bodyPr/>
                    <a:lstStyle/>
                    <a:p>
                      <a:pPr marL="0" marR="0" algn="l" fontAlgn="base">
                        <a:lnSpc>
                          <a:spcPct val="107000"/>
                        </a:lnSpc>
                        <a:spcBef>
                          <a:spcPts val="0"/>
                        </a:spcBef>
                        <a:spcAft>
                          <a:spcPts val="0"/>
                        </a:spcAft>
                      </a:pPr>
                      <a:r>
                        <a:rPr lang="en-US" sz="1400" kern="0" dirty="0">
                          <a:solidFill>
                            <a:schemeClr val="tx1"/>
                          </a:solidFill>
                          <a:effectLst/>
                          <a:latin typeface="+mn-lt"/>
                          <a:cs typeface="Arial" panose="020B0604020202020204" pitchFamily="34" charset="0"/>
                        </a:rPr>
                        <a:t>Women, ages 45-54  </a:t>
                      </a:r>
                      <a:endParaRPr lang="en-US" sz="1400" kern="100" dirty="0">
                        <a:solidFill>
                          <a:schemeClr val="tx1"/>
                        </a:solidFill>
                        <a:effectLst/>
                        <a:latin typeface="+mn-lt"/>
                        <a:cs typeface="Arial" panose="020B0604020202020204" pitchFamily="34" charset="0"/>
                      </a:endParaRPr>
                    </a:p>
                    <a:p>
                      <a:pPr marL="0" marR="0" algn="l" fontAlgn="base">
                        <a:lnSpc>
                          <a:spcPct val="107000"/>
                        </a:lnSpc>
                        <a:spcBef>
                          <a:spcPts val="0"/>
                        </a:spcBef>
                        <a:spcAft>
                          <a:spcPts val="0"/>
                        </a:spcAft>
                      </a:pPr>
                      <a:r>
                        <a:rPr lang="en-US" sz="1400" kern="0" dirty="0">
                          <a:solidFill>
                            <a:schemeClr val="tx1"/>
                          </a:solidFill>
                          <a:effectLst/>
                          <a:latin typeface="+mn-lt"/>
                          <a:cs typeface="Arial" panose="020B0604020202020204" pitchFamily="34" charset="0"/>
                        </a:rPr>
                        <a:t> </a:t>
                      </a:r>
                      <a:endParaRPr lang="en-US" sz="1400" kern="100" dirty="0">
                        <a:solidFill>
                          <a:schemeClr val="tx1"/>
                        </a:solidFill>
                        <a:effectLst/>
                        <a:latin typeface="+mn-lt"/>
                        <a:ea typeface="Calibri" panose="020F0502020204030204" pitchFamily="34" charset="0"/>
                        <a:cs typeface="Arial" panose="020B0604020202020204" pitchFamily="34" charset="0"/>
                      </a:endParaRPr>
                    </a:p>
                  </a:txBody>
                  <a:tcPr marL="0" marR="0" marT="0" marB="0">
                    <a:solidFill>
                      <a:schemeClr val="bg2"/>
                    </a:solidFill>
                  </a:tcPr>
                </a:tc>
                <a:tc rowSpan="2">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Mammography </a:t>
                      </a:r>
                    </a:p>
                  </a:txBody>
                  <a:tcPr marL="0" marR="0" marT="0" marB="0" anchor="ctr">
                    <a:solidFill>
                      <a:schemeClr val="bg2"/>
                    </a:solidFill>
                  </a:tcP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Women should have the opportunity to begin annual screening between the ages of 40 and 44. Women should undergo regular screening mammography starting at age 45. Women ages 45 to 54 should be screened annually.  </a:t>
                      </a:r>
                      <a:endParaRPr lang="en-US" sz="1400" kern="100" dirty="0">
                        <a:effectLst/>
                        <a:latin typeface="+mn-lt"/>
                        <a:ea typeface="Calibri" panose="020F0502020204030204" pitchFamily="34" charset="0"/>
                        <a:cs typeface="Arial" panose="020B0604020202020204" pitchFamily="34" charset="0"/>
                      </a:endParaRPr>
                    </a:p>
                  </a:txBody>
                  <a:tcPr marL="0" marR="0" marT="0" marB="0">
                    <a:solidFill>
                      <a:schemeClr val="bg2"/>
                    </a:solidFill>
                  </a:tcPr>
                </a:tc>
                <a:extLst>
                  <a:ext uri="{0D108BD9-81ED-4DB2-BD59-A6C34878D82A}">
                    <a16:rowId xmlns:a16="http://schemas.microsoft.com/office/drawing/2014/main" val="2962205495"/>
                  </a:ext>
                </a:extLst>
              </a:tr>
              <a:tr h="817662">
                <a:tc>
                  <a:txBody>
                    <a:bodyPr/>
                    <a:lstStyle/>
                    <a:p>
                      <a:pPr marL="0" marR="0" algn="l" fontAlgn="base">
                        <a:lnSpc>
                          <a:spcPct val="107000"/>
                        </a:lnSpc>
                        <a:spcBef>
                          <a:spcPts val="0"/>
                        </a:spcBef>
                        <a:spcAft>
                          <a:spcPts val="0"/>
                        </a:spcAft>
                      </a:pPr>
                      <a:r>
                        <a:rPr lang="en-US" sz="1400" kern="0" dirty="0">
                          <a:solidFill>
                            <a:schemeClr val="tx1"/>
                          </a:solidFill>
                          <a:effectLst/>
                          <a:latin typeface="+mn-lt"/>
                          <a:cs typeface="Arial" panose="020B0604020202020204" pitchFamily="34" charset="0"/>
                        </a:rPr>
                        <a:t>Women, ages 55+  </a:t>
                      </a:r>
                      <a:endParaRPr lang="en-US" sz="1400" kern="100" dirty="0">
                        <a:solidFill>
                          <a:schemeClr val="tx1"/>
                        </a:solidFill>
                        <a:effectLst/>
                        <a:latin typeface="+mn-lt"/>
                        <a:cs typeface="Arial" panose="020B0604020202020204" pitchFamily="34" charset="0"/>
                      </a:endParaRPr>
                    </a:p>
                    <a:p>
                      <a:pPr marL="0" marR="0" algn="l" fontAlgn="base">
                        <a:lnSpc>
                          <a:spcPct val="107000"/>
                        </a:lnSpc>
                        <a:spcBef>
                          <a:spcPts val="0"/>
                        </a:spcBef>
                        <a:spcAft>
                          <a:spcPts val="0"/>
                        </a:spcAft>
                      </a:pPr>
                      <a:r>
                        <a:rPr lang="en-US" sz="1400" kern="0" dirty="0">
                          <a:solidFill>
                            <a:schemeClr val="tx1"/>
                          </a:solidFill>
                          <a:effectLst/>
                          <a:latin typeface="+mn-lt"/>
                          <a:cs typeface="Arial" panose="020B0604020202020204" pitchFamily="34" charset="0"/>
                        </a:rPr>
                        <a:t> </a:t>
                      </a:r>
                      <a:endParaRPr lang="en-US" sz="1400" kern="100" dirty="0">
                        <a:solidFill>
                          <a:schemeClr val="tx1"/>
                        </a:solidFill>
                        <a:effectLst/>
                        <a:latin typeface="+mn-lt"/>
                        <a:ea typeface="Calibri" panose="020F0502020204030204" pitchFamily="34" charset="0"/>
                        <a:cs typeface="Arial" panose="020B0604020202020204" pitchFamily="34" charset="0"/>
                      </a:endParaRPr>
                    </a:p>
                  </a:txBody>
                  <a:tcPr marL="0" marR="0" marT="0" marB="0">
                    <a:solidFill>
                      <a:schemeClr val="bg2"/>
                    </a:solidFill>
                  </a:tcPr>
                </a:tc>
                <a:tc vMerge="1">
                  <a:txBody>
                    <a:bodyPr/>
                    <a:lstStyle/>
                    <a:p>
                      <a:endParaRPr dirty="0"/>
                    </a:p>
                  </a:txBody>
                  <a:tcPr marL="0" marR="0" marT="0" marB="0"/>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Transition to biennial screening, or have the opportunity to continue annual screening. Continue screening as long as overall health is good and life expectancy is 10+ years.  </a:t>
                      </a:r>
                      <a:endParaRPr lang="en-US" sz="1400" kern="100" dirty="0">
                        <a:effectLst/>
                        <a:latin typeface="+mn-lt"/>
                        <a:ea typeface="Calibri" panose="020F0502020204030204" pitchFamily="34" charset="0"/>
                        <a:cs typeface="Arial" panose="020B0604020202020204" pitchFamily="34" charset="0"/>
                      </a:endParaRPr>
                    </a:p>
                  </a:txBody>
                  <a:tcPr marL="0" marR="0" marT="0" marB="0">
                    <a:solidFill>
                      <a:schemeClr val="bg2"/>
                    </a:solidFill>
                  </a:tcPr>
                </a:tc>
                <a:extLst>
                  <a:ext uri="{0D108BD9-81ED-4DB2-BD59-A6C34878D82A}">
                    <a16:rowId xmlns:a16="http://schemas.microsoft.com/office/drawing/2014/main" val="2735209867"/>
                  </a:ext>
                </a:extLst>
              </a:tr>
            </a:tbl>
          </a:graphicData>
        </a:graphic>
      </p:graphicFrame>
      <p:sp>
        <p:nvSpPr>
          <p:cNvPr id="5" name="TextBox 4">
            <a:extLst>
              <a:ext uri="{FF2B5EF4-FFF2-40B4-BE49-F238E27FC236}">
                <a16:creationId xmlns:a16="http://schemas.microsoft.com/office/drawing/2014/main" id="{88F26D36-6E1C-14DB-9FB8-448A68A19A3F}"/>
              </a:ext>
            </a:extLst>
          </p:cNvPr>
          <p:cNvSpPr txBox="1"/>
          <p:nvPr/>
        </p:nvSpPr>
        <p:spPr>
          <a:xfrm>
            <a:off x="290322" y="3441109"/>
            <a:ext cx="8563356" cy="2831544"/>
          </a:xfrm>
          <a:prstGeom prst="rect">
            <a:avLst/>
          </a:prstGeom>
          <a:noFill/>
        </p:spPr>
        <p:txBody>
          <a:bodyPr wrap="square">
            <a:spAutoFit/>
          </a:bodyPr>
          <a:lstStyle/>
          <a:p>
            <a:r>
              <a:rPr lang="en-US" sz="1800" b="0" i="0" u="none" strike="noStrike" baseline="0" dirty="0">
                <a:solidFill>
                  <a:srgbClr val="000000"/>
                </a:solidFill>
                <a:latin typeface="Source Sans Pro" panose="020B0503030403020204" pitchFamily="34" charset="0"/>
              </a:rPr>
              <a:t>All individuals should become familiar with the potential benefits, limitations, and harms associated with cancer screening.</a:t>
            </a:r>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Visit </a:t>
            </a:r>
            <a:r>
              <a:rPr lang="en-US" dirty="0">
                <a:cs typeface="Arial" panose="020B0604020202020204" pitchFamily="34" charset="0"/>
                <a:hlinkClick r:id="rId3"/>
              </a:rPr>
              <a:t>www.cancer.org</a:t>
            </a:r>
            <a:r>
              <a:rPr lang="en-US" dirty="0">
                <a:cs typeface="Arial" panose="020B0604020202020204" pitchFamily="34" charset="0"/>
              </a:rPr>
              <a:t> for more information about the American Cancer Society Guidelines for the Early Detection of Cancer.</a:t>
            </a:r>
          </a:p>
          <a:p>
            <a:endParaRPr lang="en-US" dirty="0"/>
          </a:p>
          <a:p>
            <a:endParaRPr lang="en-US" dirty="0"/>
          </a:p>
          <a:p>
            <a:endParaRPr lang="en-US" sz="1400" dirty="0">
              <a:cs typeface="Arial" panose="020B0604020202020204" pitchFamily="34" charset="0"/>
            </a:endParaRPr>
          </a:p>
          <a:p>
            <a:r>
              <a:rPr lang="en-US" sz="1000" b="1" dirty="0">
                <a:cs typeface="Arial" panose="020B0604020202020204" pitchFamily="34" charset="0"/>
              </a:rPr>
              <a:t>Source: </a:t>
            </a:r>
            <a:r>
              <a:rPr lang="en-US" sz="1000" b="0" i="0" dirty="0" err="1">
                <a:effectLst/>
                <a:highlight>
                  <a:srgbClr val="FFFFFF"/>
                </a:highlight>
                <a:cs typeface="Arial" panose="020B0604020202020204" pitchFamily="34" charset="0"/>
              </a:rPr>
              <a:t>Oeffinger</a:t>
            </a:r>
            <a:r>
              <a:rPr lang="en-US" sz="1000" b="0" i="0" dirty="0">
                <a:effectLst/>
                <a:highlight>
                  <a:srgbClr val="FFFFFF"/>
                </a:highlight>
                <a:cs typeface="Arial" panose="020B0604020202020204" pitchFamily="34" charset="0"/>
              </a:rPr>
              <a:t> KC, </a:t>
            </a:r>
            <a:r>
              <a:rPr lang="en-US" sz="1000" b="0" i="0" dirty="0" err="1">
                <a:effectLst/>
                <a:highlight>
                  <a:srgbClr val="FFFFFF"/>
                </a:highlight>
                <a:cs typeface="Arial" panose="020B0604020202020204" pitchFamily="34" charset="0"/>
              </a:rPr>
              <a:t>Fontham</a:t>
            </a:r>
            <a:r>
              <a:rPr lang="en-US" sz="1000" b="0" i="0" dirty="0">
                <a:effectLst/>
                <a:highlight>
                  <a:srgbClr val="FFFFFF"/>
                </a:highlight>
                <a:cs typeface="Arial" panose="020B0604020202020204" pitchFamily="34" charset="0"/>
              </a:rPr>
              <a:t> ETH, Etzioni R, et al. Breast Cancer Screening for Women at Average Risk: 2015 Guideline Update From the American Cancer Society. </a:t>
            </a:r>
            <a:r>
              <a:rPr lang="en-US" sz="1000" b="0" i="1" dirty="0">
                <a:effectLst/>
                <a:highlight>
                  <a:srgbClr val="FFFFFF"/>
                </a:highlight>
                <a:cs typeface="Arial" panose="020B0604020202020204" pitchFamily="34" charset="0"/>
              </a:rPr>
              <a:t>JAMA.</a:t>
            </a:r>
            <a:r>
              <a:rPr lang="en-US" sz="1000" b="0" i="0" dirty="0">
                <a:effectLst/>
                <a:highlight>
                  <a:srgbClr val="FFFFFF"/>
                </a:highlight>
                <a:cs typeface="Arial" panose="020B0604020202020204" pitchFamily="34" charset="0"/>
              </a:rPr>
              <a:t> 2015;314(15):1599–1614. doi:10.1001/jama.2015.12783.</a:t>
            </a:r>
            <a:endParaRPr lang="en-US" sz="1000" dirty="0">
              <a:cs typeface="Arial" panose="020B0604020202020204" pitchFamily="34" charset="0"/>
            </a:endParaRPr>
          </a:p>
        </p:txBody>
      </p:sp>
      <p:pic>
        <p:nvPicPr>
          <p:cNvPr id="6" name="Picture 5">
            <a:extLst>
              <a:ext uri="{FF2B5EF4-FFF2-40B4-BE49-F238E27FC236}">
                <a16:creationId xmlns:a16="http://schemas.microsoft.com/office/drawing/2014/main" id="{ED6F3C3F-4DE2-242A-732D-6FBFD61F6FA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3" name="TextBox 2" descr="&#10;">
            <a:extLst>
              <a:ext uri="{FF2B5EF4-FFF2-40B4-BE49-F238E27FC236}">
                <a16:creationId xmlns:a16="http://schemas.microsoft.com/office/drawing/2014/main" id="{C23BB206-9C04-6973-38CA-9A05A3BF3B09}"/>
              </a:ext>
            </a:extLst>
          </p:cNvPr>
          <p:cNvSpPr txBox="1"/>
          <p:nvPr/>
        </p:nvSpPr>
        <p:spPr>
          <a:xfrm>
            <a:off x="499533" y="353978"/>
            <a:ext cx="7945966" cy="400110"/>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Breast Cancer Screening Recommendations - Average Risk</a:t>
            </a:r>
          </a:p>
        </p:txBody>
      </p:sp>
      <p:sp>
        <p:nvSpPr>
          <p:cNvPr id="2" name="Text Placeholder 3">
            <a:extLst>
              <a:ext uri="{FF2B5EF4-FFF2-40B4-BE49-F238E27FC236}">
                <a16:creationId xmlns:a16="http://schemas.microsoft.com/office/drawing/2014/main" id="{36CB4885-383F-A823-4A04-8F6F4AB4F728}"/>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2079996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73177FB-53A4-11B1-E933-1A7AC2D180A1}"/>
              </a:ext>
            </a:extLst>
          </p:cNvPr>
          <p:cNvSpPr txBox="1"/>
          <p:nvPr/>
        </p:nvSpPr>
        <p:spPr>
          <a:xfrm>
            <a:off x="499532" y="5919168"/>
            <a:ext cx="7476067" cy="579005"/>
          </a:xfrm>
          <a:prstGeom prst="rect">
            <a:avLst/>
          </a:prstGeom>
          <a:noFill/>
        </p:spPr>
        <p:txBody>
          <a:bodyPr wrap="square">
            <a:spAutoFit/>
          </a:bodyPr>
          <a:lstStyle/>
          <a:p>
            <a:pPr marL="0" marR="0">
              <a:lnSpc>
                <a:spcPct val="107000"/>
              </a:lnSpc>
              <a:spcBef>
                <a:spcPts val="0"/>
              </a:spcBef>
              <a:spcAft>
                <a:spcPts val="0"/>
              </a:spcAft>
              <a:tabLst>
                <a:tab pos="1454150" algn="l"/>
              </a:tabLst>
            </a:pPr>
            <a:r>
              <a:rPr lang="en-US" sz="1000" b="0" i="0" u="none" strike="noStrike" baseline="0" dirty="0">
                <a:solidFill>
                  <a:srgbClr val="000000"/>
                </a:solidFill>
              </a:rPr>
              <a:t>Estimates are age adjusted to the year 2000 US population standard using 3 age groups: 40-49, 50-64, and 65+ years. The National Health Interview Survey underwent a significant redesign in 2019, preventing comparability to prior years indicated by the line break. </a:t>
            </a:r>
          </a:p>
          <a:p>
            <a:pPr marL="0" marR="0">
              <a:lnSpc>
                <a:spcPct val="107000"/>
              </a:lnSpc>
              <a:spcBef>
                <a:spcPts val="0"/>
              </a:spcBef>
              <a:spcAft>
                <a:spcPts val="0"/>
              </a:spcAft>
              <a:tabLst>
                <a:tab pos="1454150" algn="l"/>
              </a:tabLst>
            </a:pPr>
            <a:r>
              <a:rPr lang="en-US" sz="1000" b="1" i="0" u="none" strike="noStrike" baseline="0" dirty="0">
                <a:solidFill>
                  <a:srgbClr val="000000"/>
                </a:solidFill>
              </a:rPr>
              <a:t>Source: </a:t>
            </a:r>
            <a:r>
              <a:rPr lang="en-US" sz="1000" b="0" i="0" u="none" strike="noStrike" baseline="0" dirty="0">
                <a:solidFill>
                  <a:srgbClr val="000000"/>
                </a:solidFill>
              </a:rPr>
              <a:t>National Health Interview Survey, 2000-2023. </a:t>
            </a:r>
            <a:endParaRPr lang="en-US" sz="400" kern="100" dirty="0">
              <a:effectLs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EF6B0D2-F25C-E895-B522-D9EFB6FF894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graphicFrame>
        <p:nvGraphicFramePr>
          <p:cNvPr id="2" name="Chart 1">
            <a:extLst>
              <a:ext uri="{FF2B5EF4-FFF2-40B4-BE49-F238E27FC236}">
                <a16:creationId xmlns:a16="http://schemas.microsoft.com/office/drawing/2014/main" id="{00000000-0008-0000-1E00-000003000000}"/>
              </a:ext>
            </a:extLst>
          </p:cNvPr>
          <p:cNvGraphicFramePr>
            <a:graphicFrameLocks/>
          </p:cNvGraphicFramePr>
          <p:nvPr>
            <p:extLst>
              <p:ext uri="{D42A27DB-BD31-4B8C-83A1-F6EECF244321}">
                <p14:modId xmlns:p14="http://schemas.microsoft.com/office/powerpoint/2010/main" val="3889926045"/>
              </p:ext>
            </p:extLst>
          </p:nvPr>
        </p:nvGraphicFramePr>
        <p:xfrm>
          <a:off x="777240" y="1097280"/>
          <a:ext cx="7589520" cy="466344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descr="&#10;">
            <a:extLst>
              <a:ext uri="{FF2B5EF4-FFF2-40B4-BE49-F238E27FC236}">
                <a16:creationId xmlns:a16="http://schemas.microsoft.com/office/drawing/2014/main" id="{E4EA9CA4-52BE-71CD-159D-734BAEC2F4F6}"/>
              </a:ext>
            </a:extLst>
          </p:cNvPr>
          <p:cNvSpPr txBox="1"/>
          <p:nvPr/>
        </p:nvSpPr>
        <p:spPr>
          <a:xfrm>
            <a:off x="499532" y="356821"/>
            <a:ext cx="8356600" cy="740459"/>
          </a:xfrm>
          <a:prstGeom prst="rect">
            <a:avLst/>
          </a:prstGeom>
          <a:noFill/>
        </p:spPr>
        <p:txBody>
          <a:bodyPr wrap="square" rtlCol="0">
            <a:spAutoFit/>
          </a:bodyPr>
          <a:lstStyle/>
          <a:p>
            <a:pPr marL="0" marR="0">
              <a:lnSpc>
                <a:spcPct val="107000"/>
              </a:lnSpc>
              <a:spcBef>
                <a:spcPts val="1200"/>
              </a:spcBef>
              <a:spcAft>
                <a:spcPts val="0"/>
              </a:spcAft>
            </a:pPr>
            <a:r>
              <a:rPr lang="en-US" sz="2000" b="1" kern="10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Trends in Mammography Within the Past Two Years</a:t>
            </a:r>
            <a:r>
              <a:rPr lang="en-US" sz="2000" b="1" kern="100" dirty="0">
                <a:solidFill>
                  <a:srgbClr val="2746F8"/>
                </a:solidFill>
                <a:latin typeface="Poppins" panose="00000500000000000000" pitchFamily="2" charset="0"/>
                <a:ea typeface="Times New Roman" panose="02020603050405020304" pitchFamily="18" charset="0"/>
                <a:cs typeface="Poppins" panose="00000500000000000000" pitchFamily="2" charset="0"/>
              </a:rPr>
              <a:t> (%)</a:t>
            </a:r>
            <a:r>
              <a:rPr lang="en-US" sz="2000" b="1" kern="10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 Females 40 Years and Older, by Race/Ethnicity, US, 2000-2023</a:t>
            </a:r>
          </a:p>
        </p:txBody>
      </p:sp>
      <p:sp>
        <p:nvSpPr>
          <p:cNvPr id="5" name="Text Placeholder 3">
            <a:extLst>
              <a:ext uri="{FF2B5EF4-FFF2-40B4-BE49-F238E27FC236}">
                <a16:creationId xmlns:a16="http://schemas.microsoft.com/office/drawing/2014/main" id="{55C23F15-263F-64F7-399E-51D46DEF5FB9}"/>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3991777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8C4FFE-7B81-E4DC-CE06-E896C1FB28D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3" name="TextBox 2" descr="&#10;">
            <a:extLst>
              <a:ext uri="{FF2B5EF4-FFF2-40B4-BE49-F238E27FC236}">
                <a16:creationId xmlns:a16="http://schemas.microsoft.com/office/drawing/2014/main" id="{DBB13972-DFE2-2EA4-8F07-1999DCB9FB75}"/>
              </a:ext>
            </a:extLst>
          </p:cNvPr>
          <p:cNvSpPr txBox="1"/>
          <p:nvPr/>
        </p:nvSpPr>
        <p:spPr>
          <a:xfrm>
            <a:off x="499533" y="378066"/>
            <a:ext cx="8546919" cy="707886"/>
          </a:xfrm>
          <a:prstGeom prst="rect">
            <a:avLst/>
          </a:prstGeom>
          <a:noFill/>
        </p:spPr>
        <p:txBody>
          <a:bodyPr wrap="square" rtlCol="0">
            <a:spAutoFit/>
          </a:bodyPr>
          <a:lstStyle/>
          <a:p>
            <a:r>
              <a:rPr lang="en-US" sz="2000" b="1" dirty="0">
                <a:solidFill>
                  <a:srgbClr val="2746F8"/>
                </a:solidFill>
                <a:effectLst/>
                <a:latin typeface="Poppins" panose="00000500000000000000" pitchFamily="2" charset="0"/>
                <a:ea typeface="Calibri" panose="020F0502020204030204" pitchFamily="34" charset="0"/>
                <a:cs typeface="Poppins" panose="00000500000000000000" pitchFamily="2" charset="0"/>
              </a:rPr>
              <a:t>Current Cigarette Smoking (%), Adults 18 Years and Older</a:t>
            </a:r>
            <a:r>
              <a:rPr lang="en-US" sz="2000" b="1" dirty="0">
                <a:solidFill>
                  <a:srgbClr val="2746F8"/>
                </a:solidFill>
                <a:latin typeface="Poppins" panose="00000500000000000000" pitchFamily="2" charset="0"/>
                <a:ea typeface="Calibri" panose="020F0502020204030204" pitchFamily="34" charset="0"/>
                <a:cs typeface="Poppins" panose="00000500000000000000" pitchFamily="2" charset="0"/>
              </a:rPr>
              <a:t>,</a:t>
            </a:r>
            <a:r>
              <a:rPr lang="en-US" sz="2000" b="1" dirty="0">
                <a:solidFill>
                  <a:srgbClr val="2746F8"/>
                </a:solidFill>
                <a:effectLst/>
                <a:latin typeface="Poppins" panose="00000500000000000000" pitchFamily="2" charset="0"/>
                <a:ea typeface="Calibri" panose="020F0502020204030204" pitchFamily="34" charset="0"/>
                <a:cs typeface="Poppins" panose="00000500000000000000" pitchFamily="2" charset="0"/>
              </a:rPr>
              <a:t> by State, US, 2023</a:t>
            </a:r>
            <a:endParaRPr lang="en-US" sz="2000" dirty="0">
              <a:solidFill>
                <a:srgbClr val="2746F8"/>
              </a:solidFill>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562E914C-D61E-F3FD-91E1-7AA71EEC32FE}"/>
              </a:ext>
            </a:extLst>
          </p:cNvPr>
          <p:cNvSpPr txBox="1"/>
          <p:nvPr/>
        </p:nvSpPr>
        <p:spPr>
          <a:xfrm>
            <a:off x="499533" y="5836835"/>
            <a:ext cx="8212666" cy="707886"/>
          </a:xfrm>
          <a:prstGeom prst="rect">
            <a:avLst/>
          </a:prstGeom>
          <a:noFill/>
        </p:spPr>
        <p:txBody>
          <a:bodyPr wrap="square" rtlCol="0">
            <a:spAutoFit/>
          </a:bodyPr>
          <a:lstStyle/>
          <a:p>
            <a:r>
              <a:rPr lang="en-US" sz="1000" b="0" i="0" u="none" strike="noStrike" baseline="0" dirty="0">
                <a:solidFill>
                  <a:srgbClr val="000000"/>
                </a:solidFill>
              </a:rPr>
              <a:t>Kentucky and Pennsylvania were not included in the 2023 Behavioral Risk Factor Surveillance System due to insufficient data. Estimates are age adjusted to the year 2000 US population standard using 5 age groups: 18-24, 25-34, 35-44, 45-64, and 65 years. Current cigarette smoking is defined as ever smoked 100 cigarettes in lifetime and now smoke every day or some days.</a:t>
            </a:r>
          </a:p>
          <a:p>
            <a:r>
              <a:rPr lang="en-US" sz="1000" b="1" i="0" u="none" strike="noStrike" baseline="0" dirty="0">
                <a:solidFill>
                  <a:srgbClr val="000000"/>
                </a:solidFill>
              </a:rPr>
              <a:t>Source</a:t>
            </a:r>
            <a:r>
              <a:rPr lang="en-US" sz="1000" b="0" i="0" u="none" strike="noStrike" baseline="0" dirty="0">
                <a:solidFill>
                  <a:srgbClr val="000000"/>
                </a:solidFill>
              </a:rPr>
              <a:t>: Behavioral Risk Factor Surveillance System, 2023.</a:t>
            </a:r>
            <a:endParaRPr lang="en-US" sz="1800" b="0" i="0" u="none" strike="noStrike" baseline="0" dirty="0">
              <a:solidFill>
                <a:srgbClr val="000000"/>
              </a:solidFill>
            </a:endParaRPr>
          </a:p>
        </p:txBody>
      </p:sp>
      <p:grpSp>
        <p:nvGrpSpPr>
          <p:cNvPr id="13" name="Group 12">
            <a:extLst>
              <a:ext uri="{FF2B5EF4-FFF2-40B4-BE49-F238E27FC236}">
                <a16:creationId xmlns:a16="http://schemas.microsoft.com/office/drawing/2014/main" id="{3BAF6DB6-A393-0FE1-1AF8-1D7ED0E176A4}"/>
              </a:ext>
            </a:extLst>
          </p:cNvPr>
          <p:cNvGrpSpPr/>
          <p:nvPr/>
        </p:nvGrpSpPr>
        <p:grpSpPr>
          <a:xfrm>
            <a:off x="812800" y="1096433"/>
            <a:ext cx="7586132" cy="4665134"/>
            <a:chOff x="812800" y="1096433"/>
            <a:chExt cx="7586132" cy="4665134"/>
          </a:xfrm>
        </p:grpSpPr>
        <p:grpSp>
          <p:nvGrpSpPr>
            <p:cNvPr id="9" name="Group 8">
              <a:extLst>
                <a:ext uri="{FF2B5EF4-FFF2-40B4-BE49-F238E27FC236}">
                  <a16:creationId xmlns:a16="http://schemas.microsoft.com/office/drawing/2014/main" id="{07AB9E62-51C9-1E85-2AEC-6023024E70B2}"/>
                </a:ext>
              </a:extLst>
            </p:cNvPr>
            <p:cNvGrpSpPr/>
            <p:nvPr/>
          </p:nvGrpSpPr>
          <p:grpSpPr>
            <a:xfrm>
              <a:off x="812800" y="1096433"/>
              <a:ext cx="7586132" cy="4665134"/>
              <a:chOff x="812800" y="1096433"/>
              <a:chExt cx="7586132" cy="4665134"/>
            </a:xfrm>
          </p:grpSpPr>
          <p:grpSp>
            <p:nvGrpSpPr>
              <p:cNvPr id="7" name="Group 6">
                <a:extLst>
                  <a:ext uri="{FF2B5EF4-FFF2-40B4-BE49-F238E27FC236}">
                    <a16:creationId xmlns:a16="http://schemas.microsoft.com/office/drawing/2014/main" id="{4B29A96B-9AEF-7F86-AD04-A33CAC624B4E}"/>
                  </a:ext>
                </a:extLst>
              </p:cNvPr>
              <p:cNvGrpSpPr/>
              <p:nvPr/>
            </p:nvGrpSpPr>
            <p:grpSpPr>
              <a:xfrm>
                <a:off x="812800" y="1096433"/>
                <a:ext cx="7586132" cy="4665134"/>
                <a:chOff x="812800" y="1096433"/>
                <a:chExt cx="7586132" cy="4665134"/>
              </a:xfrm>
            </p:grpSpPr>
            <mc:AlternateContent xmlns:mc="http://schemas.openxmlformats.org/markup-compatibility/2006" xmlns:cx4="http://schemas.microsoft.com/office/drawing/2016/5/10/chartex">
              <mc:Choice Requires="cx4">
                <p:graphicFrame>
                  <p:nvGraphicFramePr>
                    <p:cNvPr id="4" name="Chart 3">
                      <a:extLst>
                        <a:ext uri="{FF2B5EF4-FFF2-40B4-BE49-F238E27FC236}">
                          <a16:creationId xmlns:a16="http://schemas.microsoft.com/office/drawing/2014/main" id="{0FC45921-3FAE-275B-6427-45AB10520632}"/>
                        </a:ext>
                      </a:extLst>
                    </p:cNvPr>
                    <p:cNvGraphicFramePr/>
                    <p:nvPr>
                      <p:extLst>
                        <p:ext uri="{D42A27DB-BD31-4B8C-83A1-F6EECF244321}">
                          <p14:modId xmlns:p14="http://schemas.microsoft.com/office/powerpoint/2010/main" val="2182747083"/>
                        </p:ext>
                      </p:extLst>
                    </p:nvPr>
                  </p:nvGraphicFramePr>
                  <p:xfrm>
                    <a:off x="812800" y="1096433"/>
                    <a:ext cx="7586132" cy="4665134"/>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4" name="Chart 3">
                      <a:extLst>
                        <a:ext uri="{FF2B5EF4-FFF2-40B4-BE49-F238E27FC236}">
                          <a16:creationId xmlns:a16="http://schemas.microsoft.com/office/drawing/2014/main" id="{0FC45921-3FAE-275B-6427-45AB10520632}"/>
                        </a:ext>
                      </a:extLst>
                    </p:cNvPr>
                    <p:cNvPicPr>
                      <a:picLocks noGrp="1" noRot="1" noChangeAspect="1" noMove="1" noResize="1" noEditPoints="1" noAdjustHandles="1" noChangeArrowheads="1" noChangeShapeType="1"/>
                    </p:cNvPicPr>
                    <p:nvPr/>
                  </p:nvPicPr>
                  <p:blipFill>
                    <a:blip r:embed="rId6"/>
                    <a:stretch>
                      <a:fillRect/>
                    </a:stretch>
                  </p:blipFill>
                  <p:spPr>
                    <a:xfrm>
                      <a:off x="812800" y="1096433"/>
                      <a:ext cx="7586132" cy="4665134"/>
                    </a:xfrm>
                    <a:prstGeom prst="rect">
                      <a:avLst/>
                    </a:prstGeom>
                  </p:spPr>
                </p:pic>
              </mc:Fallback>
            </mc:AlternateContent>
            <p:sp>
              <p:nvSpPr>
                <p:cNvPr id="6" name="TextBox 5">
                  <a:extLst>
                    <a:ext uri="{FF2B5EF4-FFF2-40B4-BE49-F238E27FC236}">
                      <a16:creationId xmlns:a16="http://schemas.microsoft.com/office/drawing/2014/main" id="{021FBF09-3BB0-4F46-F33A-42F17C957EC5}"/>
                    </a:ext>
                  </a:extLst>
                </p:cNvPr>
                <p:cNvSpPr txBox="1"/>
                <p:nvPr/>
              </p:nvSpPr>
              <p:spPr>
                <a:xfrm>
                  <a:off x="5702301" y="5350423"/>
                  <a:ext cx="1430866" cy="369332"/>
                </a:xfrm>
                <a:prstGeom prst="rect">
                  <a:avLst/>
                </a:prstGeom>
                <a:solidFill>
                  <a:schemeClr val="bg1"/>
                </a:solidFill>
                <a:ln>
                  <a:solidFill>
                    <a:schemeClr val="bg1"/>
                  </a:solidFill>
                </a:ln>
              </p:spPr>
              <p:txBody>
                <a:bodyPr wrap="square" rtlCol="0">
                  <a:spAutoFit/>
                </a:bodyPr>
                <a:lstStyle/>
                <a:p>
                  <a:endParaRPr lang="en-US" dirty="0"/>
                </a:p>
              </p:txBody>
            </p:sp>
          </p:grpSp>
          <p:sp>
            <p:nvSpPr>
              <p:cNvPr id="10" name="TextBox 9">
                <a:extLst>
                  <a:ext uri="{FF2B5EF4-FFF2-40B4-BE49-F238E27FC236}">
                    <a16:creationId xmlns:a16="http://schemas.microsoft.com/office/drawing/2014/main" id="{22B9FB6C-D119-F98A-005B-953F95A7FBB6}"/>
                  </a:ext>
                </a:extLst>
              </p:cNvPr>
              <p:cNvSpPr txBox="1"/>
              <p:nvPr/>
            </p:nvSpPr>
            <p:spPr>
              <a:xfrm>
                <a:off x="6180668" y="3150276"/>
                <a:ext cx="73152" cy="73152"/>
              </a:xfrm>
              <a:prstGeom prst="rect">
                <a:avLst/>
              </a:prstGeom>
              <a:solidFill>
                <a:srgbClr val="73BED3"/>
              </a:solidFill>
              <a:ln>
                <a:solidFill>
                  <a:schemeClr val="bg1"/>
                </a:solidFill>
              </a:ln>
            </p:spPr>
            <p:txBody>
              <a:bodyPr wrap="square" rtlCol="0">
                <a:spAutoFit/>
              </a:bodyPr>
              <a:lstStyle/>
              <a:p>
                <a:endParaRPr lang="en-US" dirty="0"/>
              </a:p>
            </p:txBody>
          </p:sp>
        </p:grpSp>
        <p:pic>
          <p:nvPicPr>
            <p:cNvPr id="12" name="Picture 11" descr="A blue rectangle on a black background&#10;&#10;AI-generated content may be incorrect.">
              <a:extLst>
                <a:ext uri="{FF2B5EF4-FFF2-40B4-BE49-F238E27FC236}">
                  <a16:creationId xmlns:a16="http://schemas.microsoft.com/office/drawing/2014/main" id="{E49B95FB-8404-A7AF-051D-0213FEA2C1A6}"/>
                </a:ext>
              </a:extLst>
            </p:cNvPr>
            <p:cNvPicPr>
              <a:picLocks noChangeAspect="1"/>
            </p:cNvPicPr>
            <p:nvPr/>
          </p:nvPicPr>
          <p:blipFill>
            <a:blip r:embed="rId7"/>
            <a:stretch>
              <a:fillRect/>
            </a:stretch>
          </p:blipFill>
          <p:spPr>
            <a:xfrm rot="20643634">
              <a:off x="6684904" y="5014258"/>
              <a:ext cx="949778" cy="486107"/>
            </a:xfrm>
            <a:prstGeom prst="rect">
              <a:avLst/>
            </a:prstGeom>
          </p:spPr>
        </p:pic>
      </p:grpSp>
      <p:sp>
        <p:nvSpPr>
          <p:cNvPr id="11" name="Text Placeholder 3">
            <a:extLst>
              <a:ext uri="{FF2B5EF4-FFF2-40B4-BE49-F238E27FC236}">
                <a16:creationId xmlns:a16="http://schemas.microsoft.com/office/drawing/2014/main" id="{0A539240-17A4-0E4F-792A-F9C06B1CD048}"/>
              </a:ext>
            </a:extLst>
          </p:cNvPr>
          <p:cNvSpPr txBox="1">
            <a:spLocks/>
          </p:cNvSpPr>
          <p:nvPr/>
        </p:nvSpPr>
        <p:spPr>
          <a:xfrm>
            <a:off x="499533" y="156786"/>
            <a:ext cx="11302014" cy="251703"/>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850595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47590B-2631-9338-82A1-64FE135D1973}"/>
              </a:ext>
            </a:extLst>
          </p:cNvPr>
          <p:cNvSpPr txBox="1"/>
          <p:nvPr/>
        </p:nvSpPr>
        <p:spPr>
          <a:xfrm>
            <a:off x="499534" y="5727696"/>
            <a:ext cx="7543635" cy="1169551"/>
          </a:xfrm>
          <a:prstGeom prst="rect">
            <a:avLst/>
          </a:prstGeom>
          <a:noFill/>
        </p:spPr>
        <p:txBody>
          <a:bodyPr wrap="square">
            <a:spAutoFit/>
          </a:bodyPr>
          <a:lstStyle/>
          <a:p>
            <a:r>
              <a:rPr lang="en-US" sz="1000" b="0" i="0" u="none" strike="noStrike" baseline="0" dirty="0">
                <a:solidFill>
                  <a:srgbClr val="000000"/>
                </a:solidFill>
              </a:rPr>
              <a:t>ACS-American Cancer Society, USPSTF-United States Preventive Services Task Force, AIAN-American Indian or Alaska Native only or multiple race categories. *Mammogram within the past year (females ages 45-54 years) or past two years (ages ≥55 years). Estimates are age adjusted to the year 2000 US population standard using 3 age groups: 45-49, 50-64, and ≥65 years. §USPSTF 2016 Recommendation: Mammogram within the past 2 years among females ages 50-74 years. Estimates are age adjusted using 2 age groups: 50-64, and 65-74 years. †USPSTF 2024 recommendation: Mammogram within the past two years among females ages 40-74 years. Data are presented only as baseline estimates, as this recommendation was not in place at time of survey. Estimates are age adjusted using 3 age groups: 40-49, 50-64, and 65-74 years. </a:t>
            </a:r>
            <a:endParaRPr lang="en-US" sz="1000" dirty="0">
              <a:solidFill>
                <a:srgbClr val="000000"/>
              </a:solidFill>
            </a:endParaRPr>
          </a:p>
          <a:p>
            <a:r>
              <a:rPr lang="en-US" sz="1000" b="1" i="0" u="none" strike="noStrike" baseline="0" dirty="0">
                <a:solidFill>
                  <a:srgbClr val="000000"/>
                </a:solidFill>
              </a:rPr>
              <a:t>Source: </a:t>
            </a:r>
            <a:r>
              <a:rPr lang="en-US" sz="1000" b="0" i="0" u="none" strike="noStrike" baseline="0" dirty="0">
                <a:solidFill>
                  <a:srgbClr val="000000"/>
                </a:solidFill>
              </a:rPr>
              <a:t>National Health Interview Survey, 2023. 	</a:t>
            </a:r>
          </a:p>
        </p:txBody>
      </p:sp>
      <p:pic>
        <p:nvPicPr>
          <p:cNvPr id="9" name="Picture 8">
            <a:extLst>
              <a:ext uri="{FF2B5EF4-FFF2-40B4-BE49-F238E27FC236}">
                <a16:creationId xmlns:a16="http://schemas.microsoft.com/office/drawing/2014/main" id="{DCBA8776-245A-E387-31B5-14F7E520E72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3" name="TextBox 2" descr="&#10;">
            <a:extLst>
              <a:ext uri="{FF2B5EF4-FFF2-40B4-BE49-F238E27FC236}">
                <a16:creationId xmlns:a16="http://schemas.microsoft.com/office/drawing/2014/main" id="{94CEFFD1-F4E7-15C6-B73B-50116F346DAF}"/>
              </a:ext>
            </a:extLst>
          </p:cNvPr>
          <p:cNvSpPr txBox="1"/>
          <p:nvPr/>
        </p:nvSpPr>
        <p:spPr>
          <a:xfrm>
            <a:off x="499533" y="308901"/>
            <a:ext cx="8212666" cy="707886"/>
          </a:xfrm>
          <a:prstGeom prst="rect">
            <a:avLst/>
          </a:prstGeom>
          <a:noFill/>
        </p:spPr>
        <p:txBody>
          <a:bodyPr wrap="square" rtlCol="0">
            <a:spAutoFit/>
          </a:bodyPr>
          <a:lstStyle/>
          <a:p>
            <a:r>
              <a:rPr lang="en-US" sz="2000" b="1" dirty="0">
                <a:solidFill>
                  <a:srgbClr val="2746F8"/>
                </a:solidFill>
                <a:effectLst/>
                <a:latin typeface="Poppins" panose="00000500000000000000" pitchFamily="2" charset="0"/>
                <a:ea typeface="Calibri" panose="020F0502020204030204" pitchFamily="34" charset="0"/>
                <a:cs typeface="Poppins" panose="00000500000000000000" pitchFamily="2" charset="0"/>
              </a:rPr>
              <a:t>Mammography (%), Females 40 Years and Older, by Race/Ethnicity, US, 2023</a:t>
            </a:r>
            <a:endParaRPr lang="en-US" sz="2400" b="1" dirty="0">
              <a:solidFill>
                <a:srgbClr val="2746F8"/>
              </a:solidFill>
              <a:latin typeface="Poppins" panose="00000500000000000000" pitchFamily="2" charset="0"/>
              <a:cs typeface="Poppins" panose="00000500000000000000" pitchFamily="2" charset="0"/>
            </a:endParaRPr>
          </a:p>
        </p:txBody>
      </p:sp>
      <p:graphicFrame>
        <p:nvGraphicFramePr>
          <p:cNvPr id="2" name="Chart 1">
            <a:extLst>
              <a:ext uri="{FF2B5EF4-FFF2-40B4-BE49-F238E27FC236}">
                <a16:creationId xmlns:a16="http://schemas.microsoft.com/office/drawing/2014/main" id="{7F60773E-FB45-BE27-AC2D-9F392AB2F651}"/>
              </a:ext>
            </a:extLst>
          </p:cNvPr>
          <p:cNvGraphicFramePr>
            <a:graphicFrameLocks/>
          </p:cNvGraphicFramePr>
          <p:nvPr>
            <p:extLst>
              <p:ext uri="{D42A27DB-BD31-4B8C-83A1-F6EECF244321}">
                <p14:modId xmlns:p14="http://schemas.microsoft.com/office/powerpoint/2010/main" val="601488779"/>
              </p:ext>
            </p:extLst>
          </p:nvPr>
        </p:nvGraphicFramePr>
        <p:xfrm>
          <a:off x="777240" y="1097280"/>
          <a:ext cx="7589520" cy="466344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Placeholder 3">
            <a:extLst>
              <a:ext uri="{FF2B5EF4-FFF2-40B4-BE49-F238E27FC236}">
                <a16:creationId xmlns:a16="http://schemas.microsoft.com/office/drawing/2014/main" id="{E183C7FD-A33A-B4D7-C2F2-C963D5404FA0}"/>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3058879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4E54084-BC0B-F3AE-F612-A724BF57C3DD}"/>
              </a:ext>
            </a:extLst>
          </p:cNvPr>
          <p:cNvSpPr txBox="1"/>
          <p:nvPr/>
        </p:nvSpPr>
        <p:spPr>
          <a:xfrm>
            <a:off x="499533" y="5838543"/>
            <a:ext cx="7589520" cy="861774"/>
          </a:xfrm>
          <a:prstGeom prst="rect">
            <a:avLst/>
          </a:prstGeom>
          <a:noFill/>
        </p:spPr>
        <p:txBody>
          <a:bodyPr wrap="square">
            <a:spAutoFit/>
          </a:bodyPr>
          <a:lstStyle/>
          <a:p>
            <a:r>
              <a:rPr lang="en-US" sz="1000" b="0" i="0" u="none" strike="noStrike" baseline="0" dirty="0">
                <a:solidFill>
                  <a:srgbClr val="000000"/>
                </a:solidFill>
              </a:rPr>
              <a:t>ACS-American Cancer Society, USPSTF-United States Preventive Services Task Force. Estimates stratified by age are crude. *Mammogram within the past year (females ages 45-54 years) or past two years (females ages ≥55 years). §USPSTF 2016 Recommendation: Mammogram within the past 2 years among females ages 50-74 years. †USPSTF 2024 recommendation: Mammogram within the past two years among females ages 40-74 years. Data are presented only as baseline estimates, as this recommendation was not in place at time of survey. </a:t>
            </a:r>
          </a:p>
          <a:p>
            <a:r>
              <a:rPr lang="en-US" sz="1000" b="1" i="0" u="none" strike="noStrike" baseline="0" dirty="0">
                <a:solidFill>
                  <a:srgbClr val="000000"/>
                </a:solidFill>
              </a:rPr>
              <a:t>Source: </a:t>
            </a:r>
            <a:r>
              <a:rPr lang="en-US" sz="1000" b="0" i="0" u="none" strike="noStrike" baseline="0" dirty="0">
                <a:solidFill>
                  <a:srgbClr val="000000"/>
                </a:solidFill>
              </a:rPr>
              <a:t>National Health Interview Survey, 2023. 	</a:t>
            </a:r>
          </a:p>
        </p:txBody>
      </p:sp>
      <p:pic>
        <p:nvPicPr>
          <p:cNvPr id="8" name="Picture 7">
            <a:extLst>
              <a:ext uri="{FF2B5EF4-FFF2-40B4-BE49-F238E27FC236}">
                <a16:creationId xmlns:a16="http://schemas.microsoft.com/office/drawing/2014/main" id="{4B6D2EAF-1472-B909-B71F-BE46D32FAB4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graphicFrame>
        <p:nvGraphicFramePr>
          <p:cNvPr id="11" name="Chart 10">
            <a:extLst>
              <a:ext uri="{FF2B5EF4-FFF2-40B4-BE49-F238E27FC236}">
                <a16:creationId xmlns:a16="http://schemas.microsoft.com/office/drawing/2014/main" id="{BF35A3C6-E2D0-DF52-105E-01C725511860}"/>
              </a:ext>
            </a:extLst>
          </p:cNvPr>
          <p:cNvGraphicFramePr>
            <a:graphicFrameLocks/>
          </p:cNvGraphicFramePr>
          <p:nvPr>
            <p:extLst>
              <p:ext uri="{D42A27DB-BD31-4B8C-83A1-F6EECF244321}">
                <p14:modId xmlns:p14="http://schemas.microsoft.com/office/powerpoint/2010/main" val="2883899617"/>
              </p:ext>
            </p:extLst>
          </p:nvPr>
        </p:nvGraphicFramePr>
        <p:xfrm>
          <a:off x="777240" y="1090575"/>
          <a:ext cx="7589520" cy="466344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descr="&#10;">
            <a:extLst>
              <a:ext uri="{FF2B5EF4-FFF2-40B4-BE49-F238E27FC236}">
                <a16:creationId xmlns:a16="http://schemas.microsoft.com/office/drawing/2014/main" id="{9537CA51-58EA-0154-D162-8852DA49BBCC}"/>
              </a:ext>
            </a:extLst>
          </p:cNvPr>
          <p:cNvSpPr txBox="1"/>
          <p:nvPr/>
        </p:nvSpPr>
        <p:spPr>
          <a:xfrm>
            <a:off x="499533" y="307827"/>
            <a:ext cx="8212666"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Mammography (%), Females 40 Years and Older, by Age, US, 2023</a:t>
            </a:r>
          </a:p>
        </p:txBody>
      </p:sp>
      <p:sp>
        <p:nvSpPr>
          <p:cNvPr id="2" name="Text Placeholder 3">
            <a:extLst>
              <a:ext uri="{FF2B5EF4-FFF2-40B4-BE49-F238E27FC236}">
                <a16:creationId xmlns:a16="http://schemas.microsoft.com/office/drawing/2014/main" id="{054E5672-6EA3-2BAF-C000-60B03DCEC1E8}"/>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4003522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F6A5AF-EE34-D004-0B2E-BFB1A9064CC0}"/>
              </a:ext>
            </a:extLst>
          </p:cNvPr>
          <p:cNvSpPr txBox="1"/>
          <p:nvPr/>
        </p:nvSpPr>
        <p:spPr>
          <a:xfrm>
            <a:off x="499533" y="5862657"/>
            <a:ext cx="7703563" cy="861774"/>
          </a:xfrm>
          <a:prstGeom prst="rect">
            <a:avLst/>
          </a:prstGeom>
          <a:noFill/>
        </p:spPr>
        <p:txBody>
          <a:bodyPr wrap="square">
            <a:spAutoFit/>
          </a:bodyPr>
          <a:lstStyle/>
          <a:p>
            <a:r>
              <a:rPr lang="en-US" sz="1000" b="0" i="0" u="none" strike="noStrike" baseline="0" dirty="0">
                <a:solidFill>
                  <a:srgbClr val="000000"/>
                </a:solidFill>
              </a:rPr>
              <a:t>ACS-American Cancer Society, USPSTF-United States Preventive Services Task Force. Estimates stratified by i</a:t>
            </a:r>
            <a:r>
              <a:rPr lang="en-US" sz="1000" dirty="0">
                <a:solidFill>
                  <a:srgbClr val="000000"/>
                </a:solidFill>
              </a:rPr>
              <a:t>nsurance</a:t>
            </a:r>
            <a:r>
              <a:rPr lang="en-US" sz="1000" b="0" i="0" u="none" strike="noStrike" baseline="0" dirty="0">
                <a:solidFill>
                  <a:srgbClr val="000000"/>
                </a:solidFill>
              </a:rPr>
              <a:t> status are crude. *Mammogram within the past year (females ages 45-54 years) or past two years (females ages ≥55 years). §USPSTF 2016 Recommendation: Mammogram within the past 2 years among females ages 50-74 years. †USPSTF 2024 recommendation: Mammogram within the past two years among females ages 40-74 years. Data are presented only as baseline estimates, as this recommendation was not in place at time of survey. </a:t>
            </a:r>
          </a:p>
          <a:p>
            <a:r>
              <a:rPr lang="en-US" sz="1000" b="1" i="0" u="none" strike="noStrike" baseline="0" dirty="0">
                <a:solidFill>
                  <a:srgbClr val="000000"/>
                </a:solidFill>
              </a:rPr>
              <a:t>Source: </a:t>
            </a:r>
            <a:r>
              <a:rPr lang="en-US" sz="1000" b="0" i="0" u="none" strike="noStrike" baseline="0" dirty="0">
                <a:solidFill>
                  <a:srgbClr val="000000"/>
                </a:solidFill>
              </a:rPr>
              <a:t>National Health Interview Survey, 2023. 	</a:t>
            </a:r>
          </a:p>
        </p:txBody>
      </p:sp>
      <p:pic>
        <p:nvPicPr>
          <p:cNvPr id="8" name="Picture 7">
            <a:extLst>
              <a:ext uri="{FF2B5EF4-FFF2-40B4-BE49-F238E27FC236}">
                <a16:creationId xmlns:a16="http://schemas.microsoft.com/office/drawing/2014/main" id="{CE48AA9A-70E1-946D-077D-FCF6812869B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4" name="TextBox 3" descr="&#10;">
            <a:extLst>
              <a:ext uri="{FF2B5EF4-FFF2-40B4-BE49-F238E27FC236}">
                <a16:creationId xmlns:a16="http://schemas.microsoft.com/office/drawing/2014/main" id="{9294DE37-4751-68FC-62B3-7D03EBB8741C}"/>
              </a:ext>
            </a:extLst>
          </p:cNvPr>
          <p:cNvSpPr txBox="1"/>
          <p:nvPr/>
        </p:nvSpPr>
        <p:spPr>
          <a:xfrm>
            <a:off x="499533" y="317185"/>
            <a:ext cx="8212666"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Mammography (%), Females 40 Years and Older, by Insurance Status, US, 2023</a:t>
            </a:r>
          </a:p>
        </p:txBody>
      </p:sp>
      <p:graphicFrame>
        <p:nvGraphicFramePr>
          <p:cNvPr id="2" name="Chart 1">
            <a:extLst>
              <a:ext uri="{FF2B5EF4-FFF2-40B4-BE49-F238E27FC236}">
                <a16:creationId xmlns:a16="http://schemas.microsoft.com/office/drawing/2014/main" id="{9F9E9E62-0422-1279-7FA0-BA63327E6328}"/>
              </a:ext>
            </a:extLst>
          </p:cNvPr>
          <p:cNvGraphicFramePr>
            <a:graphicFrameLocks/>
          </p:cNvGraphicFramePr>
          <p:nvPr>
            <p:extLst>
              <p:ext uri="{D42A27DB-BD31-4B8C-83A1-F6EECF244321}">
                <p14:modId xmlns:p14="http://schemas.microsoft.com/office/powerpoint/2010/main" val="1090626725"/>
              </p:ext>
            </p:extLst>
          </p:nvPr>
        </p:nvGraphicFramePr>
        <p:xfrm>
          <a:off x="777240" y="1097280"/>
          <a:ext cx="7589520" cy="466344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Placeholder 3">
            <a:extLst>
              <a:ext uri="{FF2B5EF4-FFF2-40B4-BE49-F238E27FC236}">
                <a16:creationId xmlns:a16="http://schemas.microsoft.com/office/drawing/2014/main" id="{A9FD4477-8CAE-E212-BC76-171EDEE41805}"/>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2208036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Cervical Cancer Screening Guidelines for Women with Average Risk&#10;">
            <a:extLst>
              <a:ext uri="{FF2B5EF4-FFF2-40B4-BE49-F238E27FC236}">
                <a16:creationId xmlns:a16="http://schemas.microsoft.com/office/drawing/2014/main" id="{8345E465-6A77-5DAE-8105-FAD7AD896D60}"/>
              </a:ext>
            </a:extLst>
          </p:cNvPr>
          <p:cNvGraphicFramePr>
            <a:graphicFrameLocks noGrp="1"/>
          </p:cNvGraphicFramePr>
          <p:nvPr>
            <p:extLst>
              <p:ext uri="{D42A27DB-BD31-4B8C-83A1-F6EECF244321}">
                <p14:modId xmlns:p14="http://schemas.microsoft.com/office/powerpoint/2010/main" val="693244740"/>
              </p:ext>
            </p:extLst>
          </p:nvPr>
        </p:nvGraphicFramePr>
        <p:xfrm>
          <a:off x="457201" y="683964"/>
          <a:ext cx="8430766" cy="3301657"/>
        </p:xfrm>
        <a:graphic>
          <a:graphicData uri="http://schemas.openxmlformats.org/drawingml/2006/table">
            <a:tbl>
              <a:tblPr firstRow="1" firstCol="1" bandRow="1">
                <a:tableStyleId>{073A0DAA-6AF3-43AB-8588-CEC1D06C72B9}</a:tableStyleId>
              </a:tblPr>
              <a:tblGrid>
                <a:gridCol w="1968364">
                  <a:extLst>
                    <a:ext uri="{9D8B030D-6E8A-4147-A177-3AD203B41FA5}">
                      <a16:colId xmlns:a16="http://schemas.microsoft.com/office/drawing/2014/main" val="2033563280"/>
                    </a:ext>
                  </a:extLst>
                </a:gridCol>
                <a:gridCol w="2252947">
                  <a:extLst>
                    <a:ext uri="{9D8B030D-6E8A-4147-A177-3AD203B41FA5}">
                      <a16:colId xmlns:a16="http://schemas.microsoft.com/office/drawing/2014/main" val="592299836"/>
                    </a:ext>
                  </a:extLst>
                </a:gridCol>
                <a:gridCol w="4209455">
                  <a:extLst>
                    <a:ext uri="{9D8B030D-6E8A-4147-A177-3AD203B41FA5}">
                      <a16:colId xmlns:a16="http://schemas.microsoft.com/office/drawing/2014/main" val="3249895430"/>
                    </a:ext>
                  </a:extLst>
                </a:gridCol>
              </a:tblGrid>
              <a:tr h="374369">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Population </a:t>
                      </a:r>
                      <a:endParaRPr lang="en-US" sz="1600" kern="100" dirty="0">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Test or Procedure </a:t>
                      </a:r>
                      <a:endParaRPr lang="en-US" sz="1600" kern="100" dirty="0">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Recommendation </a:t>
                      </a:r>
                      <a:endParaRPr lang="en-US" sz="1600" kern="100" dirty="0">
                        <a:effectLst/>
                        <a:latin typeface="+mn-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314270640"/>
                  </a:ext>
                </a:extLst>
              </a:tr>
              <a:tr h="387597">
                <a:tc>
                  <a:txBody>
                    <a:bodyPr/>
                    <a:lstStyle/>
                    <a:p>
                      <a:pPr marL="0" marR="0" algn="l" fontAlgn="base">
                        <a:lnSpc>
                          <a:spcPct val="107000"/>
                        </a:lnSpc>
                        <a:spcBef>
                          <a:spcPts val="0"/>
                        </a:spcBef>
                        <a:spcAft>
                          <a:spcPts val="0"/>
                        </a:spcAft>
                      </a:pPr>
                      <a:r>
                        <a:rPr lang="en-US" sz="1400" kern="0" dirty="0">
                          <a:solidFill>
                            <a:schemeClr val="tx1"/>
                          </a:solidFill>
                          <a:effectLst/>
                          <a:latin typeface="+mn-lt"/>
                          <a:cs typeface="Arial" panose="020B0604020202020204" pitchFamily="34" charset="0"/>
                        </a:rPr>
                        <a:t>Women, ages 25-65  </a:t>
                      </a:r>
                      <a:endParaRPr lang="en-US" sz="1600" kern="100" dirty="0">
                        <a:solidFill>
                          <a:schemeClr val="tx1"/>
                        </a:solidFill>
                        <a:effectLst/>
                        <a:latin typeface="+mn-lt"/>
                        <a:ea typeface="Calibri" panose="020F0502020204030204" pitchFamily="34" charset="0"/>
                        <a:cs typeface="Arial" panose="020B0604020202020204" pitchFamily="34" charset="0"/>
                      </a:endParaRPr>
                    </a:p>
                  </a:txBody>
                  <a:tcPr marL="0" marR="0" marT="0" marB="0">
                    <a:solidFill>
                      <a:schemeClr val="bg2">
                        <a:lumMod val="90000"/>
                      </a:schemeClr>
                    </a:solidFill>
                  </a:tcP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Primary HPV DNA test (preferred), Pap &amp; HPV DNA co-testing or Pap test alone (acceptable)  </a:t>
                      </a:r>
                      <a:endParaRPr lang="en-US" sz="1600" kern="100" dirty="0">
                        <a:effectLst/>
                        <a:latin typeface="+mn-lt"/>
                        <a:ea typeface="Calibri" panose="020F0502020204030204" pitchFamily="34" charset="0"/>
                        <a:cs typeface="Arial" panose="020B0604020202020204" pitchFamily="34" charset="0"/>
                      </a:endParaRPr>
                    </a:p>
                  </a:txBody>
                  <a:tcPr marL="0" marR="0" marT="0" marB="0">
                    <a:solidFill>
                      <a:schemeClr val="bg2">
                        <a:lumMod val="90000"/>
                      </a:schemeClr>
                    </a:solidFill>
                  </a:tcPr>
                </a:tc>
                <a:tc>
                  <a:txBody>
                    <a:bodyPr/>
                    <a:lstStyle/>
                    <a:p>
                      <a:pPr marL="0" marR="0" algn="l" fontAlgn="base">
                        <a:lnSpc>
                          <a:spcPct val="107000"/>
                        </a:lnSpc>
                        <a:spcBef>
                          <a:spcPts val="0"/>
                        </a:spcBef>
                        <a:spcAft>
                          <a:spcPts val="0"/>
                        </a:spcAft>
                      </a:pPr>
                      <a:r>
                        <a:rPr lang="en-US" sz="1400" kern="100" dirty="0">
                          <a:effectLst/>
                          <a:latin typeface="+mn-lt"/>
                          <a:cs typeface="Arial" panose="020B0604020202020204" pitchFamily="34" charset="0"/>
                        </a:rPr>
                        <a:t>Preferred: Primary HPV test alone every 5 years with an FDA-approved primary test. Acceptable: Pap &amp; HPV DNA co-testing every 5 years or Pap test alone every 3 years.</a:t>
                      </a:r>
                      <a:endParaRPr lang="en-US" sz="1600" kern="100" dirty="0">
                        <a:effectLst/>
                        <a:latin typeface="+mn-lt"/>
                        <a:ea typeface="Calibri" panose="020F0502020204030204" pitchFamily="34" charset="0"/>
                        <a:cs typeface="Arial" panose="020B0604020202020204" pitchFamily="34" charset="0"/>
                      </a:endParaRPr>
                    </a:p>
                  </a:txBody>
                  <a:tcPr marL="0" marR="0" marT="0" marB="0">
                    <a:solidFill>
                      <a:schemeClr val="bg2">
                        <a:lumMod val="90000"/>
                      </a:schemeClr>
                    </a:solidFill>
                  </a:tcPr>
                </a:tc>
                <a:extLst>
                  <a:ext uri="{0D108BD9-81ED-4DB2-BD59-A6C34878D82A}">
                    <a16:rowId xmlns:a16="http://schemas.microsoft.com/office/drawing/2014/main" val="87959033"/>
                  </a:ext>
                </a:extLst>
              </a:tr>
              <a:tr h="191336">
                <a:tc>
                  <a:txBody>
                    <a:bodyPr/>
                    <a:lstStyle/>
                    <a:p>
                      <a:pPr marL="0" marR="0" algn="l" fontAlgn="base">
                        <a:lnSpc>
                          <a:spcPct val="107000"/>
                        </a:lnSpc>
                        <a:spcBef>
                          <a:spcPts val="0"/>
                        </a:spcBef>
                        <a:spcAft>
                          <a:spcPts val="0"/>
                        </a:spcAft>
                      </a:pPr>
                      <a:r>
                        <a:rPr lang="en-US" sz="1400" kern="100" dirty="0">
                          <a:solidFill>
                            <a:schemeClr val="tx1"/>
                          </a:solidFill>
                          <a:effectLst/>
                          <a:latin typeface="+mn-lt"/>
                          <a:cs typeface="Arial" panose="020B0604020202020204" pitchFamily="34" charset="0"/>
                        </a:rPr>
                        <a:t>Women, ages &gt;65</a:t>
                      </a:r>
                      <a:endParaRPr lang="en-US" sz="1600" kern="100" dirty="0">
                        <a:solidFill>
                          <a:schemeClr val="tx1"/>
                        </a:solidFill>
                        <a:effectLst/>
                        <a:latin typeface="+mn-lt"/>
                        <a:ea typeface="Calibri" panose="020F0502020204030204" pitchFamily="34" charset="0"/>
                        <a:cs typeface="Arial" panose="020B0604020202020204" pitchFamily="34" charset="0"/>
                      </a:endParaRPr>
                    </a:p>
                  </a:txBody>
                  <a:tcPr marL="0" marR="0" marT="0" marB="0">
                    <a:solidFill>
                      <a:schemeClr val="bg2">
                        <a:lumMod val="90000"/>
                      </a:schemeClr>
                    </a:solidFill>
                  </a:tcP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 </a:t>
                      </a:r>
                      <a:endParaRPr lang="en-US" sz="1600" kern="100" dirty="0">
                        <a:effectLst/>
                        <a:latin typeface="+mn-lt"/>
                        <a:ea typeface="Calibri" panose="020F0502020204030204" pitchFamily="34" charset="0"/>
                        <a:cs typeface="Arial" panose="020B0604020202020204" pitchFamily="34" charset="0"/>
                      </a:endParaRPr>
                    </a:p>
                  </a:txBody>
                  <a:tcPr marL="0" marR="0" marT="0" marB="0">
                    <a:solidFill>
                      <a:schemeClr val="bg2">
                        <a:lumMod val="90000"/>
                      </a:schemeClr>
                    </a:solidFill>
                  </a:tcPr>
                </a:tc>
                <a:tc>
                  <a:txBody>
                    <a:bodyPr/>
                    <a:lstStyle/>
                    <a:p>
                      <a:pPr marL="0" marR="0" algn="l" fontAlgn="base">
                        <a:lnSpc>
                          <a:spcPct val="107000"/>
                        </a:lnSpc>
                        <a:spcBef>
                          <a:spcPts val="0"/>
                        </a:spcBef>
                        <a:spcAft>
                          <a:spcPts val="0"/>
                        </a:spcAft>
                      </a:pPr>
                      <a:r>
                        <a:rPr lang="en-US" sz="1400" kern="100" dirty="0">
                          <a:effectLst/>
                          <a:latin typeface="+mn-lt"/>
                          <a:cs typeface="Arial" panose="020B0604020202020204" pitchFamily="34" charset="0"/>
                        </a:rPr>
                        <a:t>Discontinue screening if results from regular screening in the past 10 years were negative, with the most recent test within the past 5 years.</a:t>
                      </a:r>
                      <a:endParaRPr lang="en-US" sz="1600" kern="100" dirty="0">
                        <a:effectLst/>
                        <a:latin typeface="+mn-lt"/>
                        <a:ea typeface="Calibri" panose="020F0502020204030204" pitchFamily="34" charset="0"/>
                        <a:cs typeface="Arial" panose="020B0604020202020204" pitchFamily="34" charset="0"/>
                      </a:endParaRPr>
                    </a:p>
                  </a:txBody>
                  <a:tcPr marL="0" marR="0" marT="0" marB="0">
                    <a:solidFill>
                      <a:schemeClr val="bg2">
                        <a:lumMod val="90000"/>
                      </a:schemeClr>
                    </a:solidFill>
                  </a:tcPr>
                </a:tc>
                <a:extLst>
                  <a:ext uri="{0D108BD9-81ED-4DB2-BD59-A6C34878D82A}">
                    <a16:rowId xmlns:a16="http://schemas.microsoft.com/office/drawing/2014/main" val="512789411"/>
                  </a:ext>
                </a:extLst>
              </a:tr>
              <a:tr h="0">
                <a:tc>
                  <a:txBody>
                    <a:bodyPr/>
                    <a:lstStyle/>
                    <a:p>
                      <a:pPr marL="0" marR="0" algn="l" fontAlgn="base">
                        <a:lnSpc>
                          <a:spcPct val="107000"/>
                        </a:lnSpc>
                        <a:spcBef>
                          <a:spcPts val="0"/>
                        </a:spcBef>
                        <a:spcAft>
                          <a:spcPts val="0"/>
                        </a:spcAft>
                      </a:pPr>
                      <a:r>
                        <a:rPr lang="en-US" sz="1400" kern="100" dirty="0">
                          <a:solidFill>
                            <a:schemeClr val="tx1"/>
                          </a:solidFill>
                          <a:effectLst/>
                          <a:latin typeface="+mn-lt"/>
                          <a:cs typeface="Arial" panose="020B0604020202020204" pitchFamily="34" charset="0"/>
                        </a:rPr>
                        <a:t>Women who have been vaccinated against HPV</a:t>
                      </a:r>
                      <a:endParaRPr lang="en-US" sz="1600" kern="100" dirty="0">
                        <a:solidFill>
                          <a:schemeClr val="tx1"/>
                        </a:solidFill>
                        <a:effectLst/>
                        <a:latin typeface="+mn-lt"/>
                        <a:ea typeface="Calibri" panose="020F0502020204030204" pitchFamily="34" charset="0"/>
                        <a:cs typeface="Arial" panose="020B0604020202020204" pitchFamily="34" charset="0"/>
                      </a:endParaRPr>
                    </a:p>
                  </a:txBody>
                  <a:tcPr marL="0" marR="0" marT="0" marB="0">
                    <a:solidFill>
                      <a:schemeClr val="bg2">
                        <a:lumMod val="90000"/>
                      </a:schemeClr>
                    </a:solidFill>
                  </a:tcP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 </a:t>
                      </a:r>
                      <a:endParaRPr lang="en-US" sz="1600" kern="100" dirty="0">
                        <a:effectLst/>
                        <a:latin typeface="+mn-lt"/>
                        <a:ea typeface="Calibri" panose="020F0502020204030204" pitchFamily="34" charset="0"/>
                        <a:cs typeface="Arial" panose="020B0604020202020204" pitchFamily="34" charset="0"/>
                      </a:endParaRPr>
                    </a:p>
                  </a:txBody>
                  <a:tcPr marL="0" marR="0" marT="0" marB="0">
                    <a:solidFill>
                      <a:schemeClr val="bg2">
                        <a:lumMod val="90000"/>
                      </a:schemeClr>
                    </a:solidFill>
                  </a:tcPr>
                </a:tc>
                <a:tc>
                  <a:txBody>
                    <a:bodyPr/>
                    <a:lstStyle/>
                    <a:p>
                      <a:pPr marL="0" marR="0" algn="l" fontAlgn="base">
                        <a:lnSpc>
                          <a:spcPct val="107000"/>
                        </a:lnSpc>
                        <a:spcBef>
                          <a:spcPts val="0"/>
                        </a:spcBef>
                        <a:spcAft>
                          <a:spcPts val="0"/>
                        </a:spcAft>
                      </a:pPr>
                      <a:r>
                        <a:rPr lang="en-US" sz="1400" kern="100" dirty="0">
                          <a:effectLst/>
                          <a:latin typeface="+mn-lt"/>
                          <a:cs typeface="Arial" panose="020B0604020202020204" pitchFamily="34" charset="0"/>
                        </a:rPr>
                        <a:t>Follow age-specific screening recommendations (same as unvaccinated individuals).</a:t>
                      </a:r>
                      <a:endParaRPr lang="en-US" sz="1600" kern="100" dirty="0">
                        <a:effectLst/>
                        <a:latin typeface="+mn-lt"/>
                        <a:ea typeface="Calibri" panose="020F0502020204030204" pitchFamily="34" charset="0"/>
                        <a:cs typeface="Arial" panose="020B0604020202020204" pitchFamily="34" charset="0"/>
                      </a:endParaRPr>
                    </a:p>
                  </a:txBody>
                  <a:tcPr marL="0" marR="0" marT="0" marB="0">
                    <a:solidFill>
                      <a:schemeClr val="bg2">
                        <a:lumMod val="90000"/>
                      </a:schemeClr>
                    </a:solidFill>
                  </a:tcPr>
                </a:tc>
                <a:extLst>
                  <a:ext uri="{0D108BD9-81ED-4DB2-BD59-A6C34878D82A}">
                    <a16:rowId xmlns:a16="http://schemas.microsoft.com/office/drawing/2014/main" val="1747126290"/>
                  </a:ext>
                </a:extLst>
              </a:tr>
              <a:tr h="289467">
                <a:tc>
                  <a:txBody>
                    <a:bodyPr/>
                    <a:lstStyle/>
                    <a:p>
                      <a:pPr marL="0" marR="0" algn="l" fontAlgn="base">
                        <a:lnSpc>
                          <a:spcPct val="107000"/>
                        </a:lnSpc>
                        <a:spcBef>
                          <a:spcPts val="0"/>
                        </a:spcBef>
                        <a:spcAft>
                          <a:spcPts val="0"/>
                        </a:spcAft>
                      </a:pPr>
                      <a:r>
                        <a:rPr lang="en-US" sz="1400" kern="0" dirty="0">
                          <a:solidFill>
                            <a:schemeClr val="tx1"/>
                          </a:solidFill>
                          <a:effectLst/>
                          <a:latin typeface="+mn-lt"/>
                          <a:cs typeface="Arial" panose="020B0604020202020204" pitchFamily="34" charset="0"/>
                        </a:rPr>
                        <a:t>Women who have had a total hysterectomy  </a:t>
                      </a:r>
                      <a:endParaRPr lang="en-US" sz="1600" kern="100" dirty="0">
                        <a:solidFill>
                          <a:schemeClr val="tx1"/>
                        </a:solidFill>
                        <a:effectLst/>
                        <a:latin typeface="+mn-lt"/>
                        <a:ea typeface="Calibri" panose="020F0502020204030204" pitchFamily="34" charset="0"/>
                        <a:cs typeface="Arial" panose="020B0604020202020204" pitchFamily="34" charset="0"/>
                      </a:endParaRPr>
                    </a:p>
                  </a:txBody>
                  <a:tcPr marL="0" marR="0" marT="0" marB="0">
                    <a:solidFill>
                      <a:schemeClr val="bg2">
                        <a:lumMod val="90000"/>
                      </a:schemeClr>
                    </a:solidFill>
                  </a:tcP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 </a:t>
                      </a:r>
                      <a:endParaRPr lang="en-US" sz="1600" kern="100" dirty="0">
                        <a:effectLst/>
                        <a:latin typeface="+mn-lt"/>
                        <a:ea typeface="Calibri" panose="020F0502020204030204" pitchFamily="34" charset="0"/>
                        <a:cs typeface="Arial" panose="020B0604020202020204" pitchFamily="34" charset="0"/>
                      </a:endParaRPr>
                    </a:p>
                  </a:txBody>
                  <a:tcPr marL="0" marR="0" marT="0" marB="0">
                    <a:solidFill>
                      <a:schemeClr val="bg2">
                        <a:lumMod val="90000"/>
                      </a:schemeClr>
                    </a:solidFill>
                  </a:tcPr>
                </a:tc>
                <a:tc>
                  <a:txBody>
                    <a:bodyPr/>
                    <a:lstStyle/>
                    <a:p>
                      <a:pPr marL="0" marR="0" algn="l" fontAlgn="base">
                        <a:lnSpc>
                          <a:spcPct val="107000"/>
                        </a:lnSpc>
                        <a:spcBef>
                          <a:spcPts val="0"/>
                        </a:spcBef>
                        <a:spcAft>
                          <a:spcPts val="0"/>
                        </a:spcAft>
                      </a:pPr>
                      <a:r>
                        <a:rPr lang="en-US" sz="1400" b="0" i="0" u="none" strike="noStrike" kern="1200" baseline="0" dirty="0">
                          <a:solidFill>
                            <a:schemeClr val="dk1"/>
                          </a:solidFill>
                          <a:latin typeface="+mn-lt"/>
                          <a:ea typeface="+mn-ea"/>
                          <a:cs typeface="+mn-cs"/>
                        </a:rPr>
                        <a:t>Women and individuals without a cervix and without a history of cervical cancer or a history of cervical intraepithelial neoplasia (CIN) 2 or a more severe diagnosis in the past 25 years should not be screened. </a:t>
                      </a:r>
                      <a:endParaRPr lang="en-US" sz="1200" kern="100" dirty="0">
                        <a:effectLst/>
                        <a:latin typeface="+mn-lt"/>
                        <a:ea typeface="Calibri" panose="020F0502020204030204" pitchFamily="34" charset="0"/>
                        <a:cs typeface="Arial" panose="020B0604020202020204" pitchFamily="34" charset="0"/>
                      </a:endParaRPr>
                    </a:p>
                  </a:txBody>
                  <a:tcPr marL="0" marR="0" marT="0" marB="0">
                    <a:solidFill>
                      <a:schemeClr val="bg2">
                        <a:lumMod val="90000"/>
                      </a:schemeClr>
                    </a:solidFill>
                  </a:tcPr>
                </a:tc>
                <a:extLst>
                  <a:ext uri="{0D108BD9-81ED-4DB2-BD59-A6C34878D82A}">
                    <a16:rowId xmlns:a16="http://schemas.microsoft.com/office/drawing/2014/main" val="3025245694"/>
                  </a:ext>
                </a:extLst>
              </a:tr>
            </a:tbl>
          </a:graphicData>
        </a:graphic>
      </p:graphicFrame>
      <p:sp>
        <p:nvSpPr>
          <p:cNvPr id="6" name="TextBox 5">
            <a:extLst>
              <a:ext uri="{FF2B5EF4-FFF2-40B4-BE49-F238E27FC236}">
                <a16:creationId xmlns:a16="http://schemas.microsoft.com/office/drawing/2014/main" id="{D721107B-E88E-24F8-B690-FF83D0685E12}"/>
              </a:ext>
            </a:extLst>
          </p:cNvPr>
          <p:cNvSpPr txBox="1"/>
          <p:nvPr/>
        </p:nvSpPr>
        <p:spPr>
          <a:xfrm>
            <a:off x="457201" y="3941109"/>
            <a:ext cx="8430766" cy="2508379"/>
          </a:xfrm>
          <a:prstGeom prst="rect">
            <a:avLst/>
          </a:prstGeom>
          <a:noFill/>
        </p:spPr>
        <p:txBody>
          <a:bodyPr wrap="square">
            <a:spAutoFit/>
          </a:bodyPr>
          <a:lstStyle/>
          <a:p>
            <a:r>
              <a:rPr lang="en-US" sz="1100" b="0" i="0" u="none" strike="noStrike" baseline="0" dirty="0">
                <a:solidFill>
                  <a:srgbClr val="000000"/>
                </a:solidFill>
              </a:rPr>
              <a:t>*Guidelines for cervical cancer also apply to individuals with a cervix. </a:t>
            </a:r>
          </a:p>
          <a:p>
            <a:endParaRPr lang="en-US" dirty="0">
              <a:cs typeface="Arial" panose="020B0604020202020204" pitchFamily="34" charset="0"/>
            </a:endParaRPr>
          </a:p>
          <a:p>
            <a:r>
              <a:rPr lang="en-US" sz="1800" b="0" i="0" u="none" strike="noStrike" baseline="0" dirty="0">
                <a:solidFill>
                  <a:srgbClr val="000000"/>
                </a:solidFill>
                <a:latin typeface="Source Sans Pro" panose="020B0503030403020204" pitchFamily="34" charset="0"/>
              </a:rPr>
              <a:t>All individuals should become familiar with the potential benefits, limitations, and harms associated with cancer screening.</a:t>
            </a:r>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Visit </a:t>
            </a:r>
            <a:r>
              <a:rPr lang="en-US" dirty="0">
                <a:cs typeface="Arial" panose="020B0604020202020204" pitchFamily="34" charset="0"/>
                <a:hlinkClick r:id="rId3"/>
              </a:rPr>
              <a:t>www.cancer.org</a:t>
            </a:r>
            <a:r>
              <a:rPr lang="en-US" dirty="0">
                <a:cs typeface="Arial" panose="020B0604020202020204" pitchFamily="34" charset="0"/>
              </a:rPr>
              <a:t> for more information about the American Cancer Society Guidelines for the Early Detection of Cancer.</a:t>
            </a:r>
            <a:endParaRPr lang="en-US" dirty="0"/>
          </a:p>
          <a:p>
            <a:endParaRPr lang="en-US" dirty="0"/>
          </a:p>
          <a:p>
            <a:r>
              <a:rPr lang="en-US" sz="1000" b="1" dirty="0">
                <a:cs typeface="Arial" panose="020B0604020202020204" pitchFamily="34" charset="0"/>
              </a:rPr>
              <a:t>Source: </a:t>
            </a:r>
            <a:r>
              <a:rPr lang="en-US" sz="1000" b="0" i="0" dirty="0" err="1">
                <a:effectLst/>
                <a:highlight>
                  <a:srgbClr val="FFFFFF"/>
                </a:highlight>
                <a:cs typeface="Arial" panose="020B0604020202020204" pitchFamily="34" charset="0"/>
              </a:rPr>
              <a:t>Fontham</a:t>
            </a:r>
            <a:r>
              <a:rPr lang="en-US" sz="1000" b="0" i="0" dirty="0">
                <a:effectLst/>
                <a:highlight>
                  <a:srgbClr val="FFFFFF"/>
                </a:highlight>
                <a:cs typeface="Arial" panose="020B0604020202020204" pitchFamily="34" charset="0"/>
              </a:rPr>
              <a:t> ETH, Wolf AMD, Church TR, et al. Cervical cancer screening for individuals at average risk: 2020 guideline update from the American Cancer Society. </a:t>
            </a:r>
            <a:r>
              <a:rPr lang="en-US" sz="1000" b="0" i="1" dirty="0">
                <a:effectLst/>
                <a:highlight>
                  <a:srgbClr val="FFFFFF"/>
                </a:highlight>
                <a:cs typeface="Arial" panose="020B0604020202020204" pitchFamily="34" charset="0"/>
              </a:rPr>
              <a:t>CA Cancer J Clin</a:t>
            </a:r>
            <a:r>
              <a:rPr lang="en-US" sz="1000" b="0" i="0" dirty="0">
                <a:effectLst/>
                <a:highlight>
                  <a:srgbClr val="FFFFFF"/>
                </a:highlight>
                <a:cs typeface="Arial" panose="020B0604020202020204" pitchFamily="34" charset="0"/>
              </a:rPr>
              <a:t>. 2020;70(5):321-346. doi:10.3322/caac.21628.</a:t>
            </a:r>
            <a:endParaRPr lang="en-US" sz="1000" dirty="0">
              <a:cs typeface="Arial" panose="020B0604020202020204" pitchFamily="34" charset="0"/>
            </a:endParaRPr>
          </a:p>
        </p:txBody>
      </p:sp>
      <p:pic>
        <p:nvPicPr>
          <p:cNvPr id="7" name="Picture 6">
            <a:extLst>
              <a:ext uri="{FF2B5EF4-FFF2-40B4-BE49-F238E27FC236}">
                <a16:creationId xmlns:a16="http://schemas.microsoft.com/office/drawing/2014/main" id="{394FB183-00D8-9005-F848-89BD8C7C621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3" name="TextBox 2" descr="&#10;">
            <a:extLst>
              <a:ext uri="{FF2B5EF4-FFF2-40B4-BE49-F238E27FC236}">
                <a16:creationId xmlns:a16="http://schemas.microsoft.com/office/drawing/2014/main" id="{F82F21E1-14B2-144A-A7AB-34EAA97A7B49}"/>
              </a:ext>
            </a:extLst>
          </p:cNvPr>
          <p:cNvSpPr txBox="1"/>
          <p:nvPr/>
        </p:nvSpPr>
        <p:spPr>
          <a:xfrm>
            <a:off x="499533" y="320078"/>
            <a:ext cx="8430766" cy="400110"/>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Cervical Cancer Screening* Recommendations - Average Risk</a:t>
            </a:r>
          </a:p>
        </p:txBody>
      </p:sp>
      <p:sp>
        <p:nvSpPr>
          <p:cNvPr id="2" name="Text Placeholder 3">
            <a:extLst>
              <a:ext uri="{FF2B5EF4-FFF2-40B4-BE49-F238E27FC236}">
                <a16:creationId xmlns:a16="http://schemas.microsoft.com/office/drawing/2014/main" id="{DB543EAA-A555-CF28-9867-84177DF1938C}"/>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975700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5A45CE4-FC38-9A0D-355F-09E958DCB145}"/>
              </a:ext>
            </a:extLst>
          </p:cNvPr>
          <p:cNvSpPr txBox="1"/>
          <p:nvPr/>
        </p:nvSpPr>
        <p:spPr>
          <a:xfrm>
            <a:off x="499533" y="5727277"/>
            <a:ext cx="7689264" cy="1143262"/>
          </a:xfrm>
          <a:prstGeom prst="rect">
            <a:avLst/>
          </a:prstGeom>
          <a:noFill/>
        </p:spPr>
        <p:txBody>
          <a:bodyPr wrap="square">
            <a:spAutoFit/>
          </a:bodyPr>
          <a:lstStyle/>
          <a:p>
            <a:pPr marL="0" marR="0">
              <a:lnSpc>
                <a:spcPct val="107000"/>
              </a:lnSpc>
              <a:spcBef>
                <a:spcPts val="0"/>
              </a:spcBef>
              <a:spcAft>
                <a:spcPts val="0"/>
              </a:spcAft>
              <a:tabLst>
                <a:tab pos="1454150" algn="l"/>
              </a:tabLst>
            </a:pPr>
            <a:r>
              <a:rPr lang="en-US" sz="1000" b="0" i="0" u="none" strike="noStrike" baseline="0" dirty="0">
                <a:solidFill>
                  <a:srgbClr val="000000"/>
                </a:solidFill>
              </a:rPr>
              <a:t>Estimates are age adjusted to the year 2000 US standard population using 4 age groups: 21-29, 30-39, 40-49, and 50-65 years. The National Health Interview Survey (NHIS) underwent a significant redesign in 2019, preventing comparability to prior years indicated by the line break. *Cervical cancer screening is defined as Pap test in the past 3 years (2000-2021) among females 21-65 years or HPV and Pap co-testing in the past 5 years (2015-2021) among females 30-65 years who have not had a hysterectomy; hysterectomy data not available in 2003. Up-to-date cervical cancer screening data not available in the NHIS 2023. Primary HPV testing estimates are not available due to questionnaire limitations. </a:t>
            </a:r>
          </a:p>
          <a:p>
            <a:pPr marL="0" marR="0">
              <a:lnSpc>
                <a:spcPct val="107000"/>
              </a:lnSpc>
              <a:spcBef>
                <a:spcPts val="0"/>
              </a:spcBef>
              <a:spcAft>
                <a:spcPts val="0"/>
              </a:spcAft>
              <a:tabLst>
                <a:tab pos="1454150" algn="l"/>
              </a:tabLst>
            </a:pPr>
            <a:r>
              <a:rPr lang="en-US" sz="1000" b="1" i="0" u="none" strike="noStrike" baseline="0" dirty="0">
                <a:solidFill>
                  <a:srgbClr val="000000"/>
                </a:solidFill>
              </a:rPr>
              <a:t>Source: </a:t>
            </a:r>
            <a:r>
              <a:rPr lang="en-US" sz="1000" b="0" i="0" u="none" strike="noStrike" baseline="0" dirty="0">
                <a:solidFill>
                  <a:srgbClr val="000000"/>
                </a:solidFill>
              </a:rPr>
              <a:t>National Health Interview Surveys, 2000-2021. </a:t>
            </a:r>
            <a:br>
              <a:rPr lang="en-US" sz="1000" dirty="0">
                <a:effectLst/>
                <a:latin typeface="Calibri" panose="020F0502020204030204" pitchFamily="34" charset="0"/>
                <a:ea typeface="Calibri" panose="020F0502020204030204" pitchFamily="34" charset="0"/>
                <a:cs typeface="Times New Roman" panose="02020603050405020304" pitchFamily="18" charset="0"/>
              </a:rPr>
            </a:br>
            <a:endParaRPr lang="en-US" sz="400" dirty="0"/>
          </a:p>
        </p:txBody>
      </p:sp>
      <p:pic>
        <p:nvPicPr>
          <p:cNvPr id="3" name="Picture 2">
            <a:extLst>
              <a:ext uri="{FF2B5EF4-FFF2-40B4-BE49-F238E27FC236}">
                <a16:creationId xmlns:a16="http://schemas.microsoft.com/office/drawing/2014/main" id="{5D9DC91C-9702-2BF5-F1AB-D030C1323C1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graphicFrame>
        <p:nvGraphicFramePr>
          <p:cNvPr id="2" name="Chart 1">
            <a:extLst>
              <a:ext uri="{FF2B5EF4-FFF2-40B4-BE49-F238E27FC236}">
                <a16:creationId xmlns:a16="http://schemas.microsoft.com/office/drawing/2014/main" id="{00000000-0008-0000-2200-000003000000}"/>
              </a:ext>
            </a:extLst>
          </p:cNvPr>
          <p:cNvGraphicFramePr>
            <a:graphicFrameLocks/>
          </p:cNvGraphicFramePr>
          <p:nvPr>
            <p:extLst>
              <p:ext uri="{D42A27DB-BD31-4B8C-83A1-F6EECF244321}">
                <p14:modId xmlns:p14="http://schemas.microsoft.com/office/powerpoint/2010/main" val="2006390353"/>
              </p:ext>
            </p:extLst>
          </p:nvPr>
        </p:nvGraphicFramePr>
        <p:xfrm>
          <a:off x="777240" y="1042611"/>
          <a:ext cx="7589520" cy="466344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descr="&#10;">
            <a:extLst>
              <a:ext uri="{FF2B5EF4-FFF2-40B4-BE49-F238E27FC236}">
                <a16:creationId xmlns:a16="http://schemas.microsoft.com/office/drawing/2014/main" id="{B614EB48-2833-6747-5768-7665F56C9857}"/>
              </a:ext>
            </a:extLst>
          </p:cNvPr>
          <p:cNvSpPr txBox="1"/>
          <p:nvPr/>
        </p:nvSpPr>
        <p:spPr>
          <a:xfrm>
            <a:off x="499533" y="280927"/>
            <a:ext cx="8212666" cy="740459"/>
          </a:xfrm>
          <a:prstGeom prst="rect">
            <a:avLst/>
          </a:prstGeom>
          <a:noFill/>
        </p:spPr>
        <p:txBody>
          <a:bodyPr wrap="square" rtlCol="0">
            <a:spAutoFit/>
          </a:bodyPr>
          <a:lstStyle/>
          <a:p>
            <a:pPr marL="0" marR="0">
              <a:lnSpc>
                <a:spcPct val="107000"/>
              </a:lnSpc>
              <a:spcBef>
                <a:spcPts val="1200"/>
              </a:spcBef>
              <a:spcAft>
                <a:spcPts val="0"/>
              </a:spcAft>
            </a:pPr>
            <a:r>
              <a:rPr lang="en-US" sz="2000" b="1" kern="10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Trends in Cervical Cancer Screening* (%), Females 21-65 Years, by Race/Ethnicity, US, 2000-2021</a:t>
            </a:r>
          </a:p>
        </p:txBody>
      </p:sp>
      <p:sp>
        <p:nvSpPr>
          <p:cNvPr id="5" name="Text Placeholder 3">
            <a:extLst>
              <a:ext uri="{FF2B5EF4-FFF2-40B4-BE49-F238E27FC236}">
                <a16:creationId xmlns:a16="http://schemas.microsoft.com/office/drawing/2014/main" id="{199FDB35-F958-3AD8-11A5-C6247A3CFCBD}"/>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2457505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604518-785E-4106-29A5-3F5799144665}"/>
              </a:ext>
            </a:extLst>
          </p:cNvPr>
          <p:cNvSpPr txBox="1"/>
          <p:nvPr/>
        </p:nvSpPr>
        <p:spPr>
          <a:xfrm>
            <a:off x="499533" y="5657831"/>
            <a:ext cx="7882467" cy="1446550"/>
          </a:xfrm>
          <a:prstGeom prst="rect">
            <a:avLst/>
          </a:prstGeom>
          <a:noFill/>
        </p:spPr>
        <p:txBody>
          <a:bodyPr wrap="square">
            <a:spAutoFit/>
          </a:bodyPr>
          <a:lstStyle/>
          <a:p>
            <a:r>
              <a:rPr lang="en-US" sz="1000" b="0" i="0" u="none" strike="noStrike" baseline="0" dirty="0">
                <a:solidFill>
                  <a:srgbClr val="000000"/>
                </a:solidFill>
              </a:rPr>
              <a:t>ACS-American Cancer Society, USPSTF-United States Preventive Services Task Force, AIAN-American Indian or Alaska Native only or multiple race categories. Estimates are among females who have not had a hysterectomy. Up to date cervical cancer screening data are not available in the National Health Interview Survey 2023. †Pap test in the past 3 years or Pap test and HPV test within the past 5 years among females 25-65 years. ACS estimates are age adjusted to the year 2000 US population standard using 4 age groups: 25-29, 30-39, 40-49, and 50-65 years. *Pap test in the past 3 years among females 21-65 years or Pap test and HPV test within the past 5 years among females 30-65 years. USPSTF estimates are age adjusted using 4 age groups: 21-29, 30-39, 40-49, and 50-65 years. Primary HPV testing estimates are not available due to questionnaire limitations. 	</a:t>
            </a:r>
          </a:p>
          <a:p>
            <a:r>
              <a:rPr lang="en-US" sz="1000" b="1" i="0" u="none" strike="noStrike" baseline="0" dirty="0">
                <a:solidFill>
                  <a:srgbClr val="000000"/>
                </a:solidFill>
              </a:rPr>
              <a:t>Source: </a:t>
            </a:r>
            <a:r>
              <a:rPr lang="en-US" sz="1000" b="0" i="0" u="none" strike="noStrike" baseline="0" dirty="0">
                <a:solidFill>
                  <a:srgbClr val="000000"/>
                </a:solidFill>
              </a:rPr>
              <a:t>National Health Interview Survey, 2021. 	</a:t>
            </a:r>
          </a:p>
          <a:p>
            <a:endParaRPr lang="en-US" sz="1800" b="0" i="0" u="none" strike="noStrike" baseline="0" dirty="0">
              <a:solidFill>
                <a:srgbClr val="000000"/>
              </a:solidFill>
              <a:latin typeface="UYCEB O+ Frutiger LT Std"/>
            </a:endParaRPr>
          </a:p>
        </p:txBody>
      </p:sp>
      <p:pic>
        <p:nvPicPr>
          <p:cNvPr id="3" name="Picture 2">
            <a:extLst>
              <a:ext uri="{FF2B5EF4-FFF2-40B4-BE49-F238E27FC236}">
                <a16:creationId xmlns:a16="http://schemas.microsoft.com/office/drawing/2014/main" id="{E8215A6A-7CAB-79AC-D23E-288B7A01B7B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5" name="TextBox 4" descr="&#10;">
            <a:extLst>
              <a:ext uri="{FF2B5EF4-FFF2-40B4-BE49-F238E27FC236}">
                <a16:creationId xmlns:a16="http://schemas.microsoft.com/office/drawing/2014/main" id="{797A0C0D-A7F7-5977-F38D-23ACCBA0CF07}"/>
              </a:ext>
            </a:extLst>
          </p:cNvPr>
          <p:cNvSpPr txBox="1"/>
          <p:nvPr/>
        </p:nvSpPr>
        <p:spPr>
          <a:xfrm>
            <a:off x="499533" y="352260"/>
            <a:ext cx="8212666" cy="707886"/>
          </a:xfrm>
          <a:prstGeom prst="rect">
            <a:avLst/>
          </a:prstGeom>
          <a:noFill/>
        </p:spPr>
        <p:txBody>
          <a:bodyPr wrap="square" rtlCol="0">
            <a:spAutoFit/>
          </a:bodyPr>
          <a:lstStyle/>
          <a:p>
            <a:r>
              <a:rPr lang="en-US" sz="2000" b="1" kern="10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Cervical Cancer Screening (%), Females 21-65 Years, by Race/Ethnicity, US, 2021</a:t>
            </a:r>
          </a:p>
        </p:txBody>
      </p:sp>
      <p:graphicFrame>
        <p:nvGraphicFramePr>
          <p:cNvPr id="2" name="Chart 1">
            <a:extLst>
              <a:ext uri="{FF2B5EF4-FFF2-40B4-BE49-F238E27FC236}">
                <a16:creationId xmlns:a16="http://schemas.microsoft.com/office/drawing/2014/main" id="{E898736E-CC34-B8DD-2D8A-632C2757DC37}"/>
              </a:ext>
            </a:extLst>
          </p:cNvPr>
          <p:cNvGraphicFramePr>
            <a:graphicFrameLocks/>
          </p:cNvGraphicFramePr>
          <p:nvPr>
            <p:extLst>
              <p:ext uri="{D42A27DB-BD31-4B8C-83A1-F6EECF244321}">
                <p14:modId xmlns:p14="http://schemas.microsoft.com/office/powerpoint/2010/main" val="872643955"/>
              </p:ext>
            </p:extLst>
          </p:nvPr>
        </p:nvGraphicFramePr>
        <p:xfrm>
          <a:off x="833628" y="1070117"/>
          <a:ext cx="7476744" cy="441771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Placeholder 3">
            <a:extLst>
              <a:ext uri="{FF2B5EF4-FFF2-40B4-BE49-F238E27FC236}">
                <a16:creationId xmlns:a16="http://schemas.microsoft.com/office/drawing/2014/main" id="{513526C4-BA66-6EA6-095D-ECB20564322C}"/>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430881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CF89BD-98A4-26AE-5FFC-04B2C0DA22E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5" name="TextBox 4">
            <a:extLst>
              <a:ext uri="{FF2B5EF4-FFF2-40B4-BE49-F238E27FC236}">
                <a16:creationId xmlns:a16="http://schemas.microsoft.com/office/drawing/2014/main" id="{94645C26-B70D-0D0D-E1D6-A1F5234DF052}"/>
              </a:ext>
            </a:extLst>
          </p:cNvPr>
          <p:cNvSpPr txBox="1"/>
          <p:nvPr/>
        </p:nvSpPr>
        <p:spPr>
          <a:xfrm>
            <a:off x="497840" y="5760720"/>
            <a:ext cx="7704187" cy="1292662"/>
          </a:xfrm>
          <a:prstGeom prst="rect">
            <a:avLst/>
          </a:prstGeom>
          <a:noFill/>
        </p:spPr>
        <p:txBody>
          <a:bodyPr wrap="square">
            <a:spAutoFit/>
          </a:bodyPr>
          <a:lstStyle/>
          <a:p>
            <a:r>
              <a:rPr lang="en-US" sz="1000" b="0" i="0" u="none" strike="noStrike" baseline="0" dirty="0">
                <a:solidFill>
                  <a:srgbClr val="000000"/>
                </a:solidFill>
              </a:rPr>
              <a:t>ACS-American Cancer Society, USPSTF-United States Preventive Services Task Force. Estimates are among females who have not had a hysterectomy. Up to date cervical cancer screening data are not available in the National Health Interview Survey 2023. </a:t>
            </a:r>
            <a:r>
              <a:rPr lang="en-US" sz="1000" dirty="0">
                <a:solidFill>
                  <a:srgbClr val="000000"/>
                </a:solidFill>
              </a:rPr>
              <a:t>E</a:t>
            </a:r>
            <a:r>
              <a:rPr lang="en-US" sz="1000" b="0" i="0" u="none" strike="noStrike" baseline="0" dirty="0">
                <a:solidFill>
                  <a:srgbClr val="000000"/>
                </a:solidFill>
              </a:rPr>
              <a:t>stimates stratified by age are crude. †Pap test in the past 3 years or Pap test and HPV test within the past 5 years among females 25-65 years. *Pap test in the past 3 years among females 21-65 years or Pap test and HPV test within the past 5 years among females 30-65 years. Primary HPV testing estimates are not available due to questionnaire limitations. 	</a:t>
            </a:r>
          </a:p>
          <a:p>
            <a:r>
              <a:rPr lang="en-US" sz="1000" b="1" i="0" u="none" strike="noStrike" baseline="0" dirty="0">
                <a:solidFill>
                  <a:srgbClr val="000000"/>
                </a:solidFill>
              </a:rPr>
              <a:t>Source: </a:t>
            </a:r>
            <a:r>
              <a:rPr lang="en-US" sz="1000" b="0" i="0" u="none" strike="noStrike" baseline="0" dirty="0">
                <a:solidFill>
                  <a:srgbClr val="000000"/>
                </a:solidFill>
              </a:rPr>
              <a:t>National Health Interview Survey, 2021. 	</a:t>
            </a:r>
          </a:p>
          <a:p>
            <a:endParaRPr lang="en-US" sz="1800" b="0" i="0" u="none" strike="noStrike" baseline="0" dirty="0">
              <a:solidFill>
                <a:srgbClr val="000000"/>
              </a:solidFill>
              <a:latin typeface="UYCEB O+ Frutiger LT Std"/>
            </a:endParaRPr>
          </a:p>
        </p:txBody>
      </p:sp>
      <p:graphicFrame>
        <p:nvGraphicFramePr>
          <p:cNvPr id="7" name="Chart 6">
            <a:extLst>
              <a:ext uri="{FF2B5EF4-FFF2-40B4-BE49-F238E27FC236}">
                <a16:creationId xmlns:a16="http://schemas.microsoft.com/office/drawing/2014/main" id="{ECC8DA4D-FDC3-C339-8C94-9463105DA79A}"/>
              </a:ext>
            </a:extLst>
          </p:cNvPr>
          <p:cNvGraphicFramePr>
            <a:graphicFrameLocks/>
          </p:cNvGraphicFramePr>
          <p:nvPr>
            <p:extLst>
              <p:ext uri="{D42A27DB-BD31-4B8C-83A1-F6EECF244321}">
                <p14:modId xmlns:p14="http://schemas.microsoft.com/office/powerpoint/2010/main" val="3748293415"/>
              </p:ext>
            </p:extLst>
          </p:nvPr>
        </p:nvGraphicFramePr>
        <p:xfrm>
          <a:off x="777240" y="1097280"/>
          <a:ext cx="7589520" cy="466344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descr="&#10;">
            <a:extLst>
              <a:ext uri="{FF2B5EF4-FFF2-40B4-BE49-F238E27FC236}">
                <a16:creationId xmlns:a16="http://schemas.microsoft.com/office/drawing/2014/main" id="{DCD1657F-7312-7453-BA2A-0050BDEEDE30}"/>
              </a:ext>
            </a:extLst>
          </p:cNvPr>
          <p:cNvSpPr txBox="1"/>
          <p:nvPr/>
        </p:nvSpPr>
        <p:spPr>
          <a:xfrm>
            <a:off x="497840" y="346934"/>
            <a:ext cx="8212666" cy="707886"/>
          </a:xfrm>
          <a:prstGeom prst="rect">
            <a:avLst/>
          </a:prstGeom>
          <a:noFill/>
        </p:spPr>
        <p:txBody>
          <a:bodyPr wrap="square" rtlCol="0">
            <a:spAutoFit/>
          </a:bodyPr>
          <a:lstStyle/>
          <a:p>
            <a:r>
              <a:rPr lang="en-US" sz="2000" b="1" kern="10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Cervical Cancer Screening (%), Females 2</a:t>
            </a:r>
            <a:r>
              <a:rPr lang="en-US" sz="2000" b="1" kern="100" dirty="0">
                <a:solidFill>
                  <a:srgbClr val="2746F8"/>
                </a:solidFill>
                <a:latin typeface="Poppins" panose="00000500000000000000" pitchFamily="2" charset="0"/>
                <a:ea typeface="Times New Roman" panose="02020603050405020304" pitchFamily="18" charset="0"/>
                <a:cs typeface="Poppins" panose="00000500000000000000" pitchFamily="2" charset="0"/>
              </a:rPr>
              <a:t>1</a:t>
            </a:r>
            <a:r>
              <a:rPr lang="en-US" sz="2000" b="1" kern="10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-65 Years, by </a:t>
            </a:r>
            <a:r>
              <a:rPr lang="en-US" sz="2000" b="1" kern="100" dirty="0">
                <a:solidFill>
                  <a:srgbClr val="2746F8"/>
                </a:solidFill>
                <a:latin typeface="Poppins" panose="00000500000000000000" pitchFamily="2" charset="0"/>
                <a:ea typeface="Times New Roman" panose="02020603050405020304" pitchFamily="18" charset="0"/>
                <a:cs typeface="Poppins" panose="00000500000000000000" pitchFamily="2" charset="0"/>
              </a:rPr>
              <a:t>Age</a:t>
            </a:r>
            <a:r>
              <a:rPr lang="en-US" sz="2000" b="1" kern="10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 US, 2021</a:t>
            </a:r>
          </a:p>
        </p:txBody>
      </p:sp>
      <p:sp>
        <p:nvSpPr>
          <p:cNvPr id="3" name="Text Placeholder 3">
            <a:extLst>
              <a:ext uri="{FF2B5EF4-FFF2-40B4-BE49-F238E27FC236}">
                <a16:creationId xmlns:a16="http://schemas.microsoft.com/office/drawing/2014/main" id="{2A94E938-9551-BBF2-50CA-5A19614B248D}"/>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3602644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A212BDC-9182-F7BD-B3F0-A7C6AD385BCB}"/>
              </a:ext>
            </a:extLst>
          </p:cNvPr>
          <p:cNvSpPr txBox="1"/>
          <p:nvPr/>
        </p:nvSpPr>
        <p:spPr>
          <a:xfrm>
            <a:off x="499533" y="5804350"/>
            <a:ext cx="7360920" cy="1015663"/>
          </a:xfrm>
          <a:prstGeom prst="rect">
            <a:avLst/>
          </a:prstGeom>
          <a:noFill/>
        </p:spPr>
        <p:txBody>
          <a:bodyPr wrap="square">
            <a:spAutoFit/>
          </a:bodyPr>
          <a:lstStyle/>
          <a:p>
            <a:r>
              <a:rPr lang="en-US" sz="1000" b="0" i="0" u="none" strike="noStrike" baseline="0" dirty="0">
                <a:solidFill>
                  <a:srgbClr val="000000"/>
                </a:solidFill>
              </a:rPr>
              <a:t>ACS-American Cancer Society, USPSTF-United States Preventive Services Task Force. Insurance estimates are crude. Estimates are among females who have not had a hysterectomy. Up to date cervical cancer screening data are not available in the National Health Interview Survey 2023. Estimates </a:t>
            </a:r>
            <a:r>
              <a:rPr lang="en-US" sz="1000" dirty="0">
                <a:solidFill>
                  <a:srgbClr val="000000"/>
                </a:solidFill>
              </a:rPr>
              <a:t>stratified by insurance status are crude. </a:t>
            </a:r>
            <a:r>
              <a:rPr lang="en-US" sz="1000" b="0" i="0" u="none" strike="noStrike" baseline="0" dirty="0">
                <a:solidFill>
                  <a:srgbClr val="000000"/>
                </a:solidFill>
              </a:rPr>
              <a:t>†Pap test in the past 3 years or Pap test and HPV test within the past 5 years among females 25-65 years. *Pap test in the past 3 years among females 21-65 years or Pap test and HPV test within the past 5 years among females 30-65 years. Primary HPV testing estimates are not available due to questionnaire limitations. 	</a:t>
            </a:r>
          </a:p>
          <a:p>
            <a:r>
              <a:rPr lang="en-US" sz="1000" b="1" i="0" u="none" strike="noStrike" baseline="0" dirty="0">
                <a:solidFill>
                  <a:srgbClr val="000000"/>
                </a:solidFill>
              </a:rPr>
              <a:t>Source: </a:t>
            </a:r>
            <a:r>
              <a:rPr lang="en-US" sz="1000" b="0" i="0" u="none" strike="noStrike" baseline="0" dirty="0">
                <a:solidFill>
                  <a:srgbClr val="000000"/>
                </a:solidFill>
              </a:rPr>
              <a:t>National Health Interview Survey, 2021. 	</a:t>
            </a:r>
          </a:p>
        </p:txBody>
      </p:sp>
      <p:pic>
        <p:nvPicPr>
          <p:cNvPr id="2" name="Picture 1">
            <a:extLst>
              <a:ext uri="{FF2B5EF4-FFF2-40B4-BE49-F238E27FC236}">
                <a16:creationId xmlns:a16="http://schemas.microsoft.com/office/drawing/2014/main" id="{DA095E6A-DFDC-C873-DAE6-A0B1E4C83B8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4" name="TextBox 3" descr="&#10;">
            <a:extLst>
              <a:ext uri="{FF2B5EF4-FFF2-40B4-BE49-F238E27FC236}">
                <a16:creationId xmlns:a16="http://schemas.microsoft.com/office/drawing/2014/main" id="{5DFCE9DE-47BD-CE38-A715-A9F85DD658DF}"/>
              </a:ext>
            </a:extLst>
          </p:cNvPr>
          <p:cNvSpPr txBox="1"/>
          <p:nvPr/>
        </p:nvSpPr>
        <p:spPr>
          <a:xfrm>
            <a:off x="499533" y="326724"/>
            <a:ext cx="8212666" cy="707886"/>
          </a:xfrm>
          <a:prstGeom prst="rect">
            <a:avLst/>
          </a:prstGeom>
          <a:noFill/>
        </p:spPr>
        <p:txBody>
          <a:bodyPr wrap="square" rtlCol="0">
            <a:spAutoFit/>
          </a:bodyPr>
          <a:lstStyle/>
          <a:p>
            <a:r>
              <a:rPr lang="en-US" sz="2000" b="1" kern="10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Cervical Cancer Screening (%), Females 21-65 Years, by Insurance Status, US, 2021</a:t>
            </a:r>
          </a:p>
        </p:txBody>
      </p:sp>
      <p:graphicFrame>
        <p:nvGraphicFramePr>
          <p:cNvPr id="5" name="Chart 4">
            <a:extLst>
              <a:ext uri="{FF2B5EF4-FFF2-40B4-BE49-F238E27FC236}">
                <a16:creationId xmlns:a16="http://schemas.microsoft.com/office/drawing/2014/main" id="{6AA0A17F-16D3-D7BD-8305-227D60FDDE5F}"/>
              </a:ext>
            </a:extLst>
          </p:cNvPr>
          <p:cNvGraphicFramePr>
            <a:graphicFrameLocks/>
          </p:cNvGraphicFramePr>
          <p:nvPr>
            <p:extLst>
              <p:ext uri="{D42A27DB-BD31-4B8C-83A1-F6EECF244321}">
                <p14:modId xmlns:p14="http://schemas.microsoft.com/office/powerpoint/2010/main" val="367329964"/>
              </p:ext>
            </p:extLst>
          </p:nvPr>
        </p:nvGraphicFramePr>
        <p:xfrm>
          <a:off x="777240" y="1097280"/>
          <a:ext cx="7589520" cy="466344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Placeholder 3">
            <a:extLst>
              <a:ext uri="{FF2B5EF4-FFF2-40B4-BE49-F238E27FC236}">
                <a16:creationId xmlns:a16="http://schemas.microsoft.com/office/drawing/2014/main" id="{C9ED4DB1-E08F-1845-C8F8-37204CDC083A}"/>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3901346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descr="Colorectal Cancer Screening Guidelines For People with Average Risk&#10;">
            <a:extLst>
              <a:ext uri="{FF2B5EF4-FFF2-40B4-BE49-F238E27FC236}">
                <a16:creationId xmlns:a16="http://schemas.microsoft.com/office/drawing/2014/main" id="{938EEAB9-2737-6FF8-A23D-F1DD10ECDEFA}"/>
              </a:ext>
            </a:extLst>
          </p:cNvPr>
          <p:cNvGraphicFramePr>
            <a:graphicFrameLocks noGrp="1"/>
          </p:cNvGraphicFramePr>
          <p:nvPr>
            <p:extLst>
              <p:ext uri="{D42A27DB-BD31-4B8C-83A1-F6EECF244321}">
                <p14:modId xmlns:p14="http://schemas.microsoft.com/office/powerpoint/2010/main" val="409166105"/>
              </p:ext>
            </p:extLst>
          </p:nvPr>
        </p:nvGraphicFramePr>
        <p:xfrm>
          <a:off x="524932" y="778267"/>
          <a:ext cx="7875692" cy="2959260"/>
        </p:xfrm>
        <a:graphic>
          <a:graphicData uri="http://schemas.openxmlformats.org/drawingml/2006/table">
            <a:tbl>
              <a:tblPr firstRow="1" firstCol="1" bandRow="1">
                <a:tableStyleId>{073A0DAA-6AF3-43AB-8588-CEC1D06C72B9}</a:tableStyleId>
              </a:tblPr>
              <a:tblGrid>
                <a:gridCol w="1534724">
                  <a:extLst>
                    <a:ext uri="{9D8B030D-6E8A-4147-A177-3AD203B41FA5}">
                      <a16:colId xmlns:a16="http://schemas.microsoft.com/office/drawing/2014/main" val="4291799515"/>
                    </a:ext>
                  </a:extLst>
                </a:gridCol>
                <a:gridCol w="3231255">
                  <a:extLst>
                    <a:ext uri="{9D8B030D-6E8A-4147-A177-3AD203B41FA5}">
                      <a16:colId xmlns:a16="http://schemas.microsoft.com/office/drawing/2014/main" val="500466094"/>
                    </a:ext>
                  </a:extLst>
                </a:gridCol>
                <a:gridCol w="3109713">
                  <a:extLst>
                    <a:ext uri="{9D8B030D-6E8A-4147-A177-3AD203B41FA5}">
                      <a16:colId xmlns:a16="http://schemas.microsoft.com/office/drawing/2014/main" val="2804881062"/>
                    </a:ext>
                  </a:extLst>
                </a:gridCol>
              </a:tblGrid>
              <a:tr h="310484">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Population </a:t>
                      </a:r>
                      <a:endParaRPr lang="en-US" sz="1400" kern="100" dirty="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Test or Procedure* </a:t>
                      </a:r>
                      <a:endParaRPr lang="en-US" sz="1400" kern="100" dirty="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Recommendation </a:t>
                      </a:r>
                      <a:endParaRPr lang="en-US" sz="1400" kern="100" dirty="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108106"/>
                  </a:ext>
                </a:extLst>
              </a:tr>
              <a:tr h="1091184">
                <a:tc rowSpan="5">
                  <a:txBody>
                    <a:bodyPr/>
                    <a:lstStyle/>
                    <a:p>
                      <a:pPr marL="0" marR="0" algn="l" fontAlgn="base">
                        <a:lnSpc>
                          <a:spcPct val="107000"/>
                        </a:lnSpc>
                        <a:spcBef>
                          <a:spcPts val="0"/>
                        </a:spcBef>
                        <a:spcAft>
                          <a:spcPts val="0"/>
                        </a:spcAft>
                      </a:pPr>
                      <a:r>
                        <a:rPr lang="en-US" sz="1400" b="0" kern="0" dirty="0">
                          <a:solidFill>
                            <a:schemeClr val="tx1"/>
                          </a:solidFill>
                          <a:effectLst/>
                          <a:latin typeface="+mn-lt"/>
                          <a:cs typeface="Arial" panose="020B0604020202020204" pitchFamily="34" charset="0"/>
                        </a:rPr>
                        <a:t>Adults, ages 45+  </a:t>
                      </a:r>
                      <a:endParaRPr lang="en-US" sz="1400" b="0" kern="100" dirty="0">
                        <a:solidFill>
                          <a:schemeClr val="tx1"/>
                        </a:solidFill>
                        <a:effectLst/>
                        <a:latin typeface="+mn-lt"/>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High-sensitivity guaiac-based fecal occult blood test (</a:t>
                      </a:r>
                      <a:r>
                        <a:rPr lang="en-US" sz="1400" kern="0" dirty="0" err="1">
                          <a:effectLst/>
                          <a:latin typeface="+mn-lt"/>
                          <a:cs typeface="Arial" panose="020B0604020202020204" pitchFamily="34" charset="0"/>
                        </a:rPr>
                        <a:t>gFOBT</a:t>
                      </a:r>
                      <a:r>
                        <a:rPr lang="en-US" sz="1400" kern="0" dirty="0">
                          <a:effectLst/>
                          <a:latin typeface="+mn-lt"/>
                          <a:cs typeface="Arial" panose="020B0604020202020204" pitchFamily="34" charset="0"/>
                        </a:rPr>
                        <a:t>) with at least 50% sensitivity or fecal immunochemical test (FIT), OR  </a:t>
                      </a:r>
                      <a:endParaRPr lang="en-US" sz="1400" kern="1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Annually</a:t>
                      </a:r>
                      <a:endParaRPr lang="en-US" sz="1400" kern="1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890715510"/>
                  </a:ext>
                </a:extLst>
              </a:tr>
              <a:tr h="427239">
                <a:tc vMerge="1">
                  <a:txBody>
                    <a:bodyPr/>
                    <a:lstStyle/>
                    <a:p>
                      <a:endParaRPr/>
                    </a:p>
                  </a:txBody>
                  <a:tcPr marL="0" marR="0" marT="0" marB="0"/>
                </a:tc>
                <a:tc>
                  <a:txBody>
                    <a:bodyPr/>
                    <a:lstStyle/>
                    <a:p>
                      <a:pPr marL="0" marR="0" algn="l" fontAlgn="base">
                        <a:lnSpc>
                          <a:spcPct val="107000"/>
                        </a:lnSpc>
                        <a:spcBef>
                          <a:spcPts val="0"/>
                        </a:spcBef>
                        <a:spcAft>
                          <a:spcPts val="0"/>
                        </a:spcAft>
                      </a:pPr>
                      <a:r>
                        <a:rPr lang="en-US" sz="1400" kern="0">
                          <a:effectLst/>
                          <a:latin typeface="+mn-lt"/>
                          <a:cs typeface="Arial" panose="020B0604020202020204" pitchFamily="34" charset="0"/>
                        </a:rPr>
                        <a:t>Multi-target stool DNA test, OR </a:t>
                      </a:r>
                      <a:endParaRPr lang="en-US" sz="1400" kern="10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Every 3 years  </a:t>
                      </a:r>
                      <a:endParaRPr lang="en-US" sz="1400" kern="100" dirty="0">
                        <a:effectLst/>
                        <a:latin typeface="+mn-lt"/>
                        <a:cs typeface="Arial" panose="020B0604020202020204" pitchFamily="34" charset="0"/>
                      </a:endParaRPr>
                    </a:p>
                    <a:p>
                      <a:pPr marL="0" marR="0" algn="l" fontAlgn="base">
                        <a:lnSpc>
                          <a:spcPct val="107000"/>
                        </a:lnSpc>
                        <a:spcBef>
                          <a:spcPts val="0"/>
                        </a:spcBef>
                        <a:spcAft>
                          <a:spcPts val="0"/>
                        </a:spcAft>
                      </a:pPr>
                      <a:r>
                        <a:rPr lang="en-US" sz="1400" kern="0" dirty="0">
                          <a:effectLst/>
                          <a:latin typeface="+mn-lt"/>
                          <a:cs typeface="Arial" panose="020B0604020202020204" pitchFamily="34" charset="0"/>
                        </a:rPr>
                        <a:t> </a:t>
                      </a:r>
                      <a:endParaRPr lang="en-US" sz="1400" kern="1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929568002"/>
                  </a:ext>
                </a:extLst>
              </a:tr>
              <a:tr h="645690">
                <a:tc vMerge="1">
                  <a:txBody>
                    <a:bodyPr/>
                    <a:lstStyle/>
                    <a:p>
                      <a:endParaRPr/>
                    </a:p>
                  </a:txBody>
                  <a:tcPr marL="0" marR="0" marT="0" marB="0"/>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Flexible sigmoidoscopy, OR  </a:t>
                      </a:r>
                      <a:endParaRPr lang="en-US" sz="1400" kern="1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Every 5 years alone, or combined with a high-sensitivity </a:t>
                      </a:r>
                      <a:r>
                        <a:rPr lang="en-US" sz="1400" kern="0" dirty="0" err="1">
                          <a:effectLst/>
                          <a:latin typeface="+mn-lt"/>
                          <a:cs typeface="Arial" panose="020B0604020202020204" pitchFamily="34" charset="0"/>
                        </a:rPr>
                        <a:t>gFOBT</a:t>
                      </a:r>
                      <a:r>
                        <a:rPr lang="en-US" sz="1400" kern="0" dirty="0">
                          <a:effectLst/>
                          <a:latin typeface="+mn-lt"/>
                          <a:cs typeface="Arial" panose="020B0604020202020204" pitchFamily="34" charset="0"/>
                        </a:rPr>
                        <a:t> or FIT performed annually  </a:t>
                      </a:r>
                      <a:endParaRPr lang="en-US" sz="1400" kern="1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765005490"/>
                  </a:ext>
                </a:extLst>
              </a:tr>
              <a:tr h="208786">
                <a:tc vMerge="1">
                  <a:txBody>
                    <a:bodyPr/>
                    <a:lstStyle/>
                    <a:p>
                      <a:endParaRPr/>
                    </a:p>
                  </a:txBody>
                  <a:tcPr marL="0" marR="0" marT="0" marB="0"/>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Colonoscopy, OR  </a:t>
                      </a:r>
                      <a:endParaRPr lang="en-US" sz="1400" kern="1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Every 10 years  </a:t>
                      </a:r>
                      <a:endParaRPr lang="en-US" sz="1400" kern="1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8155094"/>
                  </a:ext>
                </a:extLst>
              </a:tr>
              <a:tr h="208786">
                <a:tc vMerge="1">
                  <a:txBody>
                    <a:bodyPr/>
                    <a:lstStyle/>
                    <a:p>
                      <a:endParaRPr dirty="0"/>
                    </a:p>
                  </a:txBody>
                  <a:tcPr marL="0" marR="0" marT="0" marB="0"/>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CT Colonography  </a:t>
                      </a:r>
                      <a:endParaRPr lang="en-US" sz="1400" kern="1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Every 5 years  </a:t>
                      </a:r>
                      <a:endParaRPr lang="en-US" sz="1400" kern="1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09016646"/>
                  </a:ext>
                </a:extLst>
              </a:tr>
            </a:tbl>
          </a:graphicData>
        </a:graphic>
      </p:graphicFrame>
      <p:sp>
        <p:nvSpPr>
          <p:cNvPr id="2" name="TextBox 1">
            <a:extLst>
              <a:ext uri="{FF2B5EF4-FFF2-40B4-BE49-F238E27FC236}">
                <a16:creationId xmlns:a16="http://schemas.microsoft.com/office/drawing/2014/main" id="{3E42B2C4-264E-99E4-79B2-2DCD3BA80DBF}"/>
              </a:ext>
            </a:extLst>
          </p:cNvPr>
          <p:cNvSpPr txBox="1"/>
          <p:nvPr/>
        </p:nvSpPr>
        <p:spPr>
          <a:xfrm>
            <a:off x="450848" y="3868773"/>
            <a:ext cx="8023859" cy="2400657"/>
          </a:xfrm>
          <a:prstGeom prst="rect">
            <a:avLst/>
          </a:prstGeom>
          <a:noFill/>
        </p:spPr>
        <p:txBody>
          <a:bodyPr wrap="square" rtlCol="0">
            <a:spAutoFit/>
          </a:bodyPr>
          <a:lstStyle/>
          <a:p>
            <a:r>
              <a:rPr lang="en-US" sz="1100" dirty="0">
                <a:cs typeface="Arial" panose="020B0604020202020204" pitchFamily="34" charset="0"/>
              </a:rPr>
              <a:t>*All positive tests (other than colonoscopy) should be followed up with a colonoscopy.</a:t>
            </a:r>
          </a:p>
          <a:p>
            <a:endParaRPr lang="en-US" sz="1100" dirty="0">
              <a:cs typeface="Arial" panose="020B0604020202020204" pitchFamily="34" charset="0"/>
            </a:endParaRPr>
          </a:p>
          <a:p>
            <a:r>
              <a:rPr lang="en-US" sz="1800" b="0" i="0" u="none" strike="noStrike" baseline="0" dirty="0">
                <a:solidFill>
                  <a:srgbClr val="000000"/>
                </a:solidFill>
                <a:latin typeface="Source Sans Pro" panose="020B0503030403020204" pitchFamily="34" charset="0"/>
              </a:rPr>
              <a:t>All individuals should become familiar with the potential benefits, limitations, and harms associated with cancer screening.</a:t>
            </a:r>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Visit </a:t>
            </a:r>
            <a:r>
              <a:rPr lang="en-US" dirty="0">
                <a:cs typeface="Arial" panose="020B0604020202020204" pitchFamily="34" charset="0"/>
                <a:hlinkClick r:id="rId3"/>
              </a:rPr>
              <a:t>www.cancer.org</a:t>
            </a:r>
            <a:r>
              <a:rPr lang="en-US" dirty="0">
                <a:cs typeface="Arial" panose="020B0604020202020204" pitchFamily="34" charset="0"/>
              </a:rPr>
              <a:t> for more information about the American Cancer Society Guidelines for the Early Detection of Cancer.</a:t>
            </a:r>
          </a:p>
          <a:p>
            <a:endParaRPr lang="en-US" dirty="0"/>
          </a:p>
          <a:p>
            <a:r>
              <a:rPr lang="en-US" sz="1000" b="1" i="0" dirty="0">
                <a:solidFill>
                  <a:srgbClr val="212121"/>
                </a:solidFill>
                <a:effectLst/>
                <a:highlight>
                  <a:srgbClr val="FFFFFF"/>
                </a:highlight>
                <a:cs typeface="Arial" panose="020B0604020202020204" pitchFamily="34" charset="0"/>
              </a:rPr>
              <a:t>Source: </a:t>
            </a:r>
            <a:r>
              <a:rPr lang="en-US" sz="1000" b="0" i="0" dirty="0">
                <a:solidFill>
                  <a:srgbClr val="212121"/>
                </a:solidFill>
                <a:effectLst/>
                <a:highlight>
                  <a:srgbClr val="FFFFFF"/>
                </a:highlight>
                <a:cs typeface="Arial" panose="020B0604020202020204" pitchFamily="34" charset="0"/>
              </a:rPr>
              <a:t>Wolf AMD, </a:t>
            </a:r>
            <a:r>
              <a:rPr lang="en-US" sz="1000" b="0" i="0" dirty="0" err="1">
                <a:solidFill>
                  <a:srgbClr val="212121"/>
                </a:solidFill>
                <a:effectLst/>
                <a:highlight>
                  <a:srgbClr val="FFFFFF"/>
                </a:highlight>
                <a:cs typeface="Arial" panose="020B0604020202020204" pitchFamily="34" charset="0"/>
              </a:rPr>
              <a:t>Fontham</a:t>
            </a:r>
            <a:r>
              <a:rPr lang="en-US" sz="1000" b="0" i="0" dirty="0">
                <a:solidFill>
                  <a:srgbClr val="212121"/>
                </a:solidFill>
                <a:effectLst/>
                <a:highlight>
                  <a:srgbClr val="FFFFFF"/>
                </a:highlight>
                <a:cs typeface="Arial" panose="020B0604020202020204" pitchFamily="34" charset="0"/>
              </a:rPr>
              <a:t> ETH, Church TR, et al. Colorectal cancer screening for average-risk adults: 2018 guideline update from the American Cancer Society. </a:t>
            </a:r>
            <a:r>
              <a:rPr lang="en-US" sz="1000" b="0" i="1" dirty="0">
                <a:solidFill>
                  <a:srgbClr val="212121"/>
                </a:solidFill>
                <a:effectLst/>
                <a:highlight>
                  <a:srgbClr val="FFFFFF"/>
                </a:highlight>
                <a:cs typeface="Arial" panose="020B0604020202020204" pitchFamily="34" charset="0"/>
              </a:rPr>
              <a:t>CA Cancer J Clin</a:t>
            </a:r>
            <a:r>
              <a:rPr lang="en-US" sz="1000" b="0" i="0" dirty="0">
                <a:solidFill>
                  <a:srgbClr val="212121"/>
                </a:solidFill>
                <a:effectLst/>
                <a:highlight>
                  <a:srgbClr val="FFFFFF"/>
                </a:highlight>
                <a:cs typeface="Arial" panose="020B0604020202020204" pitchFamily="34" charset="0"/>
              </a:rPr>
              <a:t>. 2018;68(4):250-281. doi:10.3322/caac.21457.</a:t>
            </a:r>
            <a:endParaRPr lang="en-US" sz="1000" dirty="0">
              <a:cs typeface="Arial" panose="020B0604020202020204" pitchFamily="34" charset="0"/>
            </a:endParaRPr>
          </a:p>
        </p:txBody>
      </p:sp>
      <p:pic>
        <p:nvPicPr>
          <p:cNvPr id="3" name="Picture 2">
            <a:extLst>
              <a:ext uri="{FF2B5EF4-FFF2-40B4-BE49-F238E27FC236}">
                <a16:creationId xmlns:a16="http://schemas.microsoft.com/office/drawing/2014/main" id="{FEBC23B5-756C-2E8D-02A9-7CB5622FE7C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5" name="TextBox 4" descr="&#10;">
            <a:extLst>
              <a:ext uri="{FF2B5EF4-FFF2-40B4-BE49-F238E27FC236}">
                <a16:creationId xmlns:a16="http://schemas.microsoft.com/office/drawing/2014/main" id="{97EB831A-4F29-ED2D-6444-4C23A927C12C}"/>
              </a:ext>
            </a:extLst>
          </p:cNvPr>
          <p:cNvSpPr txBox="1"/>
          <p:nvPr/>
        </p:nvSpPr>
        <p:spPr>
          <a:xfrm>
            <a:off x="499533" y="322392"/>
            <a:ext cx="8458199" cy="400110"/>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Colorectal Cancer Screening Recommendations - Average Risk</a:t>
            </a:r>
          </a:p>
        </p:txBody>
      </p:sp>
      <p:sp>
        <p:nvSpPr>
          <p:cNvPr id="4" name="Text Placeholder 3">
            <a:extLst>
              <a:ext uri="{FF2B5EF4-FFF2-40B4-BE49-F238E27FC236}">
                <a16:creationId xmlns:a16="http://schemas.microsoft.com/office/drawing/2014/main" id="{DAF3450B-3DBA-C3DC-369D-BABC693A9A4E}"/>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1710581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E2A0F5C-960F-DD05-299E-13ACEAED43CC}"/>
              </a:ext>
            </a:extLst>
          </p:cNvPr>
          <p:cNvSpPr txBox="1"/>
          <p:nvPr/>
        </p:nvSpPr>
        <p:spPr>
          <a:xfrm>
            <a:off x="499534" y="5815267"/>
            <a:ext cx="7543636" cy="908326"/>
          </a:xfrm>
          <a:prstGeom prst="rect">
            <a:avLst/>
          </a:prstGeom>
          <a:noFill/>
        </p:spPr>
        <p:txBody>
          <a:bodyPr wrap="square">
            <a:spAutoFit/>
          </a:bodyPr>
          <a:lstStyle/>
          <a:p>
            <a:pPr marL="0" marR="0">
              <a:lnSpc>
                <a:spcPct val="107000"/>
              </a:lnSpc>
              <a:spcBef>
                <a:spcPts val="0"/>
              </a:spcBef>
              <a:spcAft>
                <a:spcPts val="0"/>
              </a:spcAft>
            </a:pPr>
            <a:r>
              <a:rPr lang="en-US" sz="1000" b="0" i="0" u="none" strike="noStrike" baseline="0" dirty="0">
                <a:solidFill>
                  <a:srgbClr val="000000"/>
                </a:solidFill>
              </a:rPr>
              <a:t>Estimates are age adjusted to the year 2000 US population standard using 2 age groups: 50-64 and 65+ years. The National Health Interview Survey underwent a significant redesign in 2019, preventing comparability to prior years indicated by the line break. *Colorectal cancer screening is defined as colonoscopy, sigmoidoscopy, or fecal occult/immunochemical test in the past 10, 5, and 1 years; computed tomography colonography in the past 5 years (2010, 2015-on); or multi-target stool DNA test in the past 3 years (2018-on). </a:t>
            </a:r>
          </a:p>
          <a:p>
            <a:pPr marL="0" marR="0">
              <a:lnSpc>
                <a:spcPct val="107000"/>
              </a:lnSpc>
              <a:spcBef>
                <a:spcPts val="0"/>
              </a:spcBef>
              <a:spcAft>
                <a:spcPts val="0"/>
              </a:spcAft>
            </a:pPr>
            <a:r>
              <a:rPr lang="en-US" sz="1000" b="1" i="0" u="none" strike="noStrike" baseline="0" dirty="0">
                <a:solidFill>
                  <a:srgbClr val="000000"/>
                </a:solidFill>
              </a:rPr>
              <a:t>Source: </a:t>
            </a:r>
            <a:r>
              <a:rPr lang="en-US" sz="1000" b="0" i="0" u="none" strike="noStrike" baseline="0" dirty="0">
                <a:solidFill>
                  <a:srgbClr val="000000"/>
                </a:solidFill>
              </a:rPr>
              <a:t>National Health Interview Surveys, 2000-2023. </a:t>
            </a:r>
            <a:endParaRPr lang="en-US" sz="400" kern="100" dirty="0">
              <a:effectLs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822AA15-8877-B3FF-55B1-0C13F164A5A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graphicFrame>
        <p:nvGraphicFramePr>
          <p:cNvPr id="2" name="Chart 1">
            <a:extLst>
              <a:ext uri="{FF2B5EF4-FFF2-40B4-BE49-F238E27FC236}">
                <a16:creationId xmlns:a16="http://schemas.microsoft.com/office/drawing/2014/main" id="{00000000-0008-0000-2500-000003000000}"/>
              </a:ext>
            </a:extLst>
          </p:cNvPr>
          <p:cNvGraphicFramePr>
            <a:graphicFrameLocks/>
          </p:cNvGraphicFramePr>
          <p:nvPr>
            <p:extLst>
              <p:ext uri="{D42A27DB-BD31-4B8C-83A1-F6EECF244321}">
                <p14:modId xmlns:p14="http://schemas.microsoft.com/office/powerpoint/2010/main" val="2771822875"/>
              </p:ext>
            </p:extLst>
          </p:nvPr>
        </p:nvGraphicFramePr>
        <p:xfrm>
          <a:off x="745066" y="999067"/>
          <a:ext cx="7589520" cy="466344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descr="&#10;">
            <a:extLst>
              <a:ext uri="{FF2B5EF4-FFF2-40B4-BE49-F238E27FC236}">
                <a16:creationId xmlns:a16="http://schemas.microsoft.com/office/drawing/2014/main" id="{CCBD0EFA-16A0-A62E-886B-BCA33878823C}"/>
              </a:ext>
            </a:extLst>
          </p:cNvPr>
          <p:cNvSpPr txBox="1"/>
          <p:nvPr/>
        </p:nvSpPr>
        <p:spPr>
          <a:xfrm>
            <a:off x="499533" y="282637"/>
            <a:ext cx="8212666" cy="740459"/>
          </a:xfrm>
          <a:prstGeom prst="rect">
            <a:avLst/>
          </a:prstGeom>
          <a:noFill/>
        </p:spPr>
        <p:txBody>
          <a:bodyPr wrap="square" rtlCol="0">
            <a:spAutoFit/>
          </a:bodyPr>
          <a:lstStyle/>
          <a:p>
            <a:pPr marL="0" marR="0">
              <a:lnSpc>
                <a:spcPct val="107000"/>
              </a:lnSpc>
              <a:spcBef>
                <a:spcPts val="1200"/>
              </a:spcBef>
              <a:spcAft>
                <a:spcPts val="0"/>
              </a:spcAft>
            </a:pPr>
            <a:r>
              <a:rPr lang="en-US" sz="2000" b="1" kern="10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Trends in Colorectal Cancer Screening* (%), Adults 50 Years and Older, by Race/Ethnicity, US, 2000-2023</a:t>
            </a:r>
          </a:p>
        </p:txBody>
      </p:sp>
      <p:sp>
        <p:nvSpPr>
          <p:cNvPr id="5" name="Text Placeholder 3">
            <a:extLst>
              <a:ext uri="{FF2B5EF4-FFF2-40B4-BE49-F238E27FC236}">
                <a16:creationId xmlns:a16="http://schemas.microsoft.com/office/drawing/2014/main" id="{2F07377B-8F7F-8DB1-E8C7-4741D987E3E0}"/>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3341528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10;">
            <a:extLst>
              <a:ext uri="{FF2B5EF4-FFF2-40B4-BE49-F238E27FC236}">
                <a16:creationId xmlns:a16="http://schemas.microsoft.com/office/drawing/2014/main" id="{6EBC5D82-463F-6A7E-FC8D-092B37823B56}"/>
              </a:ext>
            </a:extLst>
          </p:cNvPr>
          <p:cNvSpPr txBox="1"/>
          <p:nvPr/>
        </p:nvSpPr>
        <p:spPr>
          <a:xfrm>
            <a:off x="499533" y="340162"/>
            <a:ext cx="8212666" cy="740459"/>
          </a:xfrm>
          <a:prstGeom prst="rect">
            <a:avLst/>
          </a:prstGeom>
          <a:noFill/>
        </p:spPr>
        <p:txBody>
          <a:bodyPr wrap="square" rtlCol="0">
            <a:spAutoFit/>
          </a:bodyPr>
          <a:lstStyle/>
          <a:p>
            <a:pPr marL="0" marR="0">
              <a:lnSpc>
                <a:spcPct val="107000"/>
              </a:lnSpc>
              <a:spcBef>
                <a:spcPts val="0"/>
              </a:spcBef>
              <a:spcAft>
                <a:spcPts val="0"/>
              </a:spcAft>
            </a:pPr>
            <a:r>
              <a:rPr lang="en-US" sz="2000" b="1" kern="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Current Cigarette Smoking </a:t>
            </a:r>
            <a:r>
              <a:rPr lang="en-US" sz="2000" b="1" kern="0" dirty="0">
                <a:solidFill>
                  <a:srgbClr val="2746F8"/>
                </a:solidFill>
                <a:latin typeface="Poppins" panose="00000500000000000000" pitchFamily="2" charset="0"/>
                <a:ea typeface="Times New Roman" panose="02020603050405020304" pitchFamily="18" charset="0"/>
                <a:cs typeface="Poppins" panose="00000500000000000000" pitchFamily="2" charset="0"/>
              </a:rPr>
              <a:t>Prevalence</a:t>
            </a:r>
            <a:r>
              <a:rPr lang="en-US" sz="2000" b="1" kern="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 (%), Adults 18 Years and Older, US, 19</a:t>
            </a:r>
            <a:r>
              <a:rPr lang="en-US" sz="2000" b="1" kern="0" dirty="0">
                <a:solidFill>
                  <a:srgbClr val="2746F8"/>
                </a:solidFill>
                <a:latin typeface="Poppins" panose="00000500000000000000" pitchFamily="2" charset="0"/>
                <a:ea typeface="Times New Roman" panose="02020603050405020304" pitchFamily="18" charset="0"/>
                <a:cs typeface="Poppins" panose="00000500000000000000" pitchFamily="2" charset="0"/>
              </a:rPr>
              <a:t>90</a:t>
            </a:r>
            <a:r>
              <a:rPr lang="en-US" sz="2000" b="1" kern="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-2023</a:t>
            </a:r>
            <a:endParaRPr lang="en-US" sz="1800"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6" name="Text Placeholder 3">
            <a:extLst>
              <a:ext uri="{FF2B5EF4-FFF2-40B4-BE49-F238E27FC236}">
                <a16:creationId xmlns:a16="http://schemas.microsoft.com/office/drawing/2014/main" id="{6402352C-0D95-C56C-F7D9-217E36D29A58}"/>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
        <p:nvSpPr>
          <p:cNvPr id="7" name="TextBox 6">
            <a:extLst>
              <a:ext uri="{FF2B5EF4-FFF2-40B4-BE49-F238E27FC236}">
                <a16:creationId xmlns:a16="http://schemas.microsoft.com/office/drawing/2014/main" id="{469A3948-8079-F99F-EDF6-474B77B7650C}"/>
              </a:ext>
            </a:extLst>
          </p:cNvPr>
          <p:cNvSpPr txBox="1"/>
          <p:nvPr/>
        </p:nvSpPr>
        <p:spPr>
          <a:xfrm>
            <a:off x="499532" y="5902246"/>
            <a:ext cx="7450667" cy="743665"/>
          </a:xfrm>
          <a:prstGeom prst="rect">
            <a:avLst/>
          </a:prstGeom>
          <a:noFill/>
        </p:spPr>
        <p:txBody>
          <a:bodyPr wrap="square" rtlCol="0">
            <a:spAutoFit/>
          </a:bodyPr>
          <a:lstStyle/>
          <a:p>
            <a:pPr>
              <a:lnSpc>
                <a:spcPct val="107000"/>
              </a:lnSpc>
              <a:tabLst>
                <a:tab pos="2349500" algn="l"/>
              </a:tabLst>
            </a:pPr>
            <a:r>
              <a:rPr lang="en-US" sz="1000" kern="100" dirty="0">
                <a:effectLst/>
                <a:ea typeface="Calibri" panose="020F0502020204030204" pitchFamily="34" charset="0"/>
                <a:cs typeface="Arial" panose="020B0604020202020204" pitchFamily="34" charset="0"/>
              </a:rPr>
              <a:t>Estimates are age adjusted to the year 2000 US population standard using 5 age groups: 18-24, 25-34, 35-44, 45-64, ≥65 years. The National Health Interview Survey underwent a significant redesign in 2019, preventing comparability to prior years, as indicated by the line break. Current cigarette smoking is defined as ever smoked 100 cigarettes in lifetime and now smoke every day or some days.</a:t>
            </a:r>
          </a:p>
          <a:p>
            <a:pPr>
              <a:lnSpc>
                <a:spcPct val="107000"/>
              </a:lnSpc>
              <a:tabLst>
                <a:tab pos="2349500" algn="l"/>
              </a:tabLst>
            </a:pPr>
            <a:r>
              <a:rPr lang="en-US" sz="1000" b="1" kern="100" dirty="0">
                <a:effectLst/>
                <a:ea typeface="Calibri" panose="020F0502020204030204" pitchFamily="34" charset="0"/>
                <a:cs typeface="Arial" panose="020B0604020202020204" pitchFamily="34" charset="0"/>
              </a:rPr>
              <a:t>Sources: </a:t>
            </a:r>
            <a:r>
              <a:rPr lang="en-US" sz="1000" kern="100" dirty="0">
                <a:effectLst/>
                <a:ea typeface="Calibri" panose="020F0502020204030204" pitchFamily="34" charset="0"/>
                <a:cs typeface="Arial" panose="020B0604020202020204" pitchFamily="34" charset="0"/>
              </a:rPr>
              <a:t>National Center for Health Statistics, 2019. National Health Interview Survey, 2019, 2021, and</a:t>
            </a:r>
            <a:r>
              <a:rPr lang="en-US" sz="1000" kern="100" dirty="0">
                <a:ea typeface="Calibri" panose="020F0502020204030204" pitchFamily="34" charset="0"/>
                <a:cs typeface="Arial" panose="020B0604020202020204" pitchFamily="34" charset="0"/>
              </a:rPr>
              <a:t> </a:t>
            </a:r>
            <a:r>
              <a:rPr lang="en-US" sz="1000" kern="100" dirty="0">
                <a:effectLst/>
                <a:ea typeface="Calibri" panose="020F0502020204030204" pitchFamily="34" charset="0"/>
                <a:cs typeface="Arial" panose="020B0604020202020204" pitchFamily="34" charset="0"/>
              </a:rPr>
              <a:t>2023.</a:t>
            </a:r>
          </a:p>
        </p:txBody>
      </p:sp>
      <p:graphicFrame>
        <p:nvGraphicFramePr>
          <p:cNvPr id="8" name="Chart 7">
            <a:extLst>
              <a:ext uri="{FF2B5EF4-FFF2-40B4-BE49-F238E27FC236}">
                <a16:creationId xmlns:a16="http://schemas.microsoft.com/office/drawing/2014/main" id="{7AF0DF65-A8B1-4258-6F50-99E74AE00044}"/>
              </a:ext>
            </a:extLst>
          </p:cNvPr>
          <p:cNvGraphicFramePr>
            <a:graphicFrameLocks/>
          </p:cNvGraphicFramePr>
          <p:nvPr>
            <p:extLst>
              <p:ext uri="{D42A27DB-BD31-4B8C-83A1-F6EECF244321}">
                <p14:modId xmlns:p14="http://schemas.microsoft.com/office/powerpoint/2010/main" val="3688468397"/>
              </p:ext>
            </p:extLst>
          </p:nvPr>
        </p:nvGraphicFramePr>
        <p:xfrm>
          <a:off x="811106" y="1159713"/>
          <a:ext cx="7589520" cy="4663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7896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773B4A2-DF84-28A4-69CF-368B3DCA38C7}"/>
              </a:ext>
            </a:extLst>
          </p:cNvPr>
          <p:cNvSpPr txBox="1"/>
          <p:nvPr/>
        </p:nvSpPr>
        <p:spPr>
          <a:xfrm>
            <a:off x="499533" y="5650606"/>
            <a:ext cx="7653867" cy="1237647"/>
          </a:xfrm>
          <a:prstGeom prst="rect">
            <a:avLst/>
          </a:prstGeom>
          <a:noFill/>
        </p:spPr>
        <p:txBody>
          <a:bodyPr wrap="square">
            <a:spAutoFit/>
          </a:bodyPr>
          <a:lstStyle/>
          <a:p>
            <a:pPr marL="0" marR="0">
              <a:lnSpc>
                <a:spcPct val="107000"/>
              </a:lnSpc>
              <a:spcBef>
                <a:spcPts val="0"/>
              </a:spcBef>
              <a:spcAft>
                <a:spcPts val="0"/>
              </a:spcAft>
              <a:tabLst>
                <a:tab pos="1454150" algn="l"/>
              </a:tabLst>
            </a:pPr>
            <a:r>
              <a:rPr lang="en-US" sz="1000" b="0" i="0" u="none" strike="noStrike" baseline="0" dirty="0">
                <a:solidFill>
                  <a:srgbClr val="000000"/>
                </a:solidFill>
              </a:rPr>
              <a:t>ACS-American Cancer Society, USPSTF-United States Preventive Services Task Force, AIAN-American Indian or Alaska Native only or multiple race categories. *Fecal occult blood test (FOBT) or fecal immunochemical test (FIT), sigmoidoscopy, colonoscopy, computed tomography (CT) colonography, or multi-target stool DNA (</a:t>
            </a:r>
            <a:r>
              <a:rPr lang="en-US" sz="1000" b="0" i="0" u="none" strike="noStrike" baseline="0" dirty="0" err="1">
                <a:solidFill>
                  <a:srgbClr val="000000"/>
                </a:solidFill>
              </a:rPr>
              <a:t>sDNA</a:t>
            </a:r>
            <a:r>
              <a:rPr lang="en-US" sz="1000" b="0" i="0" u="none" strike="noStrike" baseline="0" dirty="0">
                <a:solidFill>
                  <a:srgbClr val="000000"/>
                </a:solidFill>
              </a:rPr>
              <a:t>) test in the past 1, 5, 10, 5 and 3 years, respectively. ACS estimates are age adjusted to the year 2000 US population standard using 3 age groups: 45-49, 50-64, and ≥65 years. §FOBT/FIT, sigmoidoscopy, colonoscopy, CT colonography, or </a:t>
            </a:r>
            <a:r>
              <a:rPr lang="en-US" sz="1000" b="0" i="0" u="none" strike="noStrike" baseline="0" dirty="0" err="1">
                <a:solidFill>
                  <a:srgbClr val="000000"/>
                </a:solidFill>
              </a:rPr>
              <a:t>sDNA</a:t>
            </a:r>
            <a:r>
              <a:rPr lang="en-US" sz="1000" b="0" i="0" u="none" strike="noStrike" baseline="0" dirty="0">
                <a:solidFill>
                  <a:srgbClr val="000000"/>
                </a:solidFill>
              </a:rPr>
              <a:t> test in the past 1, 5, 10, 5 and 3 years, respectively, or sigmoidoscopy in the past 10 years with FOBT/FIT in the past 1 year. USPSTF estimates are age adjusted using 3 age groups: 45-49, 50-64, and 65-75 years. </a:t>
            </a:r>
          </a:p>
          <a:p>
            <a:pPr marL="0" marR="0">
              <a:lnSpc>
                <a:spcPct val="107000"/>
              </a:lnSpc>
              <a:spcBef>
                <a:spcPts val="0"/>
              </a:spcBef>
              <a:spcAft>
                <a:spcPts val="0"/>
              </a:spcAft>
              <a:tabLst>
                <a:tab pos="1454150" algn="l"/>
              </a:tabLst>
            </a:pPr>
            <a:r>
              <a:rPr lang="en-US" sz="1000" b="1" i="0" u="none" strike="noStrike" baseline="0" dirty="0">
                <a:solidFill>
                  <a:srgbClr val="000000"/>
                </a:solidFill>
              </a:rPr>
              <a:t>Source: </a:t>
            </a:r>
            <a:r>
              <a:rPr lang="en-US" sz="1000" b="0" i="0" u="none" strike="noStrike" baseline="0" dirty="0">
                <a:solidFill>
                  <a:srgbClr val="000000"/>
                </a:solidFill>
              </a:rPr>
              <a:t>National Health Interview Survey, 2023. </a:t>
            </a:r>
            <a:endParaRPr lang="en-US" sz="400" kern="100" dirty="0">
              <a:effectLst/>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14DDAAB3-A8A0-D466-291D-965AC76FF7D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graphicFrame>
        <p:nvGraphicFramePr>
          <p:cNvPr id="3" name="Chart 2">
            <a:extLst>
              <a:ext uri="{FF2B5EF4-FFF2-40B4-BE49-F238E27FC236}">
                <a16:creationId xmlns:a16="http://schemas.microsoft.com/office/drawing/2014/main" id="{B6EE643C-F7AD-117B-1B77-71B658817F5B}"/>
              </a:ext>
            </a:extLst>
          </p:cNvPr>
          <p:cNvGraphicFramePr>
            <a:graphicFrameLocks/>
          </p:cNvGraphicFramePr>
          <p:nvPr>
            <p:extLst>
              <p:ext uri="{D42A27DB-BD31-4B8C-83A1-F6EECF244321}">
                <p14:modId xmlns:p14="http://schemas.microsoft.com/office/powerpoint/2010/main" val="843235670"/>
              </p:ext>
            </p:extLst>
          </p:nvPr>
        </p:nvGraphicFramePr>
        <p:xfrm>
          <a:off x="939035" y="1007239"/>
          <a:ext cx="7265929" cy="4575127"/>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descr="&#10;">
            <a:extLst>
              <a:ext uri="{FF2B5EF4-FFF2-40B4-BE49-F238E27FC236}">
                <a16:creationId xmlns:a16="http://schemas.microsoft.com/office/drawing/2014/main" id="{C28A3A0D-3D52-AA5A-51A4-2D1A303B336F}"/>
              </a:ext>
            </a:extLst>
          </p:cNvPr>
          <p:cNvSpPr txBox="1"/>
          <p:nvPr/>
        </p:nvSpPr>
        <p:spPr>
          <a:xfrm>
            <a:off x="498533" y="343884"/>
            <a:ext cx="8212666"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Colorectal Cancer Screening (%), Adults 45 Years and Older, by Race/Ethnicity, US, 2023</a:t>
            </a:r>
          </a:p>
        </p:txBody>
      </p:sp>
      <p:sp>
        <p:nvSpPr>
          <p:cNvPr id="2" name="Text Placeholder 3">
            <a:extLst>
              <a:ext uri="{FF2B5EF4-FFF2-40B4-BE49-F238E27FC236}">
                <a16:creationId xmlns:a16="http://schemas.microsoft.com/office/drawing/2014/main" id="{47F7C610-534B-7272-0002-B4105598414C}"/>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3693901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429B92-B6F7-7445-5B9D-7512ACB1B236}"/>
              </a:ext>
            </a:extLst>
          </p:cNvPr>
          <p:cNvSpPr txBox="1"/>
          <p:nvPr/>
        </p:nvSpPr>
        <p:spPr>
          <a:xfrm>
            <a:off x="499533" y="5815267"/>
            <a:ext cx="7543636" cy="908326"/>
          </a:xfrm>
          <a:prstGeom prst="rect">
            <a:avLst/>
          </a:prstGeom>
          <a:noFill/>
        </p:spPr>
        <p:txBody>
          <a:bodyPr wrap="square">
            <a:spAutoFit/>
          </a:bodyPr>
          <a:lstStyle/>
          <a:p>
            <a:pPr marL="0" marR="0">
              <a:lnSpc>
                <a:spcPct val="107000"/>
              </a:lnSpc>
              <a:spcBef>
                <a:spcPts val="0"/>
              </a:spcBef>
              <a:spcAft>
                <a:spcPts val="0"/>
              </a:spcAft>
              <a:tabLst>
                <a:tab pos="1454150" algn="l"/>
              </a:tabLst>
            </a:pPr>
            <a:r>
              <a:rPr lang="en-US" sz="1000" b="0" i="0" u="none" strike="noStrike" baseline="0" dirty="0">
                <a:solidFill>
                  <a:srgbClr val="000000"/>
                </a:solidFill>
                <a:latin typeface="UYCEB O+ Frutiger LT Std"/>
              </a:rPr>
              <a:t>ACS-American Cancer Society, USPSTF-United States Preventive Services Task Force. Estimates stratified by </a:t>
            </a:r>
            <a:r>
              <a:rPr lang="en-US" sz="1000" dirty="0">
                <a:solidFill>
                  <a:srgbClr val="000000"/>
                </a:solidFill>
                <a:latin typeface="UYCEB O+ Frutiger LT Std"/>
              </a:rPr>
              <a:t>a</a:t>
            </a:r>
            <a:r>
              <a:rPr lang="en-US" sz="1000" b="0" i="0" u="none" strike="noStrike" baseline="0" dirty="0">
                <a:solidFill>
                  <a:srgbClr val="000000"/>
                </a:solidFill>
                <a:latin typeface="UYCEB O+ Frutiger LT Std"/>
              </a:rPr>
              <a:t>ge are crude. *Fecal occult blood test (FOBT) or fecal immunochemical test (FIT), sigmoidoscopy, colonoscopy, computed tomography (CT) colonography, or multi-target stool DNA (</a:t>
            </a:r>
            <a:r>
              <a:rPr lang="en-US" sz="1000" b="0" i="0" u="none" strike="noStrike" baseline="0" dirty="0" err="1">
                <a:solidFill>
                  <a:srgbClr val="000000"/>
                </a:solidFill>
                <a:latin typeface="UYCEB O+ Frutiger LT Std"/>
              </a:rPr>
              <a:t>sDNA</a:t>
            </a:r>
            <a:r>
              <a:rPr lang="en-US" sz="1000" b="0" i="0" u="none" strike="noStrike" baseline="0" dirty="0">
                <a:solidFill>
                  <a:srgbClr val="000000"/>
                </a:solidFill>
                <a:latin typeface="UYCEB O+ Frutiger LT Std"/>
              </a:rPr>
              <a:t>) test in the past 1, 5, 10, 5 and 3 years, respectively. §FOBT/FIT, sigmoidoscopy, colonoscopy, CT colonography, or </a:t>
            </a:r>
            <a:r>
              <a:rPr lang="en-US" sz="1000" b="0" i="0" u="none" strike="noStrike" baseline="0" dirty="0" err="1">
                <a:solidFill>
                  <a:srgbClr val="000000"/>
                </a:solidFill>
                <a:latin typeface="UYCEB O+ Frutiger LT Std"/>
              </a:rPr>
              <a:t>sDNA</a:t>
            </a:r>
            <a:r>
              <a:rPr lang="en-US" sz="1000" b="0" i="0" u="none" strike="noStrike" baseline="0" dirty="0">
                <a:solidFill>
                  <a:srgbClr val="000000"/>
                </a:solidFill>
                <a:latin typeface="UYCEB O+ Frutiger LT Std"/>
              </a:rPr>
              <a:t> test in the past 1, 5, 10, 5 and 3 years, respectively, or sigmoidoscopy in past 10 years with FOBT/FIT in the past 1 year. </a:t>
            </a:r>
          </a:p>
          <a:p>
            <a:pPr marL="0" marR="0">
              <a:lnSpc>
                <a:spcPct val="107000"/>
              </a:lnSpc>
              <a:spcBef>
                <a:spcPts val="0"/>
              </a:spcBef>
              <a:spcAft>
                <a:spcPts val="0"/>
              </a:spcAft>
              <a:tabLst>
                <a:tab pos="1454150" algn="l"/>
              </a:tabLst>
            </a:pPr>
            <a:r>
              <a:rPr lang="en-US" sz="1000" b="1" i="0" u="none" strike="noStrike" baseline="0" dirty="0">
                <a:solidFill>
                  <a:srgbClr val="000000"/>
                </a:solidFill>
                <a:latin typeface="UYCEB O+ Frutiger LT Std"/>
              </a:rPr>
              <a:t>Source: </a:t>
            </a:r>
            <a:r>
              <a:rPr lang="en-US" sz="1000" b="0" i="0" u="none" strike="noStrike" baseline="0" dirty="0">
                <a:solidFill>
                  <a:srgbClr val="000000"/>
                </a:solidFill>
                <a:latin typeface="UYCEB O+ Frutiger LT Std"/>
              </a:rPr>
              <a:t>National Health Interview Survey, 2023. </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62A036E0-ABA2-766E-A0BB-A56103F5070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graphicFrame>
        <p:nvGraphicFramePr>
          <p:cNvPr id="4" name="Chart 3">
            <a:extLst>
              <a:ext uri="{FF2B5EF4-FFF2-40B4-BE49-F238E27FC236}">
                <a16:creationId xmlns:a16="http://schemas.microsoft.com/office/drawing/2014/main" id="{30B0FECA-4F88-D9CF-C2EE-A1D24F428093}"/>
              </a:ext>
            </a:extLst>
          </p:cNvPr>
          <p:cNvGraphicFramePr>
            <a:graphicFrameLocks/>
          </p:cNvGraphicFramePr>
          <p:nvPr>
            <p:extLst>
              <p:ext uri="{D42A27DB-BD31-4B8C-83A1-F6EECF244321}">
                <p14:modId xmlns:p14="http://schemas.microsoft.com/office/powerpoint/2010/main" val="1293472939"/>
              </p:ext>
            </p:extLst>
          </p:nvPr>
        </p:nvGraphicFramePr>
        <p:xfrm>
          <a:off x="811106" y="1097280"/>
          <a:ext cx="7589520" cy="466344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descr="&#10;">
            <a:extLst>
              <a:ext uri="{FF2B5EF4-FFF2-40B4-BE49-F238E27FC236}">
                <a16:creationId xmlns:a16="http://schemas.microsoft.com/office/drawing/2014/main" id="{E0F57E18-272F-EACD-1185-F3292260C12D}"/>
              </a:ext>
            </a:extLst>
          </p:cNvPr>
          <p:cNvSpPr txBox="1"/>
          <p:nvPr/>
        </p:nvSpPr>
        <p:spPr>
          <a:xfrm>
            <a:off x="499533" y="308901"/>
            <a:ext cx="8212666"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Colorectal Cancer Screening (%), Adults 45 Years and Older, by Age, US, 2023</a:t>
            </a:r>
          </a:p>
        </p:txBody>
      </p:sp>
      <p:sp>
        <p:nvSpPr>
          <p:cNvPr id="3" name="Text Placeholder 3">
            <a:extLst>
              <a:ext uri="{FF2B5EF4-FFF2-40B4-BE49-F238E27FC236}">
                <a16:creationId xmlns:a16="http://schemas.microsoft.com/office/drawing/2014/main" id="{8F304F74-7FEC-41D5-C69E-0F4ECB1E99E4}"/>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3615825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66B4A1-D262-EC0A-275A-3D9F2C314E22}"/>
              </a:ext>
            </a:extLst>
          </p:cNvPr>
          <p:cNvSpPr txBox="1"/>
          <p:nvPr/>
        </p:nvSpPr>
        <p:spPr>
          <a:xfrm>
            <a:off x="499533" y="5889674"/>
            <a:ext cx="7543636" cy="908326"/>
          </a:xfrm>
          <a:prstGeom prst="rect">
            <a:avLst/>
          </a:prstGeom>
          <a:noFill/>
        </p:spPr>
        <p:txBody>
          <a:bodyPr wrap="square">
            <a:spAutoFit/>
          </a:bodyPr>
          <a:lstStyle/>
          <a:p>
            <a:pPr marL="0" marR="0">
              <a:lnSpc>
                <a:spcPct val="107000"/>
              </a:lnSpc>
              <a:spcBef>
                <a:spcPts val="0"/>
              </a:spcBef>
              <a:spcAft>
                <a:spcPts val="0"/>
              </a:spcAft>
              <a:tabLst>
                <a:tab pos="1454150" algn="l"/>
              </a:tabLst>
            </a:pPr>
            <a:r>
              <a:rPr lang="en-US" sz="1000" b="0" i="0" u="none" strike="noStrike" baseline="0" dirty="0">
                <a:solidFill>
                  <a:srgbClr val="000000"/>
                </a:solidFill>
                <a:latin typeface="UYCEB O+ Frutiger LT Std"/>
              </a:rPr>
              <a:t>ACS-American Cancer Society, USPSTF-United States Preventive Services Task Force. Estimates by insurance status are crude. *Fecal occult blood test (FOBT) or fecal immunochemical test (FIT), sigmoidoscopy, colonoscopy, computed tomography (CT) colonography, or multi-target stool DNA (</a:t>
            </a:r>
            <a:r>
              <a:rPr lang="en-US" sz="1000" b="0" i="0" u="none" strike="noStrike" baseline="0" dirty="0" err="1">
                <a:solidFill>
                  <a:srgbClr val="000000"/>
                </a:solidFill>
                <a:latin typeface="UYCEB O+ Frutiger LT Std"/>
              </a:rPr>
              <a:t>sDNA</a:t>
            </a:r>
            <a:r>
              <a:rPr lang="en-US" sz="1000" b="0" i="0" u="none" strike="noStrike" baseline="0" dirty="0">
                <a:solidFill>
                  <a:srgbClr val="000000"/>
                </a:solidFill>
                <a:latin typeface="UYCEB O+ Frutiger LT Std"/>
              </a:rPr>
              <a:t>) test in the past 1, 5, 10, 5 and 3 years, respectively. §FOBT/FIT, sigmoidoscopy, colonoscopy, CT colonography, or </a:t>
            </a:r>
            <a:r>
              <a:rPr lang="en-US" sz="1000" b="0" i="0" u="none" strike="noStrike" baseline="0" dirty="0" err="1">
                <a:solidFill>
                  <a:srgbClr val="000000"/>
                </a:solidFill>
                <a:latin typeface="UYCEB O+ Frutiger LT Std"/>
              </a:rPr>
              <a:t>sDNA</a:t>
            </a:r>
            <a:r>
              <a:rPr lang="en-US" sz="1000" b="0" i="0" u="none" strike="noStrike" baseline="0" dirty="0">
                <a:solidFill>
                  <a:srgbClr val="000000"/>
                </a:solidFill>
                <a:latin typeface="UYCEB O+ Frutiger LT Std"/>
              </a:rPr>
              <a:t> test in the past 1, 5, 10, 5 and 3 years, respectively, or sigmoidoscopy in the past 10 years with FOBT/FIT in the past 1 year.</a:t>
            </a:r>
          </a:p>
          <a:p>
            <a:pPr marL="0" marR="0">
              <a:lnSpc>
                <a:spcPct val="107000"/>
              </a:lnSpc>
              <a:spcBef>
                <a:spcPts val="0"/>
              </a:spcBef>
              <a:spcAft>
                <a:spcPts val="0"/>
              </a:spcAft>
              <a:tabLst>
                <a:tab pos="1454150" algn="l"/>
              </a:tabLst>
            </a:pPr>
            <a:r>
              <a:rPr lang="en-US" sz="1000" b="1" i="0" u="none" strike="noStrike" baseline="0" dirty="0">
                <a:solidFill>
                  <a:srgbClr val="000000"/>
                </a:solidFill>
                <a:latin typeface="UYCEB O+ Frutiger LT Std"/>
              </a:rPr>
              <a:t>Source: </a:t>
            </a:r>
            <a:r>
              <a:rPr lang="en-US" sz="1000" b="0" i="0" u="none" strike="noStrike" baseline="0" dirty="0">
                <a:solidFill>
                  <a:srgbClr val="000000"/>
                </a:solidFill>
                <a:latin typeface="UYCEB O+ Frutiger LT Std"/>
              </a:rPr>
              <a:t>National Health Interview Survey, 2023. </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C7FF050A-83FB-C129-4D27-6F0D3FD049D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4" name="TextBox 3" descr="&#10;">
            <a:extLst>
              <a:ext uri="{FF2B5EF4-FFF2-40B4-BE49-F238E27FC236}">
                <a16:creationId xmlns:a16="http://schemas.microsoft.com/office/drawing/2014/main" id="{AB333882-F663-A1F8-83D9-A1B9EE10536B}"/>
              </a:ext>
            </a:extLst>
          </p:cNvPr>
          <p:cNvSpPr txBox="1"/>
          <p:nvPr/>
        </p:nvSpPr>
        <p:spPr>
          <a:xfrm>
            <a:off x="499533" y="324917"/>
            <a:ext cx="8212666"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Colorectal Cancer Screening (%), Adults 45 Years and Older, by Insurance Status, US, 2023</a:t>
            </a:r>
          </a:p>
        </p:txBody>
      </p:sp>
      <p:graphicFrame>
        <p:nvGraphicFramePr>
          <p:cNvPr id="2" name="Chart 1">
            <a:extLst>
              <a:ext uri="{FF2B5EF4-FFF2-40B4-BE49-F238E27FC236}">
                <a16:creationId xmlns:a16="http://schemas.microsoft.com/office/drawing/2014/main" id="{54599039-B124-8F87-AC38-31AAC424A583}"/>
              </a:ext>
            </a:extLst>
          </p:cNvPr>
          <p:cNvGraphicFramePr>
            <a:graphicFrameLocks/>
          </p:cNvGraphicFramePr>
          <p:nvPr>
            <p:extLst>
              <p:ext uri="{D42A27DB-BD31-4B8C-83A1-F6EECF244321}">
                <p14:modId xmlns:p14="http://schemas.microsoft.com/office/powerpoint/2010/main" val="120863180"/>
              </p:ext>
            </p:extLst>
          </p:nvPr>
        </p:nvGraphicFramePr>
        <p:xfrm>
          <a:off x="777240" y="1097280"/>
          <a:ext cx="7589520" cy="466344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Placeholder 3">
            <a:extLst>
              <a:ext uri="{FF2B5EF4-FFF2-40B4-BE49-F238E27FC236}">
                <a16:creationId xmlns:a16="http://schemas.microsoft.com/office/drawing/2014/main" id="{07D16559-6E2A-540D-683E-A426B3112FD1}"/>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3259511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5A7C75-393A-8076-CA3E-7CAF2AE99D2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graphicFrame>
        <p:nvGraphicFramePr>
          <p:cNvPr id="5" name="Table 4" descr="Lung Cancer Screening Guidelines&#10;">
            <a:extLst>
              <a:ext uri="{FF2B5EF4-FFF2-40B4-BE49-F238E27FC236}">
                <a16:creationId xmlns:a16="http://schemas.microsoft.com/office/drawing/2014/main" id="{B516E83B-904E-D7A2-C4E6-718F28E64E8F}"/>
              </a:ext>
            </a:extLst>
          </p:cNvPr>
          <p:cNvGraphicFramePr>
            <a:graphicFrameLocks noGrp="1"/>
          </p:cNvGraphicFramePr>
          <p:nvPr>
            <p:extLst>
              <p:ext uri="{D42A27DB-BD31-4B8C-83A1-F6EECF244321}">
                <p14:modId xmlns:p14="http://schemas.microsoft.com/office/powerpoint/2010/main" val="1855046882"/>
              </p:ext>
            </p:extLst>
          </p:nvPr>
        </p:nvGraphicFramePr>
        <p:xfrm>
          <a:off x="777240" y="1293994"/>
          <a:ext cx="7589520" cy="1600975"/>
        </p:xfrm>
        <a:graphic>
          <a:graphicData uri="http://schemas.openxmlformats.org/drawingml/2006/table">
            <a:tbl>
              <a:tblPr firstRow="1" firstCol="1" bandRow="1">
                <a:tableStyleId>{073A0DAA-6AF3-43AB-8588-CEC1D06C72B9}</a:tableStyleId>
              </a:tblPr>
              <a:tblGrid>
                <a:gridCol w="4263008">
                  <a:extLst>
                    <a:ext uri="{9D8B030D-6E8A-4147-A177-3AD203B41FA5}">
                      <a16:colId xmlns:a16="http://schemas.microsoft.com/office/drawing/2014/main" val="1636065420"/>
                    </a:ext>
                  </a:extLst>
                </a:gridCol>
                <a:gridCol w="1785195">
                  <a:extLst>
                    <a:ext uri="{9D8B030D-6E8A-4147-A177-3AD203B41FA5}">
                      <a16:colId xmlns:a16="http://schemas.microsoft.com/office/drawing/2014/main" val="3266806291"/>
                    </a:ext>
                  </a:extLst>
                </a:gridCol>
                <a:gridCol w="1541317">
                  <a:extLst>
                    <a:ext uri="{9D8B030D-6E8A-4147-A177-3AD203B41FA5}">
                      <a16:colId xmlns:a16="http://schemas.microsoft.com/office/drawing/2014/main" val="1085867164"/>
                    </a:ext>
                  </a:extLst>
                </a:gridCol>
              </a:tblGrid>
              <a:tr h="241376">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Population </a:t>
                      </a:r>
                      <a:endParaRPr lang="en-US" sz="1400" kern="100" dirty="0">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l" fontAlgn="base">
                        <a:lnSpc>
                          <a:spcPct val="107000"/>
                        </a:lnSpc>
                        <a:spcBef>
                          <a:spcPts val="0"/>
                        </a:spcBef>
                        <a:spcAft>
                          <a:spcPts val="0"/>
                        </a:spcAft>
                      </a:pPr>
                      <a:r>
                        <a:rPr lang="en-US" sz="1400" kern="0">
                          <a:effectLst/>
                          <a:latin typeface="+mn-lt"/>
                          <a:cs typeface="Arial" panose="020B0604020202020204" pitchFamily="34" charset="0"/>
                        </a:rPr>
                        <a:t>Test or Procedure </a:t>
                      </a:r>
                      <a:endParaRPr lang="en-US" sz="1400" kern="100">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l" fontAlgn="base">
                        <a:lnSpc>
                          <a:spcPct val="107000"/>
                        </a:lnSpc>
                        <a:spcBef>
                          <a:spcPts val="0"/>
                        </a:spcBef>
                        <a:spcAft>
                          <a:spcPts val="0"/>
                        </a:spcAft>
                      </a:pPr>
                      <a:r>
                        <a:rPr lang="en-US" sz="1400" kern="0">
                          <a:effectLst/>
                          <a:latin typeface="+mn-lt"/>
                          <a:cs typeface="Arial" panose="020B0604020202020204" pitchFamily="34" charset="0"/>
                        </a:rPr>
                        <a:t>Recommendation </a:t>
                      </a:r>
                      <a:endParaRPr lang="en-US" sz="1400" kern="100">
                        <a:effectLst/>
                        <a:latin typeface="+mn-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981497138"/>
                  </a:ext>
                </a:extLst>
              </a:tr>
              <a:tr h="1188719">
                <a:tc>
                  <a:txBody>
                    <a:bodyPr/>
                    <a:lstStyle/>
                    <a:p>
                      <a:pPr marL="0" marR="0" algn="l" fontAlgn="base">
                        <a:lnSpc>
                          <a:spcPct val="107000"/>
                        </a:lnSpc>
                        <a:spcBef>
                          <a:spcPts val="0"/>
                        </a:spcBef>
                        <a:spcAft>
                          <a:spcPts val="0"/>
                        </a:spcAft>
                      </a:pPr>
                      <a:r>
                        <a:rPr lang="en-US" sz="1400" b="0" kern="100" dirty="0">
                          <a:solidFill>
                            <a:sysClr val="windowText" lastClr="000000"/>
                          </a:solidFill>
                          <a:effectLst/>
                          <a:latin typeface="+mn-lt"/>
                          <a:cs typeface="Arial" panose="020B0604020202020204" pitchFamily="34" charset="0"/>
                        </a:rPr>
                        <a:t>Adults ages 50 to 80 years who currently smoke or formerly smoked and have a 20 or greater pack-year history of smoking (e.g., smoked 1 pack per day for 20 years or ½ pack per day for 40 years) that are in reasonably good health (at least 5 years of expected longevity), regardless of whether or when they quit.</a:t>
                      </a:r>
                      <a:endParaRPr lang="en-US" sz="1400" b="0" kern="100" dirty="0">
                        <a:solidFill>
                          <a:sysClr val="windowText" lastClr="000000"/>
                        </a:solidFill>
                        <a:effectLst/>
                        <a:latin typeface="+mn-lt"/>
                        <a:ea typeface="Calibri" panose="020F0502020204030204" pitchFamily="34" charset="0"/>
                        <a:cs typeface="Arial" panose="020B0604020202020204" pitchFamily="34" charset="0"/>
                      </a:endParaRPr>
                    </a:p>
                  </a:txBody>
                  <a:tcPr marL="0" marR="0" marT="0" marB="0">
                    <a:solidFill>
                      <a:schemeClr val="bg2"/>
                    </a:solidFill>
                  </a:tcPr>
                </a:tc>
                <a:tc>
                  <a:txBody>
                    <a:bodyPr/>
                    <a:lstStyle/>
                    <a:p>
                      <a:pPr marL="0" marR="0" algn="l" fontAlgn="base">
                        <a:lnSpc>
                          <a:spcPct val="107000"/>
                        </a:lnSpc>
                        <a:spcBef>
                          <a:spcPts val="0"/>
                        </a:spcBef>
                        <a:spcAft>
                          <a:spcPts val="0"/>
                        </a:spcAft>
                      </a:pPr>
                      <a:r>
                        <a:rPr lang="en-US" sz="1400" kern="0" dirty="0">
                          <a:solidFill>
                            <a:sysClr val="windowText" lastClr="000000"/>
                          </a:solidFill>
                          <a:effectLst/>
                          <a:latin typeface="+mn-lt"/>
                          <a:cs typeface="Arial" panose="020B0604020202020204" pitchFamily="34" charset="0"/>
                        </a:rPr>
                        <a:t>Low-dose helical CT </a:t>
                      </a:r>
                      <a:endParaRPr lang="en-US" sz="1400" kern="100" dirty="0">
                        <a:solidFill>
                          <a:sysClr val="windowText" lastClr="000000"/>
                        </a:solidFill>
                        <a:effectLst/>
                        <a:latin typeface="+mn-lt"/>
                        <a:cs typeface="Arial" panose="020B0604020202020204" pitchFamily="34" charset="0"/>
                      </a:endParaRPr>
                    </a:p>
                    <a:p>
                      <a:pPr marL="0" marR="0" algn="l" fontAlgn="base">
                        <a:lnSpc>
                          <a:spcPct val="107000"/>
                        </a:lnSpc>
                        <a:spcBef>
                          <a:spcPts val="0"/>
                        </a:spcBef>
                        <a:spcAft>
                          <a:spcPts val="0"/>
                        </a:spcAft>
                      </a:pPr>
                      <a:r>
                        <a:rPr lang="en-US" sz="1400" kern="0" dirty="0">
                          <a:solidFill>
                            <a:sysClr val="windowText" lastClr="000000"/>
                          </a:solidFill>
                          <a:effectLst/>
                          <a:latin typeface="+mn-lt"/>
                          <a:cs typeface="Arial" panose="020B0604020202020204" pitchFamily="34" charset="0"/>
                        </a:rPr>
                        <a:t> </a:t>
                      </a:r>
                      <a:endParaRPr lang="en-US" sz="1400" kern="100" dirty="0">
                        <a:solidFill>
                          <a:sysClr val="windowText" lastClr="000000"/>
                        </a:solidFill>
                        <a:effectLst/>
                        <a:latin typeface="+mn-lt"/>
                        <a:ea typeface="Calibri" panose="020F0502020204030204" pitchFamily="34" charset="0"/>
                        <a:cs typeface="Arial" panose="020B0604020202020204" pitchFamily="34" charset="0"/>
                      </a:endParaRPr>
                    </a:p>
                  </a:txBody>
                  <a:tcPr marL="0" marR="0" marT="0" marB="0">
                    <a:solidFill>
                      <a:schemeClr val="bg2"/>
                    </a:solidFill>
                  </a:tcPr>
                </a:tc>
                <a:tc>
                  <a:txBody>
                    <a:bodyPr/>
                    <a:lstStyle/>
                    <a:p>
                      <a:pPr marL="0" marR="0" algn="l" fontAlgn="base">
                        <a:lnSpc>
                          <a:spcPct val="107000"/>
                        </a:lnSpc>
                        <a:spcBef>
                          <a:spcPts val="0"/>
                        </a:spcBef>
                        <a:spcAft>
                          <a:spcPts val="0"/>
                        </a:spcAft>
                      </a:pPr>
                      <a:r>
                        <a:rPr lang="en-US" sz="1400" kern="0" dirty="0">
                          <a:solidFill>
                            <a:sysClr val="windowText" lastClr="000000"/>
                          </a:solidFill>
                          <a:effectLst/>
                          <a:latin typeface="+mn-lt"/>
                          <a:cs typeface="Arial" panose="020B0604020202020204" pitchFamily="34" charset="0"/>
                        </a:rPr>
                        <a:t>Annually  </a:t>
                      </a:r>
                      <a:endParaRPr lang="en-US" sz="1400" kern="100" dirty="0">
                        <a:solidFill>
                          <a:sysClr val="windowText" lastClr="000000"/>
                        </a:solidFill>
                        <a:effectLst/>
                        <a:latin typeface="+mn-lt"/>
                        <a:ea typeface="Calibri" panose="020F0502020204030204" pitchFamily="34" charset="0"/>
                        <a:cs typeface="Arial" panose="020B0604020202020204" pitchFamily="34" charset="0"/>
                      </a:endParaRPr>
                    </a:p>
                  </a:txBody>
                  <a:tcPr marL="0" marR="0" marT="0" marB="0">
                    <a:solidFill>
                      <a:schemeClr val="bg2"/>
                    </a:solidFill>
                  </a:tcPr>
                </a:tc>
                <a:extLst>
                  <a:ext uri="{0D108BD9-81ED-4DB2-BD59-A6C34878D82A}">
                    <a16:rowId xmlns:a16="http://schemas.microsoft.com/office/drawing/2014/main" val="1617635339"/>
                  </a:ext>
                </a:extLst>
              </a:tr>
            </a:tbl>
          </a:graphicData>
        </a:graphic>
      </p:graphicFrame>
      <p:sp>
        <p:nvSpPr>
          <p:cNvPr id="7" name="TextBox 6">
            <a:extLst>
              <a:ext uri="{FF2B5EF4-FFF2-40B4-BE49-F238E27FC236}">
                <a16:creationId xmlns:a16="http://schemas.microsoft.com/office/drawing/2014/main" id="{DC2F121E-2791-E407-D761-967CB0367909}"/>
              </a:ext>
            </a:extLst>
          </p:cNvPr>
          <p:cNvSpPr txBox="1"/>
          <p:nvPr/>
        </p:nvSpPr>
        <p:spPr>
          <a:xfrm>
            <a:off x="777240" y="3239450"/>
            <a:ext cx="7589520" cy="2831544"/>
          </a:xfrm>
          <a:prstGeom prst="rect">
            <a:avLst/>
          </a:prstGeom>
          <a:noFill/>
        </p:spPr>
        <p:txBody>
          <a:bodyPr wrap="square">
            <a:spAutoFit/>
          </a:bodyPr>
          <a:lstStyle/>
          <a:p>
            <a:r>
              <a:rPr lang="en-US" sz="1800" b="0" i="0" u="none" strike="noStrike" baseline="0" dirty="0">
                <a:solidFill>
                  <a:srgbClr val="000000"/>
                </a:solidFill>
                <a:latin typeface="Source Sans Pro" panose="020B0503030403020204" pitchFamily="34" charset="0"/>
              </a:rPr>
              <a:t>All individuals should become familiar with the potential benefits, limitations, and harms associated with cancer screening.</a:t>
            </a:r>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Visit </a:t>
            </a:r>
            <a:r>
              <a:rPr lang="en-US" dirty="0">
                <a:cs typeface="Arial" panose="020B0604020202020204" pitchFamily="34" charset="0"/>
                <a:hlinkClick r:id="rId4"/>
              </a:rPr>
              <a:t>www.cancer.org</a:t>
            </a:r>
            <a:r>
              <a:rPr lang="en-US" dirty="0">
                <a:cs typeface="Arial" panose="020B0604020202020204" pitchFamily="34" charset="0"/>
              </a:rPr>
              <a:t> for more information about the American Cancer Society Guidelines for the Early Detection of Cancer.</a:t>
            </a:r>
          </a:p>
          <a:p>
            <a:endParaRPr lang="en-US" dirty="0"/>
          </a:p>
          <a:p>
            <a:endParaRPr lang="en-US" dirty="0"/>
          </a:p>
          <a:p>
            <a:endParaRPr lang="en-US" dirty="0"/>
          </a:p>
          <a:p>
            <a:endParaRPr lang="en-US" sz="1400" dirty="0">
              <a:cs typeface="Arial" panose="020B0604020202020204" pitchFamily="34" charset="0"/>
            </a:endParaRPr>
          </a:p>
          <a:p>
            <a:r>
              <a:rPr lang="en-US" sz="1000" b="1" i="0" dirty="0">
                <a:solidFill>
                  <a:srgbClr val="212121"/>
                </a:solidFill>
                <a:effectLst/>
                <a:highlight>
                  <a:srgbClr val="FFFFFF"/>
                </a:highlight>
                <a:cs typeface="Arial" panose="020B0604020202020204" pitchFamily="34" charset="0"/>
              </a:rPr>
              <a:t>Source: </a:t>
            </a:r>
            <a:r>
              <a:rPr lang="en-US" sz="1000" b="0" i="0" dirty="0">
                <a:solidFill>
                  <a:srgbClr val="212121"/>
                </a:solidFill>
                <a:effectLst/>
                <a:highlight>
                  <a:srgbClr val="FFFFFF"/>
                </a:highlight>
                <a:cs typeface="Arial" panose="020B0604020202020204" pitchFamily="34" charset="0"/>
              </a:rPr>
              <a:t>Wolf AMD, </a:t>
            </a:r>
            <a:r>
              <a:rPr lang="en-US" sz="1000" b="0" i="0" dirty="0" err="1">
                <a:solidFill>
                  <a:srgbClr val="212121"/>
                </a:solidFill>
                <a:effectLst/>
                <a:highlight>
                  <a:srgbClr val="FFFFFF"/>
                </a:highlight>
                <a:cs typeface="Arial" panose="020B0604020202020204" pitchFamily="34" charset="0"/>
              </a:rPr>
              <a:t>Oeffinger</a:t>
            </a:r>
            <a:r>
              <a:rPr lang="en-US" sz="1000" b="0" i="0" dirty="0">
                <a:solidFill>
                  <a:srgbClr val="212121"/>
                </a:solidFill>
                <a:effectLst/>
                <a:highlight>
                  <a:srgbClr val="FFFFFF"/>
                </a:highlight>
                <a:cs typeface="Arial" panose="020B0604020202020204" pitchFamily="34" charset="0"/>
              </a:rPr>
              <a:t> KC, Shih TY, et al. Screening for lung cancer: 2023 guideline update from the American Cancer Society. </a:t>
            </a:r>
            <a:r>
              <a:rPr lang="en-US" sz="1000" b="0" i="1" dirty="0">
                <a:solidFill>
                  <a:srgbClr val="212121"/>
                </a:solidFill>
                <a:effectLst/>
                <a:highlight>
                  <a:srgbClr val="FFFFFF"/>
                </a:highlight>
                <a:cs typeface="Arial" panose="020B0604020202020204" pitchFamily="34" charset="0"/>
              </a:rPr>
              <a:t>CA Cancer J Clin</a:t>
            </a:r>
            <a:r>
              <a:rPr lang="en-US" sz="1000" b="0" i="0" dirty="0">
                <a:solidFill>
                  <a:srgbClr val="212121"/>
                </a:solidFill>
                <a:effectLst/>
                <a:highlight>
                  <a:srgbClr val="FFFFFF"/>
                </a:highlight>
                <a:cs typeface="Arial" panose="020B0604020202020204" pitchFamily="34" charset="0"/>
              </a:rPr>
              <a:t>. 2024;74(1):50-81. doi:10.3322/caac.21811.</a:t>
            </a:r>
            <a:endParaRPr lang="en-US" sz="1000" dirty="0">
              <a:cs typeface="Arial" panose="020B0604020202020204" pitchFamily="34" charset="0"/>
            </a:endParaRPr>
          </a:p>
        </p:txBody>
      </p:sp>
      <p:sp>
        <p:nvSpPr>
          <p:cNvPr id="2" name="TextBox 1" descr="&#10;">
            <a:extLst>
              <a:ext uri="{FF2B5EF4-FFF2-40B4-BE49-F238E27FC236}">
                <a16:creationId xmlns:a16="http://schemas.microsoft.com/office/drawing/2014/main" id="{33964F1D-DE15-1252-A754-1001EAEC340C}"/>
              </a:ext>
            </a:extLst>
          </p:cNvPr>
          <p:cNvSpPr txBox="1"/>
          <p:nvPr/>
        </p:nvSpPr>
        <p:spPr>
          <a:xfrm>
            <a:off x="499533" y="380675"/>
            <a:ext cx="7713133" cy="400110"/>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Lung Cancer Screening Recommendations -Average Risk</a:t>
            </a:r>
          </a:p>
        </p:txBody>
      </p:sp>
      <p:sp>
        <p:nvSpPr>
          <p:cNvPr id="4" name="Text Placeholder 3">
            <a:extLst>
              <a:ext uri="{FF2B5EF4-FFF2-40B4-BE49-F238E27FC236}">
                <a16:creationId xmlns:a16="http://schemas.microsoft.com/office/drawing/2014/main" id="{1EF00C50-6D1F-F1AD-B93E-41A3AB0915B0}"/>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1705943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144665-35C2-85EC-1B30-3E6924F6324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8" name="TextBox 7">
            <a:extLst>
              <a:ext uri="{FF2B5EF4-FFF2-40B4-BE49-F238E27FC236}">
                <a16:creationId xmlns:a16="http://schemas.microsoft.com/office/drawing/2014/main" id="{1345461F-321C-5D43-B89B-70403A0E854A}"/>
              </a:ext>
            </a:extLst>
          </p:cNvPr>
          <p:cNvSpPr txBox="1"/>
          <p:nvPr/>
        </p:nvSpPr>
        <p:spPr>
          <a:xfrm>
            <a:off x="499533" y="5431795"/>
            <a:ext cx="7721600" cy="1402307"/>
          </a:xfrm>
          <a:prstGeom prst="rect">
            <a:avLst/>
          </a:prstGeom>
          <a:noFill/>
        </p:spPr>
        <p:txBody>
          <a:bodyPr wrap="square">
            <a:spAutoFit/>
          </a:bodyPr>
          <a:lstStyle/>
          <a:p>
            <a:pPr marL="0" marR="0">
              <a:lnSpc>
                <a:spcPct val="107000"/>
              </a:lnSpc>
              <a:spcBef>
                <a:spcPts val="0"/>
              </a:spcBef>
              <a:spcAft>
                <a:spcPts val="0"/>
              </a:spcAft>
            </a:pPr>
            <a:r>
              <a:rPr lang="en-US" sz="1000" b="0" i="0" u="none" strike="noStrike" baseline="0" dirty="0">
                <a:solidFill>
                  <a:srgbClr val="000000"/>
                </a:solidFill>
              </a:rPr>
              <a:t>ACS-American Cancer Society, USPSTF-United States Preventive Services Task Force, AIAN-American Indian or Alaska Native only or multiple race categories. Estimates are age adjusted using 3 age groups: 50-59, 60-69, and 70-79 years. *The American Cancer Society recommends annual screening for lung cancer with a low-dose CT (LDCT) scan for people ages 50 to 80 years who smoke or used to smoke and have at least a 20 pack-year history of smoking. †The USPSTF recommends annual screening for lung cancer with LDCT in adults ages 50 to 80 years who have a 20 pack-year smoking history and currently smoke or have quit within the past 15 years. Due to survey questionnaire limitations, estimates are among individuals ages 50-79. ‡Estimates are statistically unstable and not shown. See Special Notes, page 64</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of Cancer Prevention &amp; Early Detection Facts &amp; Figures 2025-2026</a:t>
            </a:r>
            <a:r>
              <a:rPr lang="en-US" sz="1000" b="0" i="0" u="none" strike="noStrike" baseline="0" dirty="0">
                <a:solidFill>
                  <a:srgbClr val="000000"/>
                </a:solidFill>
              </a:rPr>
              <a:t>. </a:t>
            </a:r>
          </a:p>
          <a:p>
            <a:pPr marL="0" marR="0">
              <a:lnSpc>
                <a:spcPct val="107000"/>
              </a:lnSpc>
              <a:spcBef>
                <a:spcPts val="0"/>
              </a:spcBef>
              <a:spcAft>
                <a:spcPts val="0"/>
              </a:spcAft>
            </a:pPr>
            <a:r>
              <a:rPr lang="en-US" sz="1000" b="1" i="0" u="none" strike="noStrike" baseline="0" dirty="0">
                <a:solidFill>
                  <a:srgbClr val="000000"/>
                </a:solidFill>
              </a:rPr>
              <a:t>Source: </a:t>
            </a:r>
            <a:r>
              <a:rPr lang="en-US" sz="1000" b="0" i="0" u="none" strike="noStrike" baseline="0" dirty="0">
                <a:solidFill>
                  <a:srgbClr val="000000"/>
                </a:solidFill>
              </a:rPr>
              <a:t>Behavioral Risk Factor Surveillance System, 2022 </a:t>
            </a:r>
            <a:endParaRPr lang="en-US" sz="200" kern="100" dirty="0">
              <a:effectLst/>
              <a:ea typeface="Calibri" panose="020F0502020204030204" pitchFamily="34" charset="0"/>
              <a:cs typeface="Times New Roman" panose="02020603050405020304" pitchFamily="18" charset="0"/>
            </a:endParaRPr>
          </a:p>
        </p:txBody>
      </p:sp>
      <p:graphicFrame>
        <p:nvGraphicFramePr>
          <p:cNvPr id="5" name="Chart 4">
            <a:extLst>
              <a:ext uri="{FF2B5EF4-FFF2-40B4-BE49-F238E27FC236}">
                <a16:creationId xmlns:a16="http://schemas.microsoft.com/office/drawing/2014/main" id="{549A6E10-8EC2-BA64-E1EB-E57151C79FE3}"/>
              </a:ext>
            </a:extLst>
          </p:cNvPr>
          <p:cNvGraphicFramePr>
            <a:graphicFrameLocks/>
          </p:cNvGraphicFramePr>
          <p:nvPr>
            <p:extLst>
              <p:ext uri="{D42A27DB-BD31-4B8C-83A1-F6EECF244321}">
                <p14:modId xmlns:p14="http://schemas.microsoft.com/office/powerpoint/2010/main" val="1662104004"/>
              </p:ext>
            </p:extLst>
          </p:nvPr>
        </p:nvGraphicFramePr>
        <p:xfrm>
          <a:off x="883919" y="1127339"/>
          <a:ext cx="7337214" cy="419155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descr="&#10;">
            <a:extLst>
              <a:ext uri="{FF2B5EF4-FFF2-40B4-BE49-F238E27FC236}">
                <a16:creationId xmlns:a16="http://schemas.microsoft.com/office/drawing/2014/main" id="{53BE928D-3EB6-DDB7-D326-2A9977DC2760}"/>
              </a:ext>
            </a:extLst>
          </p:cNvPr>
          <p:cNvSpPr txBox="1"/>
          <p:nvPr/>
        </p:nvSpPr>
        <p:spPr>
          <a:xfrm>
            <a:off x="499533" y="306548"/>
            <a:ext cx="8212666"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Lung Cancer Screening (%), Adults 50-79 Years, by Race/Ethnicity, US, 2022</a:t>
            </a:r>
          </a:p>
        </p:txBody>
      </p:sp>
      <p:sp>
        <p:nvSpPr>
          <p:cNvPr id="3" name="Text Placeholder 3">
            <a:extLst>
              <a:ext uri="{FF2B5EF4-FFF2-40B4-BE49-F238E27FC236}">
                <a16:creationId xmlns:a16="http://schemas.microsoft.com/office/drawing/2014/main" id="{D755ABE1-03F9-A863-5240-9A69255B1008}"/>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2382575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735123-0727-E1E1-52D1-BC63E51D2AC9}"/>
              </a:ext>
            </a:extLst>
          </p:cNvPr>
          <p:cNvSpPr txBox="1"/>
          <p:nvPr/>
        </p:nvSpPr>
        <p:spPr>
          <a:xfrm>
            <a:off x="448733" y="5747027"/>
            <a:ext cx="7518400" cy="1072986"/>
          </a:xfrm>
          <a:prstGeom prst="rect">
            <a:avLst/>
          </a:prstGeom>
          <a:noFill/>
        </p:spPr>
        <p:txBody>
          <a:bodyPr wrap="square">
            <a:spAutoFit/>
          </a:bodyPr>
          <a:lstStyle/>
          <a:p>
            <a:pPr marL="0" marR="0">
              <a:lnSpc>
                <a:spcPct val="107000"/>
              </a:lnSpc>
              <a:spcBef>
                <a:spcPts val="0"/>
              </a:spcBef>
              <a:spcAft>
                <a:spcPts val="0"/>
              </a:spcAft>
            </a:pPr>
            <a:r>
              <a:rPr lang="en-US" sz="1000" b="0" i="0" u="none" strike="noStrike" baseline="0" dirty="0">
                <a:solidFill>
                  <a:srgbClr val="000000"/>
                </a:solidFill>
              </a:rPr>
              <a:t>ACS-American Cancer Society, USPSTF-United States Preventive Services Task Force. Estimates stratified by </a:t>
            </a:r>
            <a:r>
              <a:rPr lang="en-US" sz="1000" dirty="0">
                <a:solidFill>
                  <a:srgbClr val="000000"/>
                </a:solidFill>
              </a:rPr>
              <a:t>age are crude</a:t>
            </a:r>
            <a:r>
              <a:rPr lang="en-US" sz="1000" b="0" i="0" u="none" strike="noStrike" baseline="0" dirty="0">
                <a:solidFill>
                  <a:srgbClr val="000000"/>
                </a:solidFill>
              </a:rPr>
              <a:t>. *The American Cancer Society recommends annual screening for lung cancer with a low-dose CT (LDCT) scan for people ages 50 to 80 years who smoke or used to smoke and have at least a 20 pack-year history of smoking. †The USPSTF recommends annual screening for lung cancer with LDCT in adults ages 50 to 80 years who have a 20 pack-year smoking history and currently smoke or have quit within the past 15 years. Due to survey questionnaire limitations, estimates are among individuals ages 50-79 years.</a:t>
            </a:r>
          </a:p>
          <a:p>
            <a:pPr marL="0" marR="0">
              <a:lnSpc>
                <a:spcPct val="107000"/>
              </a:lnSpc>
              <a:spcBef>
                <a:spcPts val="0"/>
              </a:spcBef>
              <a:spcAft>
                <a:spcPts val="0"/>
              </a:spcAft>
            </a:pPr>
            <a:r>
              <a:rPr lang="en-US" sz="1000" b="1" i="0" u="none" strike="noStrike" baseline="0" dirty="0">
                <a:solidFill>
                  <a:srgbClr val="000000"/>
                </a:solidFill>
              </a:rPr>
              <a:t>Source: </a:t>
            </a:r>
            <a:r>
              <a:rPr lang="en-US" sz="1000" b="0" i="0" u="none" strike="noStrike" baseline="0" dirty="0">
                <a:solidFill>
                  <a:srgbClr val="000000"/>
                </a:solidFill>
              </a:rPr>
              <a:t>Behavioral Risk Factor Surveillance System, 2022 </a:t>
            </a:r>
            <a:endParaRPr lang="en-US" sz="200" kern="100" dirty="0">
              <a:effectLst/>
              <a:ea typeface="Calibri" panose="020F0502020204030204" pitchFamily="34" charset="0"/>
              <a:cs typeface="Times New Roman" panose="02020603050405020304" pitchFamily="18" charset="0"/>
            </a:endParaRPr>
          </a:p>
        </p:txBody>
      </p:sp>
      <p:graphicFrame>
        <p:nvGraphicFramePr>
          <p:cNvPr id="6" name="Chart 5">
            <a:extLst>
              <a:ext uri="{FF2B5EF4-FFF2-40B4-BE49-F238E27FC236}">
                <a16:creationId xmlns:a16="http://schemas.microsoft.com/office/drawing/2014/main" id="{48C9A9EB-B19D-0668-3A1A-D81B52677294}"/>
              </a:ext>
            </a:extLst>
          </p:cNvPr>
          <p:cNvGraphicFramePr>
            <a:graphicFrameLocks/>
          </p:cNvGraphicFramePr>
          <p:nvPr>
            <p:extLst>
              <p:ext uri="{D42A27DB-BD31-4B8C-83A1-F6EECF244321}">
                <p14:modId xmlns:p14="http://schemas.microsoft.com/office/powerpoint/2010/main" val="3791417541"/>
              </p:ext>
            </p:extLst>
          </p:nvPr>
        </p:nvGraphicFramePr>
        <p:xfrm>
          <a:off x="666547" y="1097280"/>
          <a:ext cx="7589520" cy="466344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descr="&#10;">
            <a:extLst>
              <a:ext uri="{FF2B5EF4-FFF2-40B4-BE49-F238E27FC236}">
                <a16:creationId xmlns:a16="http://schemas.microsoft.com/office/drawing/2014/main" id="{F8F3E642-C4EB-F134-3446-D7AB2B0E7E50}"/>
              </a:ext>
            </a:extLst>
          </p:cNvPr>
          <p:cNvSpPr txBox="1"/>
          <p:nvPr/>
        </p:nvSpPr>
        <p:spPr>
          <a:xfrm>
            <a:off x="499533" y="308901"/>
            <a:ext cx="8212666"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Lung Cancer Screening (%), Adults 50-79 Years, by Age, US, 2022</a:t>
            </a:r>
          </a:p>
        </p:txBody>
      </p:sp>
      <p:pic>
        <p:nvPicPr>
          <p:cNvPr id="4" name="Picture 3">
            <a:extLst>
              <a:ext uri="{FF2B5EF4-FFF2-40B4-BE49-F238E27FC236}">
                <a16:creationId xmlns:a16="http://schemas.microsoft.com/office/drawing/2014/main" id="{0761F810-D597-2DC8-1724-8BCCF12373F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2" name="Text Placeholder 3">
            <a:extLst>
              <a:ext uri="{FF2B5EF4-FFF2-40B4-BE49-F238E27FC236}">
                <a16:creationId xmlns:a16="http://schemas.microsoft.com/office/drawing/2014/main" id="{BD621565-BEE4-AE77-19CF-D1F4856A4ED6}"/>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20922091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8C6F39-C35F-B951-09F8-9F4DBB2051F3}"/>
              </a:ext>
            </a:extLst>
          </p:cNvPr>
          <p:cNvSpPr txBox="1"/>
          <p:nvPr/>
        </p:nvSpPr>
        <p:spPr>
          <a:xfrm>
            <a:off x="499533" y="5747027"/>
            <a:ext cx="7589520" cy="1072986"/>
          </a:xfrm>
          <a:prstGeom prst="rect">
            <a:avLst/>
          </a:prstGeom>
          <a:noFill/>
        </p:spPr>
        <p:txBody>
          <a:bodyPr wrap="square">
            <a:spAutoFit/>
          </a:bodyPr>
          <a:lstStyle/>
          <a:p>
            <a:pPr marL="0" marR="0">
              <a:lnSpc>
                <a:spcPct val="107000"/>
              </a:lnSpc>
              <a:spcBef>
                <a:spcPts val="0"/>
              </a:spcBef>
              <a:spcAft>
                <a:spcPts val="0"/>
              </a:spcAft>
            </a:pPr>
            <a:r>
              <a:rPr lang="en-US" sz="1000" b="0" i="0" u="none" strike="noStrike" baseline="0" dirty="0">
                <a:solidFill>
                  <a:srgbClr val="000000"/>
                </a:solidFill>
              </a:rPr>
              <a:t>ACS-American Cancer Society, USPSTF-United States Preventive Services Task Force. Estimates by i</a:t>
            </a:r>
            <a:r>
              <a:rPr lang="en-US" sz="1000" dirty="0">
                <a:solidFill>
                  <a:srgbClr val="000000"/>
                </a:solidFill>
              </a:rPr>
              <a:t>nsurance status are crude</a:t>
            </a:r>
            <a:r>
              <a:rPr lang="en-US" sz="1000" b="0" i="0" u="none" strike="noStrike" baseline="0" dirty="0">
                <a:solidFill>
                  <a:srgbClr val="000000"/>
                </a:solidFill>
              </a:rPr>
              <a:t>. *The American Cancer Society recommends annual screening for lung cancer with a low-dose CT (LDCT) scan for people ages 50 to 80 years who smoke or used to smoke and have at least a 20 pack-year history of smoking. †The USPSTF recommends annual screening for lung cancer with LDCT in adults ages 50 to 80 years who have a 20 pack-year smoking history and currently smoke or have quit within the past 15 years. Due to survey questionnaire limitations, estimates are among individuals ages 50-79 years.</a:t>
            </a:r>
          </a:p>
          <a:p>
            <a:pPr marL="0" marR="0">
              <a:lnSpc>
                <a:spcPct val="107000"/>
              </a:lnSpc>
              <a:spcBef>
                <a:spcPts val="0"/>
              </a:spcBef>
              <a:spcAft>
                <a:spcPts val="0"/>
              </a:spcAft>
            </a:pPr>
            <a:r>
              <a:rPr lang="en-US" sz="1000" b="1" i="0" u="none" strike="noStrike" baseline="0" dirty="0">
                <a:solidFill>
                  <a:srgbClr val="000000"/>
                </a:solidFill>
              </a:rPr>
              <a:t>Source: </a:t>
            </a:r>
            <a:r>
              <a:rPr lang="en-US" sz="1000" b="0" i="0" u="none" strike="noStrike" baseline="0" dirty="0">
                <a:solidFill>
                  <a:srgbClr val="000000"/>
                </a:solidFill>
              </a:rPr>
              <a:t>Behavioral Risk Factor Surveillance System, 2022 </a:t>
            </a:r>
            <a:endParaRPr lang="en-US" sz="200" kern="100" dirty="0">
              <a:effectLst/>
              <a:ea typeface="Calibri" panose="020F0502020204030204" pitchFamily="34" charset="0"/>
              <a:cs typeface="Times New Roman" panose="02020603050405020304" pitchFamily="18" charset="0"/>
            </a:endParaRPr>
          </a:p>
        </p:txBody>
      </p:sp>
      <p:sp>
        <p:nvSpPr>
          <p:cNvPr id="3" name="TextBox 2" descr="&#10;">
            <a:extLst>
              <a:ext uri="{FF2B5EF4-FFF2-40B4-BE49-F238E27FC236}">
                <a16:creationId xmlns:a16="http://schemas.microsoft.com/office/drawing/2014/main" id="{C59D9BC3-E9F1-2C7C-7B92-098E57527160}"/>
              </a:ext>
            </a:extLst>
          </p:cNvPr>
          <p:cNvSpPr txBox="1"/>
          <p:nvPr/>
        </p:nvSpPr>
        <p:spPr>
          <a:xfrm>
            <a:off x="499533" y="308901"/>
            <a:ext cx="8212666"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Lung Cancer Screening (%), Adults 50-79 Years, by Insurance Status, US, 2022</a:t>
            </a:r>
          </a:p>
        </p:txBody>
      </p:sp>
      <p:pic>
        <p:nvPicPr>
          <p:cNvPr id="4" name="Picture 3">
            <a:extLst>
              <a:ext uri="{FF2B5EF4-FFF2-40B4-BE49-F238E27FC236}">
                <a16:creationId xmlns:a16="http://schemas.microsoft.com/office/drawing/2014/main" id="{CC668476-EC37-7582-2A72-E4B0A7756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graphicFrame>
        <p:nvGraphicFramePr>
          <p:cNvPr id="2" name="Chart 1">
            <a:extLst>
              <a:ext uri="{FF2B5EF4-FFF2-40B4-BE49-F238E27FC236}">
                <a16:creationId xmlns:a16="http://schemas.microsoft.com/office/drawing/2014/main" id="{273F9B6E-1D64-D924-F8A6-F0E61B4906D9}"/>
              </a:ext>
            </a:extLst>
          </p:cNvPr>
          <p:cNvGraphicFramePr>
            <a:graphicFrameLocks/>
          </p:cNvGraphicFramePr>
          <p:nvPr>
            <p:extLst>
              <p:ext uri="{D42A27DB-BD31-4B8C-83A1-F6EECF244321}">
                <p14:modId xmlns:p14="http://schemas.microsoft.com/office/powerpoint/2010/main" val="2225328223"/>
              </p:ext>
            </p:extLst>
          </p:nvPr>
        </p:nvGraphicFramePr>
        <p:xfrm>
          <a:off x="777240" y="1097280"/>
          <a:ext cx="7589520" cy="466344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Placeholder 3">
            <a:extLst>
              <a:ext uri="{FF2B5EF4-FFF2-40B4-BE49-F238E27FC236}">
                <a16:creationId xmlns:a16="http://schemas.microsoft.com/office/drawing/2014/main" id="{A21B3323-23C0-02D5-4A32-A208065E7406}"/>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41995021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Prostate Cancer Screening Guidelines Among Average Risk Men&#10;">
            <a:extLst>
              <a:ext uri="{FF2B5EF4-FFF2-40B4-BE49-F238E27FC236}">
                <a16:creationId xmlns:a16="http://schemas.microsoft.com/office/drawing/2014/main" id="{A189706F-88FA-81E1-28F2-0FCF50F98F21}"/>
              </a:ext>
            </a:extLst>
          </p:cNvPr>
          <p:cNvGraphicFramePr>
            <a:graphicFrameLocks noGrp="1"/>
          </p:cNvGraphicFramePr>
          <p:nvPr>
            <p:extLst>
              <p:ext uri="{D42A27DB-BD31-4B8C-83A1-F6EECF244321}">
                <p14:modId xmlns:p14="http://schemas.microsoft.com/office/powerpoint/2010/main" val="723350609"/>
              </p:ext>
            </p:extLst>
          </p:nvPr>
        </p:nvGraphicFramePr>
        <p:xfrm>
          <a:off x="811105" y="1032432"/>
          <a:ext cx="7589520" cy="2014855"/>
        </p:xfrm>
        <a:graphic>
          <a:graphicData uri="http://schemas.openxmlformats.org/drawingml/2006/table">
            <a:tbl>
              <a:tblPr firstRow="1" firstCol="1" bandRow="1">
                <a:tableStyleId>{073A0DAA-6AF3-43AB-8588-CEC1D06C72B9}</a:tableStyleId>
              </a:tblPr>
              <a:tblGrid>
                <a:gridCol w="1248554">
                  <a:extLst>
                    <a:ext uri="{9D8B030D-6E8A-4147-A177-3AD203B41FA5}">
                      <a16:colId xmlns:a16="http://schemas.microsoft.com/office/drawing/2014/main" val="3359660453"/>
                    </a:ext>
                  </a:extLst>
                </a:gridCol>
                <a:gridCol w="1406376">
                  <a:extLst>
                    <a:ext uri="{9D8B030D-6E8A-4147-A177-3AD203B41FA5}">
                      <a16:colId xmlns:a16="http://schemas.microsoft.com/office/drawing/2014/main" val="1059376966"/>
                    </a:ext>
                  </a:extLst>
                </a:gridCol>
                <a:gridCol w="4934590">
                  <a:extLst>
                    <a:ext uri="{9D8B030D-6E8A-4147-A177-3AD203B41FA5}">
                      <a16:colId xmlns:a16="http://schemas.microsoft.com/office/drawing/2014/main" val="2898921951"/>
                    </a:ext>
                  </a:extLst>
                </a:gridCol>
              </a:tblGrid>
              <a:tr h="360870">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Population </a:t>
                      </a:r>
                      <a:endParaRPr lang="en-US" sz="1400" kern="100" dirty="0">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l" fontAlgn="base">
                        <a:lnSpc>
                          <a:spcPct val="107000"/>
                        </a:lnSpc>
                        <a:spcBef>
                          <a:spcPts val="0"/>
                        </a:spcBef>
                        <a:spcAft>
                          <a:spcPts val="0"/>
                        </a:spcAft>
                      </a:pPr>
                      <a:r>
                        <a:rPr lang="en-US" sz="1400" kern="0">
                          <a:effectLst/>
                          <a:latin typeface="+mn-lt"/>
                          <a:cs typeface="Arial" panose="020B0604020202020204" pitchFamily="34" charset="0"/>
                        </a:rPr>
                        <a:t>Test or Procedure </a:t>
                      </a:r>
                      <a:endParaRPr lang="en-US" sz="1400" kern="100">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Recommendation </a:t>
                      </a:r>
                      <a:endParaRPr lang="en-US" sz="1400" kern="100" dirty="0">
                        <a:effectLst/>
                        <a:latin typeface="+mn-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53015363"/>
                  </a:ext>
                </a:extLst>
              </a:tr>
              <a:tr h="1653985">
                <a:tc>
                  <a:txBody>
                    <a:bodyPr/>
                    <a:lstStyle/>
                    <a:p>
                      <a:pPr marL="0" marR="0" algn="l" fontAlgn="base">
                        <a:lnSpc>
                          <a:spcPct val="107000"/>
                        </a:lnSpc>
                        <a:spcBef>
                          <a:spcPts val="0"/>
                        </a:spcBef>
                        <a:spcAft>
                          <a:spcPts val="0"/>
                        </a:spcAft>
                      </a:pPr>
                      <a:r>
                        <a:rPr lang="en-US" sz="1400" b="0" kern="0" dirty="0">
                          <a:solidFill>
                            <a:sysClr val="windowText" lastClr="000000"/>
                          </a:solidFill>
                          <a:effectLst/>
                          <a:latin typeface="+mn-lt"/>
                          <a:cs typeface="Arial" panose="020B0604020202020204" pitchFamily="34" charset="0"/>
                        </a:rPr>
                        <a:t>Men, ages 50+  </a:t>
                      </a:r>
                      <a:endParaRPr lang="en-US" sz="1400" b="0" kern="100" dirty="0">
                        <a:solidFill>
                          <a:sysClr val="windowText" lastClr="000000"/>
                        </a:solidFill>
                        <a:effectLst/>
                        <a:latin typeface="+mn-lt"/>
                        <a:ea typeface="Calibri" panose="020F0502020204030204" pitchFamily="34" charset="0"/>
                        <a:cs typeface="Arial" panose="020B0604020202020204" pitchFamily="34" charset="0"/>
                      </a:endParaRPr>
                    </a:p>
                  </a:txBody>
                  <a:tcPr marL="0" marR="0" marT="0" marB="0">
                    <a:solidFill>
                      <a:schemeClr val="bg2"/>
                    </a:solidFill>
                  </a:tcP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Prostate-specific antigen test with or without digital rectal examination  </a:t>
                      </a:r>
                      <a:endParaRPr lang="en-US" sz="1400" kern="100" dirty="0">
                        <a:effectLst/>
                        <a:latin typeface="+mn-lt"/>
                        <a:ea typeface="Calibri" panose="020F0502020204030204" pitchFamily="34" charset="0"/>
                        <a:cs typeface="Arial" panose="020B0604020202020204" pitchFamily="34" charset="0"/>
                      </a:endParaRPr>
                    </a:p>
                  </a:txBody>
                  <a:tcPr marL="0" marR="0" marT="0" marB="0">
                    <a:solidFill>
                      <a:schemeClr val="bg2"/>
                    </a:solidFill>
                  </a:tcP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Men who have at least a 10-year life expectancy should have an opportunity to make an informed decision with their health care provider about whether to be screened for prostate cancer, after receiving information about the potential benefits, risks, and uncertainties. Prostate cancer screening should not occur without informed decision-making. African American men should have this conversation with their provider beginning at age 45.  </a:t>
                      </a:r>
                      <a:endParaRPr lang="en-US" sz="1400" kern="100" dirty="0">
                        <a:effectLst/>
                        <a:latin typeface="+mn-lt"/>
                        <a:ea typeface="Calibri" panose="020F0502020204030204" pitchFamily="34" charset="0"/>
                        <a:cs typeface="Arial" panose="020B0604020202020204" pitchFamily="34" charset="0"/>
                      </a:endParaRPr>
                    </a:p>
                  </a:txBody>
                  <a:tcPr marL="0" marR="0" marT="0" marB="0">
                    <a:solidFill>
                      <a:schemeClr val="bg2"/>
                    </a:solidFill>
                  </a:tcPr>
                </a:tc>
                <a:extLst>
                  <a:ext uri="{0D108BD9-81ED-4DB2-BD59-A6C34878D82A}">
                    <a16:rowId xmlns:a16="http://schemas.microsoft.com/office/drawing/2014/main" val="1087459824"/>
                  </a:ext>
                </a:extLst>
              </a:tr>
            </a:tbl>
          </a:graphicData>
        </a:graphic>
      </p:graphicFrame>
      <p:sp>
        <p:nvSpPr>
          <p:cNvPr id="5" name="TextBox 4">
            <a:extLst>
              <a:ext uri="{FF2B5EF4-FFF2-40B4-BE49-F238E27FC236}">
                <a16:creationId xmlns:a16="http://schemas.microsoft.com/office/drawing/2014/main" id="{0706773D-C9AD-70FF-EE57-4574318FE653}"/>
              </a:ext>
            </a:extLst>
          </p:cNvPr>
          <p:cNvSpPr txBox="1"/>
          <p:nvPr/>
        </p:nvSpPr>
        <p:spPr>
          <a:xfrm>
            <a:off x="811105" y="3534120"/>
            <a:ext cx="7589520" cy="2616101"/>
          </a:xfrm>
          <a:prstGeom prst="rect">
            <a:avLst/>
          </a:prstGeom>
          <a:noFill/>
        </p:spPr>
        <p:txBody>
          <a:bodyPr wrap="square">
            <a:spAutoFit/>
          </a:bodyPr>
          <a:lstStyle/>
          <a:p>
            <a:r>
              <a:rPr lang="en-US" sz="1800" b="0" i="0" u="none" strike="noStrike" baseline="0" dirty="0">
                <a:solidFill>
                  <a:srgbClr val="000000"/>
                </a:solidFill>
                <a:latin typeface="Source Sans Pro" panose="020B0503030403020204" pitchFamily="34" charset="0"/>
              </a:rPr>
              <a:t>All individuals should become familiar with the potential benefits, limitations, and harms associated with cancer screening.</a:t>
            </a:r>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Visit </a:t>
            </a:r>
            <a:r>
              <a:rPr lang="en-US" dirty="0">
                <a:cs typeface="Arial" panose="020B0604020202020204" pitchFamily="34" charset="0"/>
                <a:hlinkClick r:id="rId3"/>
              </a:rPr>
              <a:t>www.cancer.org</a:t>
            </a:r>
            <a:r>
              <a:rPr lang="en-US" dirty="0">
                <a:cs typeface="Arial" panose="020B0604020202020204" pitchFamily="34" charset="0"/>
              </a:rPr>
              <a:t> for more information about the American Cancer Society Guidelines for the Early Detection of Cancer.</a:t>
            </a:r>
          </a:p>
          <a:p>
            <a:endParaRPr lang="en-US" dirty="0"/>
          </a:p>
          <a:p>
            <a:endParaRPr lang="en-US" dirty="0"/>
          </a:p>
          <a:p>
            <a:endParaRPr lang="en-US" dirty="0"/>
          </a:p>
          <a:p>
            <a:r>
              <a:rPr lang="en-US" sz="1000" b="1" dirty="0">
                <a:cs typeface="Arial" panose="020B0604020202020204" pitchFamily="34" charset="0"/>
              </a:rPr>
              <a:t>Source: </a:t>
            </a:r>
            <a:r>
              <a:rPr lang="en-US" sz="1000" b="0" i="0" dirty="0">
                <a:effectLst/>
                <a:highlight>
                  <a:srgbClr val="FFFFFF"/>
                </a:highlight>
                <a:cs typeface="Arial" panose="020B0604020202020204" pitchFamily="34" charset="0"/>
              </a:rPr>
              <a:t>Wolf AM, </a:t>
            </a:r>
            <a:r>
              <a:rPr lang="en-US" sz="1000" b="0" i="0" dirty="0" err="1">
                <a:effectLst/>
                <a:highlight>
                  <a:srgbClr val="FFFFFF"/>
                </a:highlight>
                <a:cs typeface="Arial" panose="020B0604020202020204" pitchFamily="34" charset="0"/>
              </a:rPr>
              <a:t>Wender</a:t>
            </a:r>
            <a:r>
              <a:rPr lang="en-US" sz="1000" b="0" i="0" dirty="0">
                <a:effectLst/>
                <a:highlight>
                  <a:srgbClr val="FFFFFF"/>
                </a:highlight>
                <a:cs typeface="Arial" panose="020B0604020202020204" pitchFamily="34" charset="0"/>
              </a:rPr>
              <a:t> RC, Etzioni RB, et al. American Cancer Society guideline for the early detection of prostate cancer: update 2010. </a:t>
            </a:r>
            <a:r>
              <a:rPr lang="en-US" sz="1000" b="0" i="1" dirty="0">
                <a:effectLst/>
                <a:highlight>
                  <a:srgbClr val="FFFFFF"/>
                </a:highlight>
                <a:cs typeface="Arial" panose="020B0604020202020204" pitchFamily="34" charset="0"/>
              </a:rPr>
              <a:t>CA Cancer J Clin</a:t>
            </a:r>
            <a:r>
              <a:rPr lang="en-US" sz="1000" b="0" i="0" dirty="0">
                <a:effectLst/>
                <a:highlight>
                  <a:srgbClr val="FFFFFF"/>
                </a:highlight>
                <a:cs typeface="Arial" panose="020B0604020202020204" pitchFamily="34" charset="0"/>
              </a:rPr>
              <a:t>. 2010;60(2):70-98. doi:10.3322/caac.20066.</a:t>
            </a:r>
            <a:endParaRPr lang="en-US" sz="1000" dirty="0">
              <a:cs typeface="Arial" panose="020B0604020202020204" pitchFamily="34" charset="0"/>
            </a:endParaRPr>
          </a:p>
        </p:txBody>
      </p:sp>
      <p:pic>
        <p:nvPicPr>
          <p:cNvPr id="6" name="Picture 5">
            <a:extLst>
              <a:ext uri="{FF2B5EF4-FFF2-40B4-BE49-F238E27FC236}">
                <a16:creationId xmlns:a16="http://schemas.microsoft.com/office/drawing/2014/main" id="{F86CF3B8-3E52-A2C5-BBBE-99DD4F40F58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3" name="TextBox 2" descr="&#10;">
            <a:extLst>
              <a:ext uri="{FF2B5EF4-FFF2-40B4-BE49-F238E27FC236}">
                <a16:creationId xmlns:a16="http://schemas.microsoft.com/office/drawing/2014/main" id="{096FA016-0E95-9F73-0BD6-019C4F55F5FE}"/>
              </a:ext>
            </a:extLst>
          </p:cNvPr>
          <p:cNvSpPr txBox="1"/>
          <p:nvPr/>
        </p:nvSpPr>
        <p:spPr>
          <a:xfrm>
            <a:off x="499533" y="345544"/>
            <a:ext cx="8261262" cy="400110"/>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Prostate Cancer Screening Recommendations – Average Risk</a:t>
            </a:r>
          </a:p>
        </p:txBody>
      </p:sp>
      <p:sp>
        <p:nvSpPr>
          <p:cNvPr id="2" name="Text Placeholder 3">
            <a:extLst>
              <a:ext uri="{FF2B5EF4-FFF2-40B4-BE49-F238E27FC236}">
                <a16:creationId xmlns:a16="http://schemas.microsoft.com/office/drawing/2014/main" id="{E3A4F557-0058-4492-B28C-9203DEEB545F}"/>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3059430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FB1F70-9399-48AF-91E8-D6549AFC4D27}"/>
              </a:ext>
            </a:extLst>
          </p:cNvPr>
          <p:cNvSpPr txBox="1"/>
          <p:nvPr/>
        </p:nvSpPr>
        <p:spPr>
          <a:xfrm>
            <a:off x="499532" y="5902246"/>
            <a:ext cx="7450667" cy="743665"/>
          </a:xfrm>
          <a:prstGeom prst="rect">
            <a:avLst/>
          </a:prstGeom>
          <a:noFill/>
        </p:spPr>
        <p:txBody>
          <a:bodyPr wrap="square" rtlCol="0">
            <a:spAutoFit/>
          </a:bodyPr>
          <a:lstStyle/>
          <a:p>
            <a:pPr>
              <a:lnSpc>
                <a:spcPct val="107000"/>
              </a:lnSpc>
              <a:tabLst>
                <a:tab pos="2349500" algn="l"/>
              </a:tabLst>
            </a:pPr>
            <a:r>
              <a:rPr lang="en-US" sz="1000" kern="100" dirty="0">
                <a:effectLst/>
                <a:ea typeface="Calibri" panose="020F0502020204030204" pitchFamily="34" charset="0"/>
                <a:cs typeface="Arial" panose="020B0604020202020204" pitchFamily="34" charset="0"/>
              </a:rPr>
              <a:t>Estimates are age adjusted to the year 2000 US population standard using 5 age groups: 18-24, 25-34, 35-44, 45-64, ≥65 years. The National Health Interview Survey underwent a significant redesign in 2019, preventing comparability to prior years, as indicated by the line break. Current cigarette smoking is defined as ever smoked 100 cigarettes in lifetime and now smoke every day or some days.</a:t>
            </a:r>
          </a:p>
          <a:p>
            <a:pPr>
              <a:lnSpc>
                <a:spcPct val="107000"/>
              </a:lnSpc>
              <a:tabLst>
                <a:tab pos="2349500" algn="l"/>
              </a:tabLst>
            </a:pPr>
            <a:r>
              <a:rPr lang="en-US" sz="1000" b="1" kern="100" dirty="0">
                <a:effectLst/>
                <a:ea typeface="Calibri" panose="020F0502020204030204" pitchFamily="34" charset="0"/>
                <a:cs typeface="Arial" panose="020B0604020202020204" pitchFamily="34" charset="0"/>
              </a:rPr>
              <a:t>Sources: </a:t>
            </a:r>
            <a:r>
              <a:rPr lang="en-US" sz="1000" kern="100" dirty="0">
                <a:effectLst/>
                <a:ea typeface="Calibri" panose="020F0502020204030204" pitchFamily="34" charset="0"/>
                <a:cs typeface="Arial" panose="020B0604020202020204" pitchFamily="34" charset="0"/>
              </a:rPr>
              <a:t>National Center for Health Statistics, 2019. National Health Interview Survey, 2015-2023.</a:t>
            </a:r>
          </a:p>
        </p:txBody>
      </p:sp>
      <p:pic>
        <p:nvPicPr>
          <p:cNvPr id="6" name="Picture 5">
            <a:extLst>
              <a:ext uri="{FF2B5EF4-FFF2-40B4-BE49-F238E27FC236}">
                <a16:creationId xmlns:a16="http://schemas.microsoft.com/office/drawing/2014/main" id="{846F103C-E9F4-9DFE-A28E-A507D3EC582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graphicFrame>
        <p:nvGraphicFramePr>
          <p:cNvPr id="3" name="Chart 2">
            <a:extLst>
              <a:ext uri="{FF2B5EF4-FFF2-40B4-BE49-F238E27FC236}">
                <a16:creationId xmlns:a16="http://schemas.microsoft.com/office/drawing/2014/main" id="{C199031C-C9A9-62C7-8879-7D8E8B076113}"/>
              </a:ext>
            </a:extLst>
          </p:cNvPr>
          <p:cNvGraphicFramePr>
            <a:graphicFrameLocks/>
          </p:cNvGraphicFramePr>
          <p:nvPr>
            <p:extLst>
              <p:ext uri="{D42A27DB-BD31-4B8C-83A1-F6EECF244321}">
                <p14:modId xmlns:p14="http://schemas.microsoft.com/office/powerpoint/2010/main" val="3641253021"/>
              </p:ext>
            </p:extLst>
          </p:nvPr>
        </p:nvGraphicFramePr>
        <p:xfrm>
          <a:off x="811106" y="1094246"/>
          <a:ext cx="7589520" cy="466344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descr="&#10;">
            <a:extLst>
              <a:ext uri="{FF2B5EF4-FFF2-40B4-BE49-F238E27FC236}">
                <a16:creationId xmlns:a16="http://schemas.microsoft.com/office/drawing/2014/main" id="{93859820-A921-442D-A59D-AEE526BFD395}"/>
              </a:ext>
            </a:extLst>
          </p:cNvPr>
          <p:cNvSpPr txBox="1"/>
          <p:nvPr/>
        </p:nvSpPr>
        <p:spPr>
          <a:xfrm>
            <a:off x="499533" y="340162"/>
            <a:ext cx="8212666" cy="740459"/>
          </a:xfrm>
          <a:prstGeom prst="rect">
            <a:avLst/>
          </a:prstGeom>
          <a:noFill/>
        </p:spPr>
        <p:txBody>
          <a:bodyPr wrap="square" rtlCol="0">
            <a:spAutoFit/>
          </a:bodyPr>
          <a:lstStyle/>
          <a:p>
            <a:pPr marL="0" marR="0">
              <a:lnSpc>
                <a:spcPct val="107000"/>
              </a:lnSpc>
              <a:spcBef>
                <a:spcPts val="0"/>
              </a:spcBef>
              <a:spcAft>
                <a:spcPts val="0"/>
              </a:spcAft>
            </a:pPr>
            <a:r>
              <a:rPr lang="en-US" sz="2000" b="1" kern="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Current Cigarette Smoking </a:t>
            </a:r>
            <a:r>
              <a:rPr lang="en-US" sz="2000" b="1" kern="0" dirty="0">
                <a:solidFill>
                  <a:srgbClr val="2746F8"/>
                </a:solidFill>
                <a:latin typeface="Poppins" panose="00000500000000000000" pitchFamily="2" charset="0"/>
                <a:ea typeface="Times New Roman" panose="02020603050405020304" pitchFamily="18" charset="0"/>
                <a:cs typeface="Poppins" panose="00000500000000000000" pitchFamily="2" charset="0"/>
              </a:rPr>
              <a:t>Prevalence</a:t>
            </a:r>
            <a:r>
              <a:rPr lang="en-US" sz="2000" b="1" kern="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 (%), Adults 18 Years and Older, by Sex, US, 19</a:t>
            </a:r>
            <a:r>
              <a:rPr lang="en-US" sz="2000" b="1" kern="0" dirty="0">
                <a:solidFill>
                  <a:srgbClr val="2746F8"/>
                </a:solidFill>
                <a:latin typeface="Poppins" panose="00000500000000000000" pitchFamily="2" charset="0"/>
                <a:ea typeface="Times New Roman" panose="02020603050405020304" pitchFamily="18" charset="0"/>
                <a:cs typeface="Poppins" panose="00000500000000000000" pitchFamily="2" charset="0"/>
              </a:rPr>
              <a:t>90</a:t>
            </a:r>
            <a:r>
              <a:rPr lang="en-US" sz="2000" b="1" kern="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-2023</a:t>
            </a:r>
            <a:endParaRPr lang="en-US" sz="1800"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2" name="Text Placeholder 3">
            <a:extLst>
              <a:ext uri="{FF2B5EF4-FFF2-40B4-BE49-F238E27FC236}">
                <a16:creationId xmlns:a16="http://schemas.microsoft.com/office/drawing/2014/main" id="{344F3872-003A-3468-4AB9-3434BECDDA02}"/>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907766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7DC8DC-DE1A-B6F5-2B37-F47EF3708EF1}"/>
              </a:ext>
            </a:extLst>
          </p:cNvPr>
          <p:cNvSpPr txBox="1"/>
          <p:nvPr/>
        </p:nvSpPr>
        <p:spPr>
          <a:xfrm>
            <a:off x="499533" y="5949674"/>
            <a:ext cx="7467601" cy="908326"/>
          </a:xfrm>
          <a:prstGeom prst="rect">
            <a:avLst/>
          </a:prstGeom>
          <a:noFill/>
        </p:spPr>
        <p:txBody>
          <a:bodyPr wrap="square" rtlCol="0">
            <a:spAutoFit/>
          </a:bodyPr>
          <a:lstStyle/>
          <a:p>
            <a:pPr>
              <a:lnSpc>
                <a:spcPct val="107000"/>
              </a:lnSpc>
              <a:tabLst>
                <a:tab pos="2349500" algn="l"/>
              </a:tabLst>
            </a:pPr>
            <a:r>
              <a:rPr lang="en-US" sz="1000" kern="100" dirty="0">
                <a:effectLst/>
                <a:ea typeface="Calibri" panose="020F0502020204030204" pitchFamily="34" charset="0"/>
                <a:cs typeface="Arial" panose="020B0604020202020204" pitchFamily="34" charset="0"/>
              </a:rPr>
              <a:t>Estimates are age adjusted to the year 2000 US population standard using 5 age groups: 18-24, 25-34, 35-44, 45-64, ≥65 years. The National Health Interview Survey underwent a significant redesign in 2019, preventing comparability to prior years as indicated by the line break. Current cigarette smoking is defined as ever smoked 100 cigarettes in lifetime and now smoke every day or some days.</a:t>
            </a:r>
          </a:p>
          <a:p>
            <a:pPr>
              <a:lnSpc>
                <a:spcPct val="107000"/>
              </a:lnSpc>
              <a:tabLst>
                <a:tab pos="2349500" algn="l"/>
              </a:tabLst>
            </a:pPr>
            <a:r>
              <a:rPr lang="en-US" sz="1000" b="1" kern="100" dirty="0">
                <a:effectLst/>
                <a:ea typeface="Calibri" panose="020F0502020204030204" pitchFamily="34" charset="0"/>
                <a:cs typeface="Arial" panose="020B0604020202020204" pitchFamily="34" charset="0"/>
              </a:rPr>
              <a:t>Sources: </a:t>
            </a:r>
            <a:r>
              <a:rPr lang="en-US" sz="1000" kern="100" dirty="0">
                <a:effectLst/>
                <a:ea typeface="Calibri" panose="020F0502020204030204" pitchFamily="34" charset="0"/>
                <a:cs typeface="Arial" panose="020B0604020202020204" pitchFamily="34" charset="0"/>
              </a:rPr>
              <a:t>National Center for Health Statistics, 2019. National Health Interview Survey, 2015-2023.</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000" kern="100" dirty="0">
              <a:effectLst/>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3C8EC55-3FAE-F2A2-271C-BCAE6BA7D4F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graphicFrame>
        <p:nvGraphicFramePr>
          <p:cNvPr id="7" name="Chart 6">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2921151329"/>
              </p:ext>
            </p:extLst>
          </p:nvPr>
        </p:nvGraphicFramePr>
        <p:xfrm>
          <a:off x="777240" y="1097280"/>
          <a:ext cx="7589520" cy="466344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descr="&#10;">
            <a:extLst>
              <a:ext uri="{FF2B5EF4-FFF2-40B4-BE49-F238E27FC236}">
                <a16:creationId xmlns:a16="http://schemas.microsoft.com/office/drawing/2014/main" id="{BC481960-411F-B4EA-16AF-45D69C6D2C58}"/>
              </a:ext>
            </a:extLst>
          </p:cNvPr>
          <p:cNvSpPr txBox="1"/>
          <p:nvPr/>
        </p:nvSpPr>
        <p:spPr>
          <a:xfrm>
            <a:off x="499533" y="342919"/>
            <a:ext cx="8212666" cy="740459"/>
          </a:xfrm>
          <a:prstGeom prst="rect">
            <a:avLst/>
          </a:prstGeom>
          <a:noFill/>
        </p:spPr>
        <p:txBody>
          <a:bodyPr wrap="square" rtlCol="0">
            <a:spAutoFit/>
          </a:bodyPr>
          <a:lstStyle/>
          <a:p>
            <a:pPr marL="0" marR="0">
              <a:lnSpc>
                <a:spcPct val="107000"/>
              </a:lnSpc>
              <a:spcBef>
                <a:spcPts val="0"/>
              </a:spcBef>
              <a:spcAft>
                <a:spcPts val="0"/>
              </a:spcAft>
            </a:pPr>
            <a:r>
              <a:rPr lang="en-US" sz="2000" b="1" kern="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Current Cigarette Smoking Prevalence (%), Adults 18 Years and Older, by Sex and Race/Ethnicity, US, 1990-2023</a:t>
            </a:r>
            <a:endParaRPr lang="en-US" sz="1800"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3" name="Text Placeholder 3">
            <a:extLst>
              <a:ext uri="{FF2B5EF4-FFF2-40B4-BE49-F238E27FC236}">
                <a16:creationId xmlns:a16="http://schemas.microsoft.com/office/drawing/2014/main" id="{A3EEDB80-FA04-5A40-E98E-8F4E064613BC}"/>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212100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40E6B48-0018-E8D9-5182-AD091C0E2708}"/>
              </a:ext>
            </a:extLst>
          </p:cNvPr>
          <p:cNvSpPr txBox="1"/>
          <p:nvPr/>
        </p:nvSpPr>
        <p:spPr>
          <a:xfrm>
            <a:off x="499533" y="5867634"/>
            <a:ext cx="7860707" cy="707886"/>
          </a:xfrm>
          <a:prstGeom prst="rect">
            <a:avLst/>
          </a:prstGeom>
          <a:noFill/>
        </p:spPr>
        <p:txBody>
          <a:bodyPr wrap="square">
            <a:spAutoFit/>
          </a:bodyPr>
          <a:lstStyle/>
          <a:p>
            <a:r>
              <a:rPr lang="en-US" sz="1000" b="0" i="0" u="none" strike="noStrike" baseline="0" dirty="0">
                <a:solidFill>
                  <a:srgbClr val="000000"/>
                </a:solidFill>
              </a:rPr>
              <a:t>GED-General Educational Development high school equivalency. Estimates are age adjusted to the year 2000 US population standard using 4 age groups: 25-34, 35-44, 45-64, and ≥65 years for education. Current cigarette smoking is defined as </a:t>
            </a:r>
            <a:r>
              <a:rPr lang="en-US" sz="1000" dirty="0">
                <a:solidFill>
                  <a:srgbClr val="000000"/>
                </a:solidFill>
              </a:rPr>
              <a:t>e</a:t>
            </a:r>
            <a:r>
              <a:rPr lang="en-US" sz="1000" b="0" i="0" u="none" strike="noStrike" baseline="0" dirty="0">
                <a:solidFill>
                  <a:srgbClr val="000000"/>
                </a:solidFill>
              </a:rPr>
              <a:t>ver smoked 100 cigarettes in lifetime and currently smoke every day or some days. </a:t>
            </a:r>
          </a:p>
          <a:p>
            <a:r>
              <a:rPr lang="en-US" sz="1000" b="1" i="0" u="none" strike="noStrike" baseline="0" dirty="0">
                <a:solidFill>
                  <a:srgbClr val="000000"/>
                </a:solidFill>
              </a:rPr>
              <a:t>Source: </a:t>
            </a:r>
            <a:r>
              <a:rPr lang="en-US" sz="1000" b="0" i="0" u="none" strike="noStrike" baseline="0" dirty="0">
                <a:solidFill>
                  <a:srgbClr val="000000"/>
                </a:solidFill>
              </a:rPr>
              <a:t>National Health Interview Survey, 2023. 	</a:t>
            </a:r>
          </a:p>
        </p:txBody>
      </p:sp>
      <p:pic>
        <p:nvPicPr>
          <p:cNvPr id="2" name="Picture 1">
            <a:extLst>
              <a:ext uri="{FF2B5EF4-FFF2-40B4-BE49-F238E27FC236}">
                <a16:creationId xmlns:a16="http://schemas.microsoft.com/office/drawing/2014/main" id="{64C4E62E-7224-F913-B7B4-9A823CF497F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graphicFrame>
        <p:nvGraphicFramePr>
          <p:cNvPr id="10" name="Chart 9">
            <a:extLst>
              <a:ext uri="{FF2B5EF4-FFF2-40B4-BE49-F238E27FC236}">
                <a16:creationId xmlns:a16="http://schemas.microsoft.com/office/drawing/2014/main" id="{26A716C8-B624-F98A-1220-F01DA3D49DA0}"/>
              </a:ext>
            </a:extLst>
          </p:cNvPr>
          <p:cNvGraphicFramePr>
            <a:graphicFrameLocks/>
          </p:cNvGraphicFramePr>
          <p:nvPr>
            <p:extLst>
              <p:ext uri="{D42A27DB-BD31-4B8C-83A1-F6EECF244321}">
                <p14:modId xmlns:p14="http://schemas.microsoft.com/office/powerpoint/2010/main" val="4147874346"/>
              </p:ext>
            </p:extLst>
          </p:nvPr>
        </p:nvGraphicFramePr>
        <p:xfrm>
          <a:off x="811106" y="1097280"/>
          <a:ext cx="7589520" cy="466344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descr="&#10;">
            <a:extLst>
              <a:ext uri="{FF2B5EF4-FFF2-40B4-BE49-F238E27FC236}">
                <a16:creationId xmlns:a16="http://schemas.microsoft.com/office/drawing/2014/main" id="{F3EC8ACB-DD31-2ECD-6576-FFAC688D129C}"/>
              </a:ext>
            </a:extLst>
          </p:cNvPr>
          <p:cNvSpPr txBox="1"/>
          <p:nvPr/>
        </p:nvSpPr>
        <p:spPr>
          <a:xfrm>
            <a:off x="499533" y="358011"/>
            <a:ext cx="8212666"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Current Cigarette Smoking (%), by Education Level, Adults 25 Years and Older, US, 2023</a:t>
            </a:r>
          </a:p>
        </p:txBody>
      </p:sp>
      <p:sp>
        <p:nvSpPr>
          <p:cNvPr id="3" name="Text Placeholder 3">
            <a:extLst>
              <a:ext uri="{FF2B5EF4-FFF2-40B4-BE49-F238E27FC236}">
                <a16:creationId xmlns:a16="http://schemas.microsoft.com/office/drawing/2014/main" id="{387BB25C-4D38-180C-3E23-97046C434F46}"/>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2484258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5CA14AA-43F8-21D0-F552-3A6C56DCE5EF}"/>
              </a:ext>
            </a:extLst>
          </p:cNvPr>
          <p:cNvSpPr txBox="1"/>
          <p:nvPr/>
        </p:nvSpPr>
        <p:spPr>
          <a:xfrm>
            <a:off x="499533" y="5801056"/>
            <a:ext cx="7543636" cy="908326"/>
          </a:xfrm>
          <a:prstGeom prst="rect">
            <a:avLst/>
          </a:prstGeom>
          <a:noFill/>
        </p:spPr>
        <p:txBody>
          <a:bodyPr wrap="square">
            <a:spAutoFit/>
          </a:bodyPr>
          <a:lstStyle/>
          <a:p>
            <a:pPr marL="0" marR="0">
              <a:lnSpc>
                <a:spcPct val="107000"/>
              </a:lnSpc>
              <a:spcBef>
                <a:spcPts val="0"/>
              </a:spcBef>
              <a:spcAft>
                <a:spcPts val="0"/>
              </a:spcAft>
              <a:tabLst>
                <a:tab pos="1612900" algn="l"/>
              </a:tabLst>
            </a:pPr>
            <a:r>
              <a:rPr lang="en-US" sz="1000" b="0" i="0" u="none" strike="noStrike" baseline="0" dirty="0">
                <a:solidFill>
                  <a:srgbClr val="000000"/>
                </a:solidFill>
              </a:rPr>
              <a:t>Estimates are crude. Current tobacco use is defined as in the past 30 days. ‡Estimates are statistically unstable and not shown. See Special Notes, page 64</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of Cancer Prevention &amp; Early Detection Facts &amp; Figures 2025-2026</a:t>
            </a:r>
            <a:r>
              <a:rPr lang="en-US" sz="1000" b="0" i="0" u="none" strike="noStrike" baseline="0" dirty="0">
                <a:solidFill>
                  <a:srgbClr val="000000"/>
                </a:solidFill>
              </a:rPr>
              <a:t>. </a:t>
            </a:r>
            <a:r>
              <a:rPr lang="en-US" sz="1000" b="1" i="0" u="none" strike="noStrike" baseline="0" dirty="0">
                <a:solidFill>
                  <a:srgbClr val="000000"/>
                </a:solidFill>
              </a:rPr>
              <a:t>Sources: 2024: </a:t>
            </a:r>
            <a:r>
              <a:rPr lang="en-US" sz="1000" b="0" i="0" u="none" strike="noStrike" baseline="0" dirty="0">
                <a:solidFill>
                  <a:srgbClr val="000000"/>
                </a:solidFill>
              </a:rPr>
              <a:t>Jamal A, et al. 2024; </a:t>
            </a:r>
            <a:r>
              <a:rPr lang="en-US" sz="1000" b="1" i="0" u="none" strike="noStrike" baseline="0" dirty="0">
                <a:solidFill>
                  <a:srgbClr val="000000"/>
                </a:solidFill>
              </a:rPr>
              <a:t>2023: </a:t>
            </a:r>
            <a:r>
              <a:rPr lang="en-US" sz="1000" b="0" i="0" u="none" strike="noStrike" baseline="0" dirty="0">
                <a:solidFill>
                  <a:srgbClr val="000000"/>
                </a:solidFill>
              </a:rPr>
              <a:t>Birdsey J, et al. 2023; </a:t>
            </a:r>
            <a:r>
              <a:rPr lang="en-US" sz="1000" b="1" i="0" u="none" strike="noStrike" baseline="0" dirty="0">
                <a:solidFill>
                  <a:srgbClr val="000000"/>
                </a:solidFill>
              </a:rPr>
              <a:t>2022: </a:t>
            </a:r>
            <a:r>
              <a:rPr lang="en-US" sz="1000" b="0" i="0" u="none" strike="noStrike" baseline="0" dirty="0">
                <a:solidFill>
                  <a:srgbClr val="000000"/>
                </a:solidFill>
              </a:rPr>
              <a:t>Park-Lee E, et al. 2022; </a:t>
            </a:r>
            <a:r>
              <a:rPr lang="en-US" sz="1000" b="1" i="0" u="none" strike="noStrike" baseline="0" dirty="0">
                <a:solidFill>
                  <a:srgbClr val="000000"/>
                </a:solidFill>
              </a:rPr>
              <a:t>2021: </a:t>
            </a:r>
            <a:r>
              <a:rPr lang="en-US" sz="1000" b="0" i="0" u="none" strike="noStrike" baseline="0" dirty="0" err="1">
                <a:solidFill>
                  <a:srgbClr val="000000"/>
                </a:solidFill>
              </a:rPr>
              <a:t>Gentzke</a:t>
            </a:r>
            <a:r>
              <a:rPr lang="en-US" sz="1000" b="0" i="0" u="none" strike="noStrike" baseline="0" dirty="0">
                <a:solidFill>
                  <a:srgbClr val="000000"/>
                </a:solidFill>
              </a:rPr>
              <a:t> AS, et al. 2022; </a:t>
            </a:r>
            <a:r>
              <a:rPr lang="en-US" sz="1000" b="1" i="0" u="none" strike="noStrike" baseline="0" dirty="0">
                <a:solidFill>
                  <a:srgbClr val="000000"/>
                </a:solidFill>
              </a:rPr>
              <a:t>2020: </a:t>
            </a:r>
            <a:r>
              <a:rPr lang="en-US" sz="1000" b="0" i="0" u="none" strike="noStrike" baseline="0" dirty="0" err="1">
                <a:solidFill>
                  <a:srgbClr val="000000"/>
                </a:solidFill>
              </a:rPr>
              <a:t>Gentzke</a:t>
            </a:r>
            <a:r>
              <a:rPr lang="en-US" sz="1000" b="0" i="0" u="none" strike="noStrike" baseline="0" dirty="0">
                <a:solidFill>
                  <a:srgbClr val="000000"/>
                </a:solidFill>
              </a:rPr>
              <a:t> AS, et al. 2020; </a:t>
            </a:r>
            <a:r>
              <a:rPr lang="en-US" sz="1000" b="1" i="0" u="none" strike="noStrike" baseline="0" dirty="0">
                <a:solidFill>
                  <a:srgbClr val="000000"/>
                </a:solidFill>
              </a:rPr>
              <a:t>2019: </a:t>
            </a:r>
            <a:r>
              <a:rPr lang="en-US" sz="1000" b="0" i="0" u="none" strike="noStrike" baseline="0" dirty="0">
                <a:solidFill>
                  <a:srgbClr val="000000"/>
                </a:solidFill>
              </a:rPr>
              <a:t>Wang TW, et al, 2019; </a:t>
            </a:r>
            <a:r>
              <a:rPr lang="en-US" sz="1000" b="1" i="0" u="none" strike="noStrike" baseline="0" dirty="0">
                <a:solidFill>
                  <a:srgbClr val="000000"/>
                </a:solidFill>
              </a:rPr>
              <a:t>2018: </a:t>
            </a:r>
            <a:r>
              <a:rPr lang="en-US" sz="1000" b="0" i="0" u="none" strike="noStrike" baseline="0" dirty="0" err="1">
                <a:solidFill>
                  <a:srgbClr val="000000"/>
                </a:solidFill>
              </a:rPr>
              <a:t>Gentzke</a:t>
            </a:r>
            <a:r>
              <a:rPr lang="en-US" sz="1000" b="0" i="0" u="none" strike="noStrike" baseline="0" dirty="0">
                <a:solidFill>
                  <a:srgbClr val="000000"/>
                </a:solidFill>
              </a:rPr>
              <a:t> AS, et al. 2019; </a:t>
            </a:r>
            <a:r>
              <a:rPr lang="en-US" sz="1000" b="1" i="0" u="none" strike="noStrike" baseline="0" dirty="0">
                <a:solidFill>
                  <a:srgbClr val="000000"/>
                </a:solidFill>
              </a:rPr>
              <a:t>2017: </a:t>
            </a:r>
            <a:r>
              <a:rPr lang="en-US" sz="1000" b="0" i="0" u="none" strike="noStrike" baseline="0" dirty="0">
                <a:solidFill>
                  <a:srgbClr val="000000"/>
                </a:solidFill>
              </a:rPr>
              <a:t>Wang TW, et al. 2018; </a:t>
            </a:r>
            <a:r>
              <a:rPr lang="en-US" sz="1000" b="1" i="0" u="none" strike="noStrike" baseline="0" dirty="0">
                <a:solidFill>
                  <a:srgbClr val="000000"/>
                </a:solidFill>
              </a:rPr>
              <a:t>2016: </a:t>
            </a:r>
            <a:r>
              <a:rPr lang="en-US" sz="1000" b="0" i="0" u="none" strike="noStrike" baseline="0" dirty="0">
                <a:solidFill>
                  <a:srgbClr val="000000"/>
                </a:solidFill>
              </a:rPr>
              <a:t>Jamal A, et al. 2017; </a:t>
            </a:r>
            <a:r>
              <a:rPr lang="en-US" sz="1000" b="1" i="0" u="none" strike="noStrike" baseline="0" dirty="0">
                <a:solidFill>
                  <a:srgbClr val="000000"/>
                </a:solidFill>
              </a:rPr>
              <a:t>2015: </a:t>
            </a:r>
            <a:r>
              <a:rPr lang="en-US" sz="1000" b="0" i="0" u="none" strike="noStrike" baseline="0" dirty="0">
                <a:solidFill>
                  <a:srgbClr val="000000"/>
                </a:solidFill>
              </a:rPr>
              <a:t>Singh T, et al. 2016; </a:t>
            </a:r>
            <a:r>
              <a:rPr lang="en-US" sz="1000" b="1" i="0" u="none" strike="noStrike" baseline="0" dirty="0">
                <a:solidFill>
                  <a:srgbClr val="000000"/>
                </a:solidFill>
              </a:rPr>
              <a:t>2014: </a:t>
            </a:r>
            <a:r>
              <a:rPr lang="en-US" sz="1000" b="0" i="0" u="none" strike="noStrike" baseline="0" dirty="0" err="1">
                <a:solidFill>
                  <a:srgbClr val="000000"/>
                </a:solidFill>
              </a:rPr>
              <a:t>Arrazola</a:t>
            </a:r>
            <a:r>
              <a:rPr lang="en-US" sz="1000" b="0" i="0" u="none" strike="noStrike" baseline="0" dirty="0">
                <a:solidFill>
                  <a:srgbClr val="000000"/>
                </a:solidFill>
              </a:rPr>
              <a:t> RA, et al. 2015; </a:t>
            </a:r>
            <a:r>
              <a:rPr lang="en-US" sz="1000" b="1" i="0" u="none" strike="noStrike" baseline="0" dirty="0">
                <a:solidFill>
                  <a:srgbClr val="000000"/>
                </a:solidFill>
              </a:rPr>
              <a:t>2013: </a:t>
            </a:r>
            <a:r>
              <a:rPr lang="en-US" sz="1000" b="0" i="0" u="none" strike="noStrike" baseline="0" dirty="0" err="1">
                <a:solidFill>
                  <a:srgbClr val="000000"/>
                </a:solidFill>
              </a:rPr>
              <a:t>Arrazola</a:t>
            </a:r>
            <a:r>
              <a:rPr lang="en-US" sz="1000" b="0" i="0" u="none" strike="noStrike" baseline="0" dirty="0">
                <a:solidFill>
                  <a:srgbClr val="000000"/>
                </a:solidFill>
              </a:rPr>
              <a:t> RA, et al. 2014; </a:t>
            </a:r>
            <a:r>
              <a:rPr lang="en-US" sz="1000" b="1" i="0" u="none" strike="noStrike" baseline="0" dirty="0">
                <a:solidFill>
                  <a:srgbClr val="000000"/>
                </a:solidFill>
              </a:rPr>
              <a:t>2011-2012: </a:t>
            </a:r>
            <a:r>
              <a:rPr lang="en-US" sz="1000" b="0" i="0" u="none" strike="noStrike" baseline="0" dirty="0">
                <a:solidFill>
                  <a:srgbClr val="000000"/>
                </a:solidFill>
              </a:rPr>
              <a:t>Centers for Disease Control and Prevention (CDC). 2013.</a:t>
            </a:r>
            <a:endParaRPr lang="en-US" sz="400" kern="100" dirty="0">
              <a:effectLs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964BBEA0-3224-CE17-2328-D7FA33F44B6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graphicFrame>
        <p:nvGraphicFramePr>
          <p:cNvPr id="3" name="Chart 2">
            <a:extLst>
              <a:ext uri="{FF2B5EF4-FFF2-40B4-BE49-F238E27FC236}">
                <a16:creationId xmlns:a16="http://schemas.microsoft.com/office/drawing/2014/main" id="{00000000-0008-0000-0600-000004000000}"/>
              </a:ext>
            </a:extLst>
          </p:cNvPr>
          <p:cNvGraphicFramePr>
            <a:graphicFrameLocks/>
          </p:cNvGraphicFramePr>
          <p:nvPr>
            <p:extLst>
              <p:ext uri="{D42A27DB-BD31-4B8C-83A1-F6EECF244321}">
                <p14:modId xmlns:p14="http://schemas.microsoft.com/office/powerpoint/2010/main" val="4069672753"/>
              </p:ext>
            </p:extLst>
          </p:nvPr>
        </p:nvGraphicFramePr>
        <p:xfrm>
          <a:off x="465664" y="1222745"/>
          <a:ext cx="8212667" cy="442314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descr="&#10;">
            <a:extLst>
              <a:ext uri="{FF2B5EF4-FFF2-40B4-BE49-F238E27FC236}">
                <a16:creationId xmlns:a16="http://schemas.microsoft.com/office/drawing/2014/main" id="{60FFCC05-6609-D358-B6EA-A84F6FDD9371}"/>
              </a:ext>
            </a:extLst>
          </p:cNvPr>
          <p:cNvSpPr txBox="1"/>
          <p:nvPr/>
        </p:nvSpPr>
        <p:spPr>
          <a:xfrm>
            <a:off x="499533" y="350030"/>
            <a:ext cx="8212667" cy="740459"/>
          </a:xfrm>
          <a:prstGeom prst="rect">
            <a:avLst/>
          </a:prstGeom>
          <a:noFill/>
        </p:spPr>
        <p:txBody>
          <a:bodyPr wrap="square" rtlCol="0">
            <a:spAutoFit/>
          </a:bodyPr>
          <a:lstStyle/>
          <a:p>
            <a:pPr marL="0" marR="0">
              <a:lnSpc>
                <a:spcPct val="107000"/>
              </a:lnSpc>
              <a:spcBef>
                <a:spcPts val="0"/>
              </a:spcBef>
              <a:spcAft>
                <a:spcPts val="0"/>
              </a:spcAft>
              <a:tabLst>
                <a:tab pos="2349500" algn="l"/>
              </a:tabLst>
            </a:pPr>
            <a:r>
              <a:rPr lang="en-US" sz="2000" b="1" dirty="0">
                <a:solidFill>
                  <a:srgbClr val="2746F8"/>
                </a:solidFill>
                <a:effectLst/>
                <a:latin typeface="Poppins" panose="00000500000000000000" pitchFamily="2" charset="0"/>
                <a:ea typeface="Calibri" panose="020F0502020204030204" pitchFamily="34" charset="0"/>
                <a:cs typeface="Poppins" panose="00000500000000000000" pitchFamily="2" charset="0"/>
              </a:rPr>
              <a:t>Current Use of Selected Tobacco Products (%), by Race/Ethnicity, High School Students, US, 2011-2024</a:t>
            </a:r>
            <a:endParaRPr lang="en-US" sz="2000" b="1"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2" name="Text Placeholder 3">
            <a:extLst>
              <a:ext uri="{FF2B5EF4-FFF2-40B4-BE49-F238E27FC236}">
                <a16:creationId xmlns:a16="http://schemas.microsoft.com/office/drawing/2014/main" id="{48BF5A54-3011-BF72-FFA3-0699E74693C6}"/>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spTree>
    <p:extLst>
      <p:ext uri="{BB962C8B-B14F-4D97-AF65-F5344CB8AC3E}">
        <p14:creationId xmlns:p14="http://schemas.microsoft.com/office/powerpoint/2010/main" val="4063591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AFEB0F9-0080-F849-1204-0757E13FC0A3}"/>
              </a:ext>
            </a:extLst>
          </p:cNvPr>
          <p:cNvSpPr txBox="1"/>
          <p:nvPr/>
        </p:nvSpPr>
        <p:spPr>
          <a:xfrm>
            <a:off x="499533" y="5836835"/>
            <a:ext cx="7867227" cy="707886"/>
          </a:xfrm>
          <a:prstGeom prst="rect">
            <a:avLst/>
          </a:prstGeom>
          <a:noFill/>
        </p:spPr>
        <p:txBody>
          <a:bodyPr wrap="square">
            <a:spAutoFit/>
          </a:bodyPr>
          <a:lstStyle/>
          <a:p>
            <a:r>
              <a:rPr lang="en-US" sz="1000" b="0" i="0" u="none" strike="noStrike" baseline="0" dirty="0">
                <a:solidFill>
                  <a:srgbClr val="000000"/>
                </a:solidFill>
              </a:rPr>
              <a:t>Data from US territories are excluded from national estimates as they were sampled separately. Current tobacco use is defined as in the past 30 days. Flavored tobacco is any flavor other than tobacco-flavored or unflavored among current tobacco users. </a:t>
            </a:r>
            <a:r>
              <a:rPr lang="en-US" sz="1000" dirty="0">
                <a:solidFill>
                  <a:srgbClr val="000000"/>
                </a:solidFill>
              </a:rPr>
              <a:t>R</a:t>
            </a:r>
            <a:r>
              <a:rPr lang="en-US" sz="1000" b="0" i="0" u="none" strike="noStrike" baseline="0" dirty="0">
                <a:solidFill>
                  <a:srgbClr val="000000"/>
                </a:solidFill>
              </a:rPr>
              <a:t>eported in 2024 for e-cigarettes and in 2023 for all other products. †Includes chewing tobacco, snuff, dip, and snus. </a:t>
            </a:r>
          </a:p>
          <a:p>
            <a:r>
              <a:rPr lang="en-US" sz="1000" b="1" i="0" u="none" strike="noStrike" baseline="0" dirty="0">
                <a:solidFill>
                  <a:srgbClr val="000000"/>
                </a:solidFill>
              </a:rPr>
              <a:t>Sources: </a:t>
            </a:r>
            <a:r>
              <a:rPr lang="en-US" sz="1000" b="0" i="0" u="none" strike="noStrike" baseline="0" dirty="0">
                <a:solidFill>
                  <a:srgbClr val="000000"/>
                </a:solidFill>
              </a:rPr>
              <a:t>Jamal A, et al. 2024. Park-Lee E, et al. 2024. National Youth Tobacco Survey, 2023-2024. Birdsey J, et al. 2023. 	</a:t>
            </a:r>
          </a:p>
        </p:txBody>
      </p:sp>
      <p:pic>
        <p:nvPicPr>
          <p:cNvPr id="12" name="Picture 11">
            <a:extLst>
              <a:ext uri="{FF2B5EF4-FFF2-40B4-BE49-F238E27FC236}">
                <a16:creationId xmlns:a16="http://schemas.microsoft.com/office/drawing/2014/main" id="{B7DBD92B-979F-9F8F-4A0D-EFF4FDF86B4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4" name="TextBox 3" descr="&#10;">
            <a:extLst>
              <a:ext uri="{FF2B5EF4-FFF2-40B4-BE49-F238E27FC236}">
                <a16:creationId xmlns:a16="http://schemas.microsoft.com/office/drawing/2014/main" id="{615881D4-0A7C-2C3A-BA59-5F7F27269994}"/>
              </a:ext>
            </a:extLst>
          </p:cNvPr>
          <p:cNvSpPr txBox="1"/>
          <p:nvPr/>
        </p:nvSpPr>
        <p:spPr>
          <a:xfrm>
            <a:off x="499533" y="351337"/>
            <a:ext cx="8212666"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Flavored Tobacco Use Among Current Tobacco Users (%), High School Students, US, 2023 and 2024</a:t>
            </a:r>
          </a:p>
        </p:txBody>
      </p:sp>
      <p:sp>
        <p:nvSpPr>
          <p:cNvPr id="3" name="Text Placeholder 3">
            <a:extLst>
              <a:ext uri="{FF2B5EF4-FFF2-40B4-BE49-F238E27FC236}">
                <a16:creationId xmlns:a16="http://schemas.microsoft.com/office/drawing/2014/main" id="{CE59FD61-C0B1-4A8A-56FE-FF3F0530156D}"/>
              </a:ext>
            </a:extLst>
          </p:cNvPr>
          <p:cNvSpPr txBox="1">
            <a:spLocks/>
          </p:cNvSpPr>
          <p:nvPr/>
        </p:nvSpPr>
        <p:spPr>
          <a:xfrm>
            <a:off x="499533" y="156786"/>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 2025-2026</a:t>
            </a:r>
          </a:p>
        </p:txBody>
      </p:sp>
      <p:graphicFrame>
        <p:nvGraphicFramePr>
          <p:cNvPr id="6" name="Chart 5">
            <a:extLst>
              <a:ext uri="{FF2B5EF4-FFF2-40B4-BE49-F238E27FC236}">
                <a16:creationId xmlns:a16="http://schemas.microsoft.com/office/drawing/2014/main" id="{2639C8F4-D8FB-DA51-B7CB-045537EE665E}"/>
              </a:ext>
            </a:extLst>
          </p:cNvPr>
          <p:cNvGraphicFramePr>
            <a:graphicFrameLocks/>
          </p:cNvGraphicFramePr>
          <p:nvPr>
            <p:extLst>
              <p:ext uri="{D42A27DB-BD31-4B8C-83A1-F6EECF244321}">
                <p14:modId xmlns:p14="http://schemas.microsoft.com/office/powerpoint/2010/main" val="595845147"/>
              </p:ext>
            </p:extLst>
          </p:nvPr>
        </p:nvGraphicFramePr>
        <p:xfrm>
          <a:off x="777240" y="1097280"/>
          <a:ext cx="7589520" cy="4663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41480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B09572A5A76944878447A7D97D9235" ma:contentTypeVersion="13" ma:contentTypeDescription="Create a new document." ma:contentTypeScope="" ma:versionID="02d02a4631d7c6444b6ae4d2b103f999">
  <xsd:schema xmlns:xsd="http://www.w3.org/2001/XMLSchema" xmlns:xs="http://www.w3.org/2001/XMLSchema" xmlns:p="http://schemas.microsoft.com/office/2006/metadata/properties" xmlns:ns2="e129a00c-9292-4451-9308-ea75f7972fd5" xmlns:ns3="11ef61ff-1dc9-4ca7-b845-84ac7e98c186" targetNamespace="http://schemas.microsoft.com/office/2006/metadata/properties" ma:root="true" ma:fieldsID="9edc90f693ded41e6c1629e44c187ee6" ns2:_="" ns3:_="">
    <xsd:import namespace="e129a00c-9292-4451-9308-ea75f7972fd5"/>
    <xsd:import namespace="11ef61ff-1dc9-4ca7-b845-84ac7e98c18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29a00c-9292-4451-9308-ea75f7972f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a09e083-f52d-4221-b916-d53bc4fb30b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ef61ff-1dc9-4ca7-b845-84ac7e98c18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e52a891-184f-4c5c-9e97-e37702bf691a}" ma:internalName="TaxCatchAll" ma:showField="CatchAllData" ma:web="11ef61ff-1dc9-4ca7-b845-84ac7e98c1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422AA5-E0E8-45DC-A958-282B1BEC9674}">
  <ds:schemaRefs>
    <ds:schemaRef ds:uri="http://schemas.microsoft.com/sharepoint/v3/contenttype/forms"/>
  </ds:schemaRefs>
</ds:datastoreItem>
</file>

<file path=customXml/itemProps2.xml><?xml version="1.0" encoding="utf-8"?>
<ds:datastoreItem xmlns:ds="http://schemas.openxmlformats.org/officeDocument/2006/customXml" ds:itemID="{9F0738AE-C210-4E78-BA70-46DC2404F3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29a00c-9292-4451-9308-ea75f7972fd5"/>
    <ds:schemaRef ds:uri="11ef61ff-1dc9-4ca7-b845-84ac7e98c1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7367</TotalTime>
  <Words>10529</Words>
  <Application>Microsoft Office PowerPoint</Application>
  <PresentationFormat>On-screen Show (4:3)</PresentationFormat>
  <Paragraphs>447</Paragraphs>
  <Slides>47</Slides>
  <Notes>47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ＭＳ Ｐゴシック</vt:lpstr>
      <vt:lpstr>Aptos</vt:lpstr>
      <vt:lpstr>Arial</vt:lpstr>
      <vt:lpstr>Calibri</vt:lpstr>
      <vt:lpstr>Calibri Light</vt:lpstr>
      <vt:lpstr>Poppins</vt:lpstr>
      <vt:lpstr>Source Sans Pro</vt:lpstr>
      <vt:lpstr>Source Serif Pro Light</vt:lpstr>
      <vt:lpstr>UYCEB O+ Frutiger LT Std</vt:lpstr>
      <vt:lpstr>Office Theme</vt:lpstr>
      <vt:lpstr>A presentation from the American Cancer Society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American Cancer Society,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Prevention and Early Detections Facts and Figures 2024 Powerpoint</dc:title>
  <dc:creator>Jessica Star</dc:creator>
  <cp:lastModifiedBy>Sandy McDowell</cp:lastModifiedBy>
  <cp:revision>6</cp:revision>
  <dcterms:created xsi:type="dcterms:W3CDTF">2024-05-22T17:53:57Z</dcterms:created>
  <dcterms:modified xsi:type="dcterms:W3CDTF">2025-04-15T15:05:54Z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