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70" r:id="rId5"/>
    <p:sldMasterId id="2147483675" r:id="rId6"/>
    <p:sldMasterId id="2147483687" r:id="rId7"/>
  </p:sldMasterIdLst>
  <p:notesMasterIdLst>
    <p:notesMasterId r:id="rId23"/>
  </p:notesMasterIdLst>
  <p:sldIdLst>
    <p:sldId id="290" r:id="rId8"/>
    <p:sldId id="2147140204" r:id="rId9"/>
    <p:sldId id="2147140215" r:id="rId10"/>
    <p:sldId id="2147140214" r:id="rId11"/>
    <p:sldId id="2147140208" r:id="rId12"/>
    <p:sldId id="2147140209" r:id="rId13"/>
    <p:sldId id="2147140210" r:id="rId14"/>
    <p:sldId id="2147140220" r:id="rId15"/>
    <p:sldId id="2147140221" r:id="rId16"/>
    <p:sldId id="3532" r:id="rId17"/>
    <p:sldId id="2147140213" r:id="rId18"/>
    <p:sldId id="3533" r:id="rId19"/>
    <p:sldId id="2147140222" r:id="rId20"/>
    <p:sldId id="3536" r:id="rId21"/>
    <p:sldId id="21471402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nHQ2yf1X9RD5w34pzWfxQ==" hashData="juy7+TlLnfmfvWqfb0D5wNJpt9qqq2M9svVYN+W4muutA+o7OaOA09OiTubetU5XTQtp9ZvqfTrlsYY8vYEuO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2E2702-3CC3-D747-AE3C-5BDBD21748BE}" name="Anatu Saka" initials="AS" userId="S::Anatu.Saka@cancer.org::b6085abe-cfb3-4110-8e7b-d3b0dd174778" providerId="AD"/>
  <p188:author id="{EA65E705-F8F6-32EA-2BB4-30CBC27F2443}" name="Rebecca Siegel" initials="RS" userId="S::Rebecca.Siegel@cancer.org::71a0ae02-6125-4394-9694-c3d710b3c5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74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849" autoAdjust="0"/>
  </p:normalViewPr>
  <p:slideViewPr>
    <p:cSldViewPr snapToGrid="0">
      <p:cViewPr varScale="1">
        <p:scale>
          <a:sx n="76" d="100"/>
          <a:sy n="76" d="100"/>
        </p:scale>
        <p:origin x="272"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60" d="100"/>
          <a:sy n="160" d="100"/>
        </p:scale>
        <p:origin x="340" y="-28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48DBA-52F7-4248-853E-2067EECB6881}"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139A9-C811-4D47-8F34-7F77B99417CC}" type="slidenum">
              <a:rPr lang="en-US" smtClean="0"/>
              <a:t>‹#›</a:t>
            </a:fld>
            <a:endParaRPr lang="en-US"/>
          </a:p>
        </p:txBody>
      </p:sp>
    </p:spTree>
    <p:extLst>
      <p:ext uri="{BB962C8B-B14F-4D97-AF65-F5344CB8AC3E}">
        <p14:creationId xmlns:p14="http://schemas.microsoft.com/office/powerpoint/2010/main" val="9981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139A9-C811-4D47-8F34-7F77B99417CC}" type="slidenum">
              <a:rPr lang="en-US" smtClean="0"/>
              <a:t>1</a:t>
            </a:fld>
            <a:endParaRPr lang="en-US"/>
          </a:p>
        </p:txBody>
      </p:sp>
    </p:spTree>
    <p:extLst>
      <p:ext uri="{BB962C8B-B14F-4D97-AF65-F5344CB8AC3E}">
        <p14:creationId xmlns:p14="http://schemas.microsoft.com/office/powerpoint/2010/main" val="117173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Light" panose="020B0403030403020204" pitchFamily="34" charset="0"/>
              </a:rPr>
              <a:t>Incidence rates for cervical cancer among women in Puerto Rico are about 18% and 61% higher, respectively, compared to Hispanic and White women in the US. This is likely due to higher prevalence of HPV and lower screening rates, especially among younger women.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08005-D84A-45BE-8089-1F1DA18C6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34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C7BBE-A974-8C45-87AE-131A190CB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DCD91-EFEF-18D4-7F6B-354F2151A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3ACF9-64F4-72DF-79BF-99A2AD837717}"/>
              </a:ext>
            </a:extLst>
          </p:cNvPr>
          <p:cNvSpPr>
            <a:spLocks noGrp="1"/>
          </p:cNvSpPr>
          <p:nvPr>
            <p:ph type="body" idx="1"/>
          </p:nvPr>
        </p:nvSpPr>
        <p:spPr/>
        <p:txBody>
          <a:bodyPr/>
          <a:lstStyle/>
          <a:p>
            <a:r>
              <a:rPr lang="en-US" sz="1400" b="0" i="0" u="none" strike="noStrike" baseline="0" dirty="0">
                <a:solidFill>
                  <a:srgbClr val="000000"/>
                </a:solidFill>
                <a:latin typeface="Source Sans Pro Light" panose="020B0403030403020204" pitchFamily="34" charset="0"/>
              </a:rPr>
              <a:t>The largest survival disparity is for melanoma (94% versus 83%), at least in part reflecting later stage at diagnosis, more aggressive subtypes, and longer time to surgical treatment due to barriers to care.</a:t>
            </a:r>
          </a:p>
          <a:p>
            <a:endParaRPr lang="en-US" dirty="0"/>
          </a:p>
        </p:txBody>
      </p:sp>
      <p:sp>
        <p:nvSpPr>
          <p:cNvPr id="4" name="Slide Number Placeholder 3">
            <a:extLst>
              <a:ext uri="{FF2B5EF4-FFF2-40B4-BE49-F238E27FC236}">
                <a16:creationId xmlns:a16="http://schemas.microsoft.com/office/drawing/2014/main" id="{0DC76D91-2A2E-2011-6C88-07B4C58FFCF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74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baseline="0" dirty="0">
                <a:solidFill>
                  <a:srgbClr val="000000"/>
                </a:solidFill>
                <a:latin typeface="Source Sans Pro Light" panose="020B0403030403020204" pitchFamily="34" charset="0"/>
              </a:rPr>
              <a:t>Leukemia incidence (mostly lymphoid leukemia) is higher in children and adolescents who are Hispanic than in any other racial or ethnic group, almost 2 times higher than in those who are Black (59.4 versus 30.2 per 1,000,000), who have the lowest rates, and about 30% higher than those who are White. </a:t>
            </a:r>
          </a:p>
          <a:p>
            <a:pPr marL="285750" indent="-285750">
              <a:buFont typeface="Arial" panose="020B0604020202020204" pitchFamily="34" charset="0"/>
              <a:buChar char="•"/>
            </a:pPr>
            <a:endParaRPr lang="en-US" sz="1800" b="0" i="0" u="none" strike="noStrike" baseline="0" dirty="0">
              <a:solidFill>
                <a:srgbClr val="000000"/>
              </a:solidFill>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08005-D84A-45BE-8089-1F1DA18C6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689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C7BBE-A974-8C45-87AE-131A190CB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DCD91-EFEF-18D4-7F6B-354F2151A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3ACF9-64F4-72DF-79BF-99A2AD8377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effectLst/>
                <a:latin typeface="Source Sans Pro Light" panose="020B0403030403020204" pitchFamily="34" charset="0"/>
                <a:ea typeface="Aptos" panose="020B0004020202020204" pitchFamily="34" charset="0"/>
                <a:cs typeface="Times New Roman" panose="02020603050405020304" pitchFamily="18" charset="0"/>
              </a:rPr>
              <a:t>Hispanic people are less likely than White people to be screened for cervical (69% vs 80%), breast (60% vs 65%), colorectal (52% vs 61%), and prostate (28% vs 38%) cancers. Disparities in cancer screening in part reflect less access to care. Hispanic adults younger than 65 are more than three times as likely to be uninsured. </a:t>
            </a:r>
          </a:p>
          <a:p>
            <a:endParaRPr lang="en-US" dirty="0"/>
          </a:p>
        </p:txBody>
      </p:sp>
      <p:sp>
        <p:nvSpPr>
          <p:cNvPr id="4" name="Slide Number Placeholder 3">
            <a:extLst>
              <a:ext uri="{FF2B5EF4-FFF2-40B4-BE49-F238E27FC236}">
                <a16:creationId xmlns:a16="http://schemas.microsoft.com/office/drawing/2014/main" id="{0DC76D91-2A2E-2011-6C88-07B4C58FFCF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075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latin typeface="Source Sans Pro Light" panose="020B0403030403020204" pitchFamily="34" charset="0"/>
              </a:rPr>
              <a:t>Hispanic people have higher obesity than White people, with the largest gap for Hispanic adolescent males, 31% of whom have obesity compared to 19% of their White counterparts.</a:t>
            </a:r>
            <a:endParaRPr lang="en-US" sz="1400" b="0" i="0" u="none" strike="noStrike" baseline="0" dirty="0">
              <a:solidFill>
                <a:srgbClr val="000000"/>
              </a:solidFill>
              <a:latin typeface="Source Sans Pro Light" panose="020B0403030403020204" pitchFamily="34" charset="0"/>
            </a:endParaRPr>
          </a:p>
          <a:p>
            <a:pPr algn="l"/>
            <a:endParaRPr lang="en-US" sz="10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08005-D84A-45BE-8089-1F1DA18C6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885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8139A9-C811-4D47-8F34-7F77B99417CC}" type="slidenum">
              <a:rPr lang="en-US" smtClean="0"/>
              <a:t>15</a:t>
            </a:fld>
            <a:endParaRPr lang="en-US"/>
          </a:p>
        </p:txBody>
      </p:sp>
    </p:spTree>
    <p:extLst>
      <p:ext uri="{BB962C8B-B14F-4D97-AF65-F5344CB8AC3E}">
        <p14:creationId xmlns:p14="http://schemas.microsoft.com/office/powerpoint/2010/main" val="354260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0" i="0" u="none" strike="noStrike" baseline="0" dirty="0">
                <a:solidFill>
                  <a:srgbClr val="000000"/>
                </a:solidFill>
                <a:latin typeface="Source Sans Pro Light" panose="020B0403030403020204" pitchFamily="34" charset="0"/>
                <a:ea typeface="Source Serif Pro Light" panose="02040303050405020204" pitchFamily="18" charset="0"/>
              </a:rPr>
              <a:t>The Hispanic population is mostly concentrated in the Southwest and Florida. </a:t>
            </a:r>
          </a:p>
          <a:p>
            <a:pPr marL="0" indent="0">
              <a:buFont typeface="Arial" panose="020B0604020202020204" pitchFamily="34" charset="0"/>
              <a:buNone/>
            </a:pPr>
            <a:r>
              <a:rPr lang="en-US" sz="1800" b="0" i="0" u="none" strike="noStrike" baseline="0" dirty="0">
                <a:solidFill>
                  <a:srgbClr val="000000"/>
                </a:solidFill>
                <a:latin typeface="Source Serif Pro Light" panose="02040303050405020204" pitchFamily="18" charset="0"/>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193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0" i="0" u="none" strike="noStrike" baseline="0" dirty="0">
                <a:solidFill>
                  <a:srgbClr val="000000"/>
                </a:solidFill>
                <a:latin typeface="Source Sans Pro Light" panose="020B0403030403020204" pitchFamily="34" charset="0"/>
              </a:rPr>
              <a:t>In 2024, an estimated 195,300 cancer cases will be diagnosed in Hispanic people in the US and 50,400 Hispanic people will die from the disease.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65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F83C8-130D-ECD2-B378-9D28A2E52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93520-8B8E-7EDB-4637-668BB79C1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D14D0-9D84-AB91-DD62-1A4AF574203C}"/>
              </a:ext>
            </a:extLst>
          </p:cNvPr>
          <p:cNvSpPr>
            <a:spLocks noGrp="1"/>
          </p:cNvSpPr>
          <p:nvPr>
            <p:ph type="body" idx="1"/>
          </p:nvPr>
        </p:nvSpPr>
        <p:spPr/>
        <p:txBody>
          <a:bodyPr/>
          <a:lstStyle/>
          <a:p>
            <a:pPr marL="0" indent="0">
              <a:buFont typeface="Arial" panose="020B0604020202020204" pitchFamily="34" charset="0"/>
              <a:buNone/>
            </a:pPr>
            <a:r>
              <a:rPr lang="en-US" sz="1400" b="0" i="0" u="none" strike="noStrike" baseline="0" dirty="0">
                <a:solidFill>
                  <a:srgbClr val="000000"/>
                </a:solidFill>
                <a:latin typeface="Source Sans Pro Light" panose="020B0403030403020204" pitchFamily="34" charset="0"/>
              </a:rPr>
              <a:t>Heart diseases and cancer each account for approximately 17% of deaths in the US Hispanic population. </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8BD2437-3274-7585-5097-A9BCA748166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10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baseline="0" dirty="0">
                <a:solidFill>
                  <a:srgbClr val="000000"/>
                </a:solidFill>
                <a:latin typeface="Source Sans Pro Light" panose="020B0403030403020204" pitchFamily="34" charset="0"/>
              </a:rPr>
              <a:t>While incidence rates in Hispanic men have remained stable since 2012, rates among Hispanic women have been increasing by 1% per year since 2011, largely reflecting rising trends in breast and uterine corpus cancers. During 2013-2022, the death rate for all cancers combined decreased by an average of 1.7% and 0.7% per year in Hispanic men and women, respectively.</a:t>
            </a:r>
            <a:endParaRPr lang="en-US" sz="1050" dirty="0">
              <a:latin typeface="Source Sans Pro Light" panose="020B04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8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baseline="0" dirty="0">
                <a:solidFill>
                  <a:srgbClr val="000000"/>
                </a:solidFill>
                <a:latin typeface="Source Sans Pro Light" panose="020B0403030403020204" pitchFamily="34" charset="0"/>
              </a:rPr>
              <a:t>Prostate cancer incidence among Hispanic men generally declined from the early 2000s until 2014 but has since increased by about 1% per year, whereas the mortality rate has stabilized after steep declines during the 2000s. </a:t>
            </a:r>
            <a:endParaRPr lang="en-US" sz="1600" b="0" i="0" u="none" strike="noStrike" baseline="0" dirty="0">
              <a:solidFill>
                <a:srgbClr val="000000"/>
              </a:solidFill>
              <a:latin typeface="Source Sans Pro" panose="020B0503030403020204" pitchFamily="34" charset="0"/>
            </a:endParaRPr>
          </a:p>
          <a:p>
            <a:pPr marL="742950" lvl="1" indent="-285750">
              <a:buFont typeface="Arial" panose="020B0604020202020204" pitchFamily="34" charset="0"/>
              <a:buChar char="•"/>
            </a:pPr>
            <a:endParaRPr lang="en-US" sz="1800" b="0" i="0" u="none" strike="noStrike" baseline="0" dirty="0">
              <a:solidFill>
                <a:srgbClr val="000000"/>
              </a:solidFill>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51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baseline="0" dirty="0">
                <a:solidFill>
                  <a:srgbClr val="000000"/>
                </a:solidFill>
                <a:latin typeface="Source Sans Pro Light" panose="020B0403030403020204" pitchFamily="34" charset="0"/>
              </a:rPr>
              <a:t>During the most recent 10 years (2012-2021), incidence of both breast and uterine corpus cancer rates increased in Hispanic women by 1.6% and 2.8% per year, respectively. Breast cancer mortality rates decreased by 1% per year while uterine corpus cancer rates </a:t>
            </a:r>
            <a:r>
              <a:rPr lang="en-US" sz="1400" b="0" u="none" strike="noStrike" baseline="0" dirty="0">
                <a:solidFill>
                  <a:srgbClr val="000000"/>
                </a:solidFill>
                <a:latin typeface="Source Sans Pro Light" panose="020B0403030403020204" pitchFamily="34" charset="0"/>
              </a:rPr>
              <a:t>increased by 2.4% per year</a:t>
            </a:r>
            <a:r>
              <a:rPr lang="en-US" sz="1400" b="0" i="0" u="none" strike="noStrike" baseline="0" dirty="0">
                <a:solidFill>
                  <a:srgbClr val="000000"/>
                </a:solidFill>
                <a:latin typeface="Source Sans Pro Light" panose="020B0403030403020204" pitchFamily="34" charset="0"/>
              </a:rPr>
              <a:t> in the most recent decade (2013-2022). </a:t>
            </a:r>
          </a:p>
          <a:p>
            <a:pPr marL="285750" indent="-285750">
              <a:buFont typeface="Arial" panose="020B0604020202020204" pitchFamily="34" charset="0"/>
              <a:buChar char="•"/>
            </a:pPr>
            <a:endParaRPr lang="en-US" sz="1800" b="0" i="0" u="none" strike="noStrike" baseline="0" dirty="0">
              <a:solidFill>
                <a:srgbClr val="000000"/>
              </a:solidFill>
              <a:latin typeface="Source Sans Pro" panose="020B0503030403020204" pitchFamily="34" charset="0"/>
            </a:endParaRPr>
          </a:p>
          <a:p>
            <a:pPr marL="285750" indent="-285750">
              <a:buFont typeface="Arial" panose="020B0604020202020204" pitchFamily="34" charset="0"/>
              <a:buChar char="•"/>
            </a:pPr>
            <a:endParaRPr lang="en-US" sz="1800" b="0" i="0" u="none" strike="noStrike" baseline="0" dirty="0">
              <a:solidFill>
                <a:srgbClr val="000000"/>
              </a:solidFill>
              <a:latin typeface="Source Sans Pro" panose="020B0503030403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4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0" i="0" u="none" strike="noStrike" baseline="0" dirty="0">
                <a:solidFill>
                  <a:srgbClr val="000000"/>
                </a:solidFill>
                <a:latin typeface="Source Sans Pro Light" panose="020B0403030403020204" pitchFamily="34" charset="0"/>
              </a:rPr>
              <a:t>Hispanic people have lower incidence than White people for the most common cancers, but about 2 times higher rates of stomach and liver cancer and 36% higher incidence for cervical cancer, all of which are associated with infectious agents and largely preventable.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p>
          <a:p>
            <a:endParaRPr lang="en-US" dirty="0"/>
          </a:p>
        </p:txBody>
      </p:sp>
      <p:sp>
        <p:nvSpPr>
          <p:cNvPr id="4" name="Slide Number Placeholder 3"/>
          <p:cNvSpPr>
            <a:spLocks noGrp="1"/>
          </p:cNvSpPr>
          <p:nvPr>
            <p:ph type="sldNum" sz="quarter" idx="5"/>
          </p:nvPr>
        </p:nvSpPr>
        <p:spPr/>
        <p:txBody>
          <a:bodyPr/>
          <a:lstStyle/>
          <a:p>
            <a:fld id="{7C8139A9-C811-4D47-8F34-7F77B99417CC}" type="slidenum">
              <a:rPr lang="en-US" smtClean="0"/>
              <a:t>8</a:t>
            </a:fld>
            <a:endParaRPr lang="en-US"/>
          </a:p>
        </p:txBody>
      </p:sp>
    </p:spTree>
    <p:extLst>
      <p:ext uri="{BB962C8B-B14F-4D97-AF65-F5344CB8AC3E}">
        <p14:creationId xmlns:p14="http://schemas.microsoft.com/office/powerpoint/2010/main" val="180591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baseline="0" dirty="0">
                <a:solidFill>
                  <a:srgbClr val="000000"/>
                </a:solidFill>
                <a:latin typeface="Source Sans Pro Light" panose="020B0403030403020204" pitchFamily="34" charset="0"/>
              </a:rPr>
              <a:t>Similar to incidence, Hispanic people have death rates that are approximately 50-61% higher for liver cancer and 2-fold higher for gallbladder and stomach cancer compared to White people. </a:t>
            </a:r>
          </a:p>
          <a:p>
            <a:endParaRPr lang="en-US" sz="1400" b="0" i="0" u="none" strike="noStrike" baseline="0" dirty="0">
              <a:solidFill>
                <a:srgbClr val="000000"/>
              </a:solidFill>
              <a:latin typeface="Source Sans Pro Light" panose="020B0403030403020204" pitchFamily="34" charset="0"/>
            </a:endParaRPr>
          </a:p>
        </p:txBody>
      </p:sp>
      <p:sp>
        <p:nvSpPr>
          <p:cNvPr id="4" name="Slide Number Placeholder 3"/>
          <p:cNvSpPr>
            <a:spLocks noGrp="1"/>
          </p:cNvSpPr>
          <p:nvPr>
            <p:ph type="sldNum" sz="quarter" idx="5"/>
          </p:nvPr>
        </p:nvSpPr>
        <p:spPr/>
        <p:txBody>
          <a:bodyPr/>
          <a:lstStyle/>
          <a:p>
            <a:fld id="{7C8139A9-C811-4D47-8F34-7F77B99417CC}" type="slidenum">
              <a:rPr lang="en-US" smtClean="0"/>
              <a:t>9</a:t>
            </a:fld>
            <a:endParaRPr lang="en-US"/>
          </a:p>
        </p:txBody>
      </p:sp>
    </p:spTree>
    <p:extLst>
      <p:ext uri="{BB962C8B-B14F-4D97-AF65-F5344CB8AC3E}">
        <p14:creationId xmlns:p14="http://schemas.microsoft.com/office/powerpoint/2010/main" val="13697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rapezoid with Red Bar">
    <p:spTree>
      <p:nvGrpSpPr>
        <p:cNvPr id="1" name=""/>
        <p:cNvGrpSpPr/>
        <p:nvPr/>
      </p:nvGrpSpPr>
      <p:grpSpPr>
        <a:xfrm>
          <a:off x="0" y="0"/>
          <a:ext cx="0" cy="0"/>
          <a:chOff x="0" y="0"/>
          <a:chExt cx="0" cy="0"/>
        </a:xfrm>
      </p:grpSpPr>
      <p:sp>
        <p:nvSpPr>
          <p:cNvPr id="2" name="Title 1"/>
          <p:cNvSpPr>
            <a:spLocks noGrp="1"/>
          </p:cNvSpPr>
          <p:nvPr>
            <p:ph type="title"/>
          </p:nvPr>
        </p:nvSpPr>
        <p:spPr>
          <a:xfrm>
            <a:off x="658368" y="2189579"/>
            <a:ext cx="7257288" cy="2545342"/>
          </a:xfrm>
          <a:prstGeom prst="rect">
            <a:avLst/>
          </a:prstGeom>
        </p:spPr>
        <p:txBody>
          <a:bodyPr lIns="0" tIns="0" rIns="0" bIns="0" anchor="ctr" anchorCtr="0"/>
          <a:lstStyle>
            <a:lvl1pPr>
              <a:lnSpc>
                <a:spcPct val="90000"/>
              </a:lnSpc>
              <a:defRPr sz="6600"/>
            </a:lvl1pPr>
          </a:lstStyle>
          <a:p>
            <a:r>
              <a:rPr lang="en-US"/>
              <a:t>Click to edit Master title style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ext Placeholder 14">
            <a:extLst>
              <a:ext uri="{FF2B5EF4-FFF2-40B4-BE49-F238E27FC236}">
                <a16:creationId xmlns:a16="http://schemas.microsoft.com/office/drawing/2014/main" id="{007E5E71-70DE-D23F-0C01-801E25E36C7B}"/>
              </a:ext>
            </a:extLst>
          </p:cNvPr>
          <p:cNvSpPr>
            <a:spLocks noGrp="1"/>
          </p:cNvSpPr>
          <p:nvPr>
            <p:ph type="body" sz="quarter" idx="14" hasCustomPrompt="1"/>
          </p:nvPr>
        </p:nvSpPr>
        <p:spPr>
          <a:xfrm>
            <a:off x="7524531" y="5418408"/>
            <a:ext cx="4346042" cy="932516"/>
          </a:xfrm>
          <a:prstGeom prst="rect">
            <a:avLst/>
          </a:prstGeom>
        </p:spPr>
        <p:txBody>
          <a:bodyPr anchor="ctr" anchorCtr="0"/>
          <a:lstStyle>
            <a:lvl1pPr algn="r">
              <a:lnSpc>
                <a:spcPct val="95000"/>
              </a:lnSpc>
              <a:defRPr sz="2800"/>
            </a:lvl1pPr>
          </a:lstStyle>
          <a:p>
            <a:pPr lvl="0"/>
            <a:r>
              <a:rPr lang="en-US"/>
              <a:t>Month Day Year</a:t>
            </a:r>
          </a:p>
        </p:txBody>
      </p:sp>
    </p:spTree>
    <p:extLst>
      <p:ext uri="{BB962C8B-B14F-4D97-AF65-F5344CB8AC3E}">
        <p14:creationId xmlns:p14="http://schemas.microsoft.com/office/powerpoint/2010/main" val="148526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1B1879A-D671-5B7C-5C68-D19470641060}"/>
              </a:ext>
            </a:extLst>
          </p:cNvPr>
          <p:cNvSpPr>
            <a:spLocks noGrp="1"/>
          </p:cNvSpPr>
          <p:nvPr>
            <p:ph type="dt" sz="half" idx="10"/>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8/26/2024</a:t>
            </a:fld>
            <a:endParaRPr lang="en-US"/>
          </a:p>
        </p:txBody>
      </p:sp>
      <p:sp>
        <p:nvSpPr>
          <p:cNvPr id="11" name="Footer Placeholder 4">
            <a:extLst>
              <a:ext uri="{FF2B5EF4-FFF2-40B4-BE49-F238E27FC236}">
                <a16:creationId xmlns:a16="http://schemas.microsoft.com/office/drawing/2014/main" id="{4DDE9C31-EDC9-CB69-9BA3-43C9D0A2F1B9}"/>
              </a:ext>
            </a:extLst>
          </p:cNvPr>
          <p:cNvSpPr>
            <a:spLocks noGrp="1"/>
          </p:cNvSpPr>
          <p:nvPr>
            <p:ph type="ftr" sz="quarter" idx="11"/>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2" name="Slide Number Placeholder 5">
            <a:extLst>
              <a:ext uri="{FF2B5EF4-FFF2-40B4-BE49-F238E27FC236}">
                <a16:creationId xmlns:a16="http://schemas.microsoft.com/office/drawing/2014/main" id="{3A24E6C5-BD43-A761-ED7A-C98AE1463C82}"/>
              </a:ext>
            </a:extLst>
          </p:cNvPr>
          <p:cNvSpPr>
            <a:spLocks noGrp="1"/>
          </p:cNvSpPr>
          <p:nvPr>
            <p:ph type="sldNum" sz="quarter" idx="12"/>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110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262" y="285135"/>
            <a:ext cx="10515600" cy="674604"/>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1211C4B1-A3B8-9456-472A-9140FD9BC1F9}"/>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8/26/2024</a:t>
            </a:fld>
            <a:endParaRPr lang="en-US"/>
          </a:p>
        </p:txBody>
      </p:sp>
      <p:sp>
        <p:nvSpPr>
          <p:cNvPr id="4" name="Footer Placeholder 4">
            <a:extLst>
              <a:ext uri="{FF2B5EF4-FFF2-40B4-BE49-F238E27FC236}">
                <a16:creationId xmlns:a16="http://schemas.microsoft.com/office/drawing/2014/main" id="{F81DBAD7-D081-8C62-E9AF-23C583D0146F}"/>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C79A3358-8A45-96CB-B004-3449C30C57D8}"/>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24606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79FA3E8-B57C-DBEA-A2CF-D83F4D6BBB23}"/>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8/26/2024</a:t>
            </a:fld>
            <a:endParaRPr lang="en-US"/>
          </a:p>
        </p:txBody>
      </p:sp>
      <p:sp>
        <p:nvSpPr>
          <p:cNvPr id="6" name="Footer Placeholder 4">
            <a:extLst>
              <a:ext uri="{FF2B5EF4-FFF2-40B4-BE49-F238E27FC236}">
                <a16:creationId xmlns:a16="http://schemas.microsoft.com/office/drawing/2014/main" id="{D0E8FE62-83AB-498D-536A-5FB3B3029EFE}"/>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4656BEF1-A295-DF03-A208-09A0808C7165}"/>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257280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C8697413-B616-6BD8-58F1-C795C1319AEF}"/>
              </a:ext>
            </a:extLst>
          </p:cNvPr>
          <p:cNvSpPr>
            <a:spLocks noGrp="1"/>
          </p:cNvSpPr>
          <p:nvPr>
            <p:ph type="dt" sz="half" idx="13"/>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8/26/2024</a:t>
            </a:fld>
            <a:endParaRPr lang="en-US"/>
          </a:p>
        </p:txBody>
      </p:sp>
      <p:sp>
        <p:nvSpPr>
          <p:cNvPr id="9" name="Footer Placeholder 4">
            <a:extLst>
              <a:ext uri="{FF2B5EF4-FFF2-40B4-BE49-F238E27FC236}">
                <a16:creationId xmlns:a16="http://schemas.microsoft.com/office/drawing/2014/main" id="{3A51CD68-50C8-3D1A-2D9D-BD2D36BCF6BC}"/>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0" name="Slide Number Placeholder 5">
            <a:extLst>
              <a:ext uri="{FF2B5EF4-FFF2-40B4-BE49-F238E27FC236}">
                <a16:creationId xmlns:a16="http://schemas.microsoft.com/office/drawing/2014/main" id="{33E85010-627D-719E-4B4A-767AC63AD575}"/>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9173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FDEAB0DA-654B-229E-60DC-AA9A1BA97A1C}"/>
              </a:ext>
            </a:extLst>
          </p:cNvPr>
          <p:cNvSpPr>
            <a:spLocks noGrp="1"/>
          </p:cNvSpPr>
          <p:nvPr>
            <p:ph type="dt" sz="half" idx="13"/>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8/26/2024</a:t>
            </a:fld>
            <a:endParaRPr lang="en-US"/>
          </a:p>
        </p:txBody>
      </p:sp>
      <p:sp>
        <p:nvSpPr>
          <p:cNvPr id="9" name="Footer Placeholder 4">
            <a:extLst>
              <a:ext uri="{FF2B5EF4-FFF2-40B4-BE49-F238E27FC236}">
                <a16:creationId xmlns:a16="http://schemas.microsoft.com/office/drawing/2014/main" id="{7CA2245D-81EB-239B-8B09-38D8C6D44964}"/>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0" name="Slide Number Placeholder 5">
            <a:extLst>
              <a:ext uri="{FF2B5EF4-FFF2-40B4-BE49-F238E27FC236}">
                <a16:creationId xmlns:a16="http://schemas.microsoft.com/office/drawing/2014/main" id="{DFBD8997-F3DD-47CB-9342-366983D032AD}"/>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6219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814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401939"/>
            <a:ext cx="11293475" cy="502920"/>
          </a:xfrm>
        </p:spPr>
        <p:txBody>
          <a:bodyPr>
            <a:normAutofit/>
          </a:bodyPr>
          <a:lstStyle>
            <a:lvl1pPr>
              <a:defRPr sz="2800" b="1"/>
            </a:lvl1pPr>
          </a:lstStyle>
          <a:p>
            <a:r>
              <a:rPr lang="en-US"/>
              <a:t>Click to edit Master title style</a:t>
            </a:r>
          </a:p>
        </p:txBody>
      </p:sp>
      <p:sp>
        <p:nvSpPr>
          <p:cNvPr id="3" name="Content Placeholder 2"/>
          <p:cNvSpPr>
            <a:spLocks noGrp="1"/>
          </p:cNvSpPr>
          <p:nvPr>
            <p:ph sz="half" idx="1"/>
          </p:nvPr>
        </p:nvSpPr>
        <p:spPr>
          <a:xfrm>
            <a:off x="528918" y="1825625"/>
            <a:ext cx="5490882" cy="4351339"/>
          </a:xfrm>
        </p:spPr>
        <p:txBody>
          <a:bodyPr/>
          <a:lstStyle>
            <a:lvl1pPr marL="0" indent="0">
              <a:buNone/>
              <a:defRPr>
                <a:solidFill>
                  <a:srgbClr val="1E1E2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96318" y="1825625"/>
            <a:ext cx="5490882" cy="4351339"/>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9" name="Text Placeholder 7"/>
          <p:cNvSpPr>
            <a:spLocks noGrp="1"/>
          </p:cNvSpPr>
          <p:nvPr>
            <p:ph type="body" sz="quarter" idx="13" hasCustomPrompt="1"/>
          </p:nvPr>
        </p:nvSpPr>
        <p:spPr>
          <a:xfrm>
            <a:off x="593725" y="233588"/>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1830960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182F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66928" y="2447899"/>
            <a:ext cx="9360916" cy="685800"/>
          </a:xfrm>
        </p:spPr>
        <p:txBody>
          <a:bodyPr anchor="b">
            <a:noAutofit/>
          </a:bodyPr>
          <a:lstStyle>
            <a:lvl1pPr algn="l">
              <a:defRPr sz="4800" b="1">
                <a:solidFill>
                  <a:schemeClr val="bg1"/>
                </a:solidFill>
              </a:defRPr>
            </a:lvl1pPr>
          </a:lstStyle>
          <a:p>
            <a:r>
              <a:rPr lang="en-US" dirty="0"/>
              <a:t>Click to edit title</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Rectangle 6"/>
          <p:cNvSpPr/>
          <p:nvPr userDrawn="1"/>
        </p:nvSpPr>
        <p:spPr>
          <a:xfrm>
            <a:off x="1" y="2069730"/>
            <a:ext cx="104530" cy="1659082"/>
          </a:xfrm>
          <a:prstGeom prst="rect">
            <a:avLst/>
          </a:prstGeom>
          <a:solidFill>
            <a:srgbClr val="BC3345"/>
          </a:solidFill>
          <a:ln w="317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marL="0" marR="0" indent="0" algn="ctr" defTabSz="309562"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Helvetica Light"/>
                <a:ea typeface="Helvetica Light"/>
                <a:cs typeface="Helvetica Light"/>
                <a:sym typeface="Helvetica Light"/>
              </a:rPr>
              <a:t> </a:t>
            </a:r>
          </a:p>
        </p:txBody>
      </p:sp>
      <p:pic>
        <p:nvPicPr>
          <p:cNvPr id="4" name="Picture 3">
            <a:extLst>
              <a:ext uri="{FF2B5EF4-FFF2-40B4-BE49-F238E27FC236}">
                <a16:creationId xmlns:a16="http://schemas.microsoft.com/office/drawing/2014/main" id="{BA09BA6F-C000-D74B-B298-08A23BDAE7B7}"/>
              </a:ext>
            </a:extLst>
          </p:cNvPr>
          <p:cNvPicPr>
            <a:picLocks noChangeAspect="1"/>
          </p:cNvPicPr>
          <p:nvPr userDrawn="1"/>
        </p:nvPicPr>
        <p:blipFill>
          <a:blip r:embed="rId2"/>
          <a:stretch>
            <a:fillRect/>
          </a:stretch>
        </p:blipFill>
        <p:spPr>
          <a:xfrm>
            <a:off x="10494772" y="2556371"/>
            <a:ext cx="1130300" cy="685800"/>
          </a:xfrm>
          <a:prstGeom prst="rect">
            <a:avLst/>
          </a:prstGeom>
        </p:spPr>
      </p:pic>
      <p:sp>
        <p:nvSpPr>
          <p:cNvPr id="12" name="Subtitle 2">
            <a:extLst>
              <a:ext uri="{FF2B5EF4-FFF2-40B4-BE49-F238E27FC236}">
                <a16:creationId xmlns:a16="http://schemas.microsoft.com/office/drawing/2014/main" id="{B7DA762E-87DD-4842-B86C-73F1A0368B9C}"/>
              </a:ext>
            </a:extLst>
          </p:cNvPr>
          <p:cNvSpPr>
            <a:spLocks noGrp="1"/>
          </p:cNvSpPr>
          <p:nvPr>
            <p:ph type="subTitle" idx="1" hasCustomPrompt="1"/>
          </p:nvPr>
        </p:nvSpPr>
        <p:spPr>
          <a:xfrm>
            <a:off x="566928" y="3143638"/>
            <a:ext cx="9360916" cy="419093"/>
          </a:xfrm>
        </p:spPr>
        <p:txBody>
          <a:bodyPr>
            <a:normAutofit/>
          </a:bodyPr>
          <a:lstStyle>
            <a:lvl1pPr marL="0" indent="0" algn="l">
              <a:buNone/>
              <a:defRPr sz="2000" b="1">
                <a:solidFill>
                  <a:schemeClr val="bg1"/>
                </a:solidFill>
              </a:defRPr>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subtitle</a:t>
            </a:r>
          </a:p>
        </p:txBody>
      </p:sp>
    </p:spTree>
    <p:extLst>
      <p:ext uri="{BB962C8B-B14F-4D97-AF65-F5344CB8AC3E}">
        <p14:creationId xmlns:p14="http://schemas.microsoft.com/office/powerpoint/2010/main" val="2314514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1825625"/>
            <a:ext cx="10759440" cy="4351339"/>
          </a:xfrm>
        </p:spPr>
        <p:txBody>
          <a:bodyPr/>
          <a:lstStyle>
            <a:lvl1pPr marL="0" indent="0">
              <a:buFontTx/>
              <a:buNone/>
              <a:defRPr>
                <a:solidFill>
                  <a:srgbClr val="1E1E2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Title 1">
            <a:extLst>
              <a:ext uri="{FF2B5EF4-FFF2-40B4-BE49-F238E27FC236}">
                <a16:creationId xmlns:a16="http://schemas.microsoft.com/office/drawing/2014/main" id="{0FC1B318-3B9F-7341-AFFC-833D5B833E36}"/>
              </a:ext>
            </a:extLst>
          </p:cNvPr>
          <p:cNvSpPr>
            <a:spLocks noGrp="1"/>
          </p:cNvSpPr>
          <p:nvPr>
            <p:ph type="title"/>
          </p:nvPr>
        </p:nvSpPr>
        <p:spPr>
          <a:xfrm>
            <a:off x="593725" y="401939"/>
            <a:ext cx="11293475" cy="502920"/>
          </a:xfrm>
        </p:spPr>
        <p:txBody>
          <a:bodyPr>
            <a:normAutofit/>
          </a:bodyPr>
          <a:lstStyle>
            <a:lvl1pPr>
              <a:defRPr sz="2800" b="1"/>
            </a:lvl1pPr>
          </a:lstStyle>
          <a:p>
            <a:r>
              <a:rPr lang="en-US"/>
              <a:t>Click to edit Master title style</a:t>
            </a:r>
          </a:p>
        </p:txBody>
      </p:sp>
      <p:sp>
        <p:nvSpPr>
          <p:cNvPr id="7" name="Text Placeholder 7">
            <a:extLst>
              <a:ext uri="{FF2B5EF4-FFF2-40B4-BE49-F238E27FC236}">
                <a16:creationId xmlns:a16="http://schemas.microsoft.com/office/drawing/2014/main" id="{BB87F7C9-F278-EF47-A7D7-6533C51E19BA}"/>
              </a:ext>
            </a:extLst>
          </p:cNvPr>
          <p:cNvSpPr>
            <a:spLocks noGrp="1"/>
          </p:cNvSpPr>
          <p:nvPr>
            <p:ph type="body" sz="quarter" idx="13" hasCustomPrompt="1"/>
          </p:nvPr>
        </p:nvSpPr>
        <p:spPr>
          <a:xfrm>
            <a:off x="593725" y="233588"/>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1494694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401939"/>
            <a:ext cx="11293475" cy="502920"/>
          </a:xfrm>
        </p:spPr>
        <p:txBody>
          <a:bodyPr>
            <a:normAutofit/>
          </a:bodyPr>
          <a:lstStyle>
            <a:lvl1pPr>
              <a:defRPr sz="2800" b="1"/>
            </a:lvl1pPr>
          </a:lstStyle>
          <a:p>
            <a:r>
              <a:rPr lang="en-US"/>
              <a:t>Click to edit Master title style</a:t>
            </a:r>
          </a:p>
        </p:txBody>
      </p:sp>
      <p:sp>
        <p:nvSpPr>
          <p:cNvPr id="3" name="Content Placeholder 2"/>
          <p:cNvSpPr>
            <a:spLocks noGrp="1"/>
          </p:cNvSpPr>
          <p:nvPr>
            <p:ph sz="half" idx="1"/>
          </p:nvPr>
        </p:nvSpPr>
        <p:spPr>
          <a:xfrm>
            <a:off x="528918" y="1825625"/>
            <a:ext cx="5490882" cy="4351339"/>
          </a:xfrm>
        </p:spPr>
        <p:txBody>
          <a:bodyPr/>
          <a:lstStyle>
            <a:lvl1pPr marL="0" indent="0">
              <a:buNone/>
              <a:defRPr>
                <a:solidFill>
                  <a:srgbClr val="1E1E2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96318" y="1825625"/>
            <a:ext cx="5490882" cy="4351339"/>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Text Placeholder 7"/>
          <p:cNvSpPr>
            <a:spLocks noGrp="1"/>
          </p:cNvSpPr>
          <p:nvPr>
            <p:ph type="body" sz="quarter" idx="13" hasCustomPrompt="1"/>
          </p:nvPr>
        </p:nvSpPr>
        <p:spPr>
          <a:xfrm>
            <a:off x="593725" y="233588"/>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28297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8/26/2024</a:t>
            </a:fld>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pic>
        <p:nvPicPr>
          <p:cNvPr id="4" name="Picture 3">
            <a:extLst>
              <a:ext uri="{FF2B5EF4-FFF2-40B4-BE49-F238E27FC236}">
                <a16:creationId xmlns:a16="http://schemas.microsoft.com/office/drawing/2014/main" id="{43B01796-0D87-B2A7-4445-CDBF74BDAD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05" b="26667"/>
          <a:stretch/>
        </p:blipFill>
        <p:spPr>
          <a:xfrm>
            <a:off x="0" y="1828800"/>
            <a:ext cx="11520758" cy="5029200"/>
          </a:xfrm>
          <a:prstGeom prst="rect">
            <a:avLst/>
          </a:prstGeom>
        </p:spPr>
      </p:pic>
      <p:pic>
        <p:nvPicPr>
          <p:cNvPr id="5" name="Picture 4" descr="Logo, company name&#10;&#10;Description automatically generated">
            <a:extLst>
              <a:ext uri="{FF2B5EF4-FFF2-40B4-BE49-F238E27FC236}">
                <a16:creationId xmlns:a16="http://schemas.microsoft.com/office/drawing/2014/main" id="{E8BE637C-9B77-D8B5-0F0F-9599DB3461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61546" y="504496"/>
            <a:ext cx="1594760" cy="882869"/>
          </a:xfrm>
          <a:prstGeom prst="rect">
            <a:avLst/>
          </a:prstGeom>
        </p:spPr>
      </p:pic>
    </p:spTree>
    <p:extLst>
      <p:ext uri="{BB962C8B-B14F-4D97-AF65-F5344CB8AC3E}">
        <p14:creationId xmlns:p14="http://schemas.microsoft.com/office/powerpoint/2010/main" val="2606892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3725" y="1681163"/>
            <a:ext cx="5484346"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593725" y="2505075"/>
            <a:ext cx="5484346" cy="368458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055" y="1681163"/>
            <a:ext cx="5487145"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055" y="2505075"/>
            <a:ext cx="5487145" cy="368458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Title 1">
            <a:extLst>
              <a:ext uri="{FF2B5EF4-FFF2-40B4-BE49-F238E27FC236}">
                <a16:creationId xmlns:a16="http://schemas.microsoft.com/office/drawing/2014/main" id="{316B3B98-1A0D-724C-8691-5543E4E62773}"/>
              </a:ext>
            </a:extLst>
          </p:cNvPr>
          <p:cNvSpPr>
            <a:spLocks noGrp="1"/>
          </p:cNvSpPr>
          <p:nvPr>
            <p:ph type="title"/>
          </p:nvPr>
        </p:nvSpPr>
        <p:spPr>
          <a:xfrm>
            <a:off x="593725" y="401939"/>
            <a:ext cx="11293475" cy="502920"/>
          </a:xfrm>
        </p:spPr>
        <p:txBody>
          <a:bodyPr>
            <a:normAutofit/>
          </a:bodyPr>
          <a:lstStyle>
            <a:lvl1pPr>
              <a:defRPr sz="2800" b="1"/>
            </a:lvl1pPr>
          </a:lstStyle>
          <a:p>
            <a:r>
              <a:rPr lang="en-US"/>
              <a:t>Click to edit Master title style</a:t>
            </a:r>
          </a:p>
        </p:txBody>
      </p:sp>
      <p:sp>
        <p:nvSpPr>
          <p:cNvPr id="11" name="Text Placeholder 7">
            <a:extLst>
              <a:ext uri="{FF2B5EF4-FFF2-40B4-BE49-F238E27FC236}">
                <a16:creationId xmlns:a16="http://schemas.microsoft.com/office/drawing/2014/main" id="{5CA5162D-2AB9-534A-97F4-7DB40A7D4C76}"/>
              </a:ext>
            </a:extLst>
          </p:cNvPr>
          <p:cNvSpPr>
            <a:spLocks noGrp="1"/>
          </p:cNvSpPr>
          <p:nvPr>
            <p:ph type="body" sz="quarter" idx="13" hasCustomPrompt="1"/>
          </p:nvPr>
        </p:nvSpPr>
        <p:spPr>
          <a:xfrm>
            <a:off x="593725" y="233588"/>
            <a:ext cx="11293475" cy="251703"/>
          </a:xfrm>
        </p:spPr>
        <p:txBody>
          <a:bodyPr anchor="ctr" anchorCtr="0">
            <a:normAutofit/>
          </a:bodyPr>
          <a:lstStyle>
            <a:lvl1pPr marL="0" indent="0">
              <a:buNone/>
              <a:defRPr sz="1200" b="1" cap="all" spc="300" baseline="0">
                <a:solidFill>
                  <a:srgbClr val="BC3345"/>
                </a:solidFill>
              </a:defRPr>
            </a:lvl1pPr>
          </a:lstStyle>
          <a:p>
            <a:pPr lvl="0"/>
            <a:r>
              <a:rPr lang="en-US"/>
              <a:t>SECTION TITLE</a:t>
            </a:r>
          </a:p>
        </p:txBody>
      </p:sp>
    </p:spTree>
    <p:extLst>
      <p:ext uri="{BB962C8B-B14F-4D97-AF65-F5344CB8AC3E}">
        <p14:creationId xmlns:p14="http://schemas.microsoft.com/office/powerpoint/2010/main" val="2099238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y Slide image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37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0" cy="1828800"/>
          </a:xfrm>
          <a:prstGeom prst="rect">
            <a:avLst/>
          </a:prstGeom>
        </p:spPr>
        <p:txBody>
          <a:bodyPr lIns="0" tIns="0" rIns="0" bIns="0" anchor="ctr" anchorCtr="0"/>
          <a:lstStyle>
            <a:lvl1pPr>
              <a:lnSpc>
                <a:spcPct val="85000"/>
              </a:lnSpc>
              <a:defRPr sz="8800"/>
            </a:lvl1pPr>
          </a:lstStyle>
          <a:p>
            <a:r>
              <a:rPr lang="en-US"/>
              <a:t>Title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15700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2C74BB92-6C16-39AF-97D6-E36582C1D9F7}"/>
              </a:ext>
            </a:extLst>
          </p:cNvPr>
          <p:cNvPicPr>
            <a:picLocks noChangeAspect="1"/>
          </p:cNvPicPr>
          <p:nvPr userDrawn="1"/>
        </p:nvPicPr>
        <p:blipFill>
          <a:blip r:embed="rId2"/>
          <a:stretch>
            <a:fillRect/>
          </a:stretch>
        </p:blipFill>
        <p:spPr>
          <a:xfrm>
            <a:off x="9909446" y="314099"/>
            <a:ext cx="1683130" cy="1183801"/>
          </a:xfrm>
          <a:prstGeom prst="rect">
            <a:avLst/>
          </a:prstGeom>
        </p:spPr>
      </p:pic>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8/26/2024</a:t>
            </a:fld>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pic>
        <p:nvPicPr>
          <p:cNvPr id="4" name="Picture 3">
            <a:extLst>
              <a:ext uri="{FF2B5EF4-FFF2-40B4-BE49-F238E27FC236}">
                <a16:creationId xmlns:a16="http://schemas.microsoft.com/office/drawing/2014/main" id="{43B01796-0D87-B2A7-4445-CDBF74BDAD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505" b="26667"/>
          <a:stretch/>
        </p:blipFill>
        <p:spPr>
          <a:xfrm>
            <a:off x="0" y="1828800"/>
            <a:ext cx="11520758" cy="5029200"/>
          </a:xfrm>
          <a:prstGeom prst="rect">
            <a:avLst/>
          </a:prstGeom>
        </p:spPr>
      </p:pic>
    </p:spTree>
    <p:extLst>
      <p:ext uri="{BB962C8B-B14F-4D97-AF65-F5344CB8AC3E}">
        <p14:creationId xmlns:p14="http://schemas.microsoft.com/office/powerpoint/2010/main" val="106345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8/26/2024</a:t>
            </a:fld>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pic>
        <p:nvPicPr>
          <p:cNvPr id="4" name="Picture 3">
            <a:extLst>
              <a:ext uri="{FF2B5EF4-FFF2-40B4-BE49-F238E27FC236}">
                <a16:creationId xmlns:a16="http://schemas.microsoft.com/office/drawing/2014/main" id="{43B01796-0D87-B2A7-4445-CDBF74BDAD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05" b="26667"/>
          <a:stretch/>
        </p:blipFill>
        <p:spPr>
          <a:xfrm>
            <a:off x="0" y="1828800"/>
            <a:ext cx="11520758" cy="5029200"/>
          </a:xfrm>
          <a:prstGeom prst="rect">
            <a:avLst/>
          </a:prstGeom>
        </p:spPr>
      </p:pic>
      <p:pic>
        <p:nvPicPr>
          <p:cNvPr id="2" name="Picture 1">
            <a:extLst>
              <a:ext uri="{FF2B5EF4-FFF2-40B4-BE49-F238E27FC236}">
                <a16:creationId xmlns:a16="http://schemas.microsoft.com/office/drawing/2014/main" id="{D7A59A0A-FFC1-432D-46A5-46D278C07720}"/>
              </a:ext>
            </a:extLst>
          </p:cNvPr>
          <p:cNvPicPr>
            <a:picLocks noChangeAspect="1"/>
          </p:cNvPicPr>
          <p:nvPr userDrawn="1"/>
        </p:nvPicPr>
        <p:blipFill>
          <a:blip r:embed="rId3"/>
          <a:stretch>
            <a:fillRect/>
          </a:stretch>
        </p:blipFill>
        <p:spPr>
          <a:xfrm>
            <a:off x="8236917" y="192793"/>
            <a:ext cx="3466352" cy="1478630"/>
          </a:xfrm>
          <a:prstGeom prst="rect">
            <a:avLst/>
          </a:prstGeom>
        </p:spPr>
      </p:pic>
    </p:spTree>
    <p:extLst>
      <p:ext uri="{BB962C8B-B14F-4D97-AF65-F5344CB8AC3E}">
        <p14:creationId xmlns:p14="http://schemas.microsoft.com/office/powerpoint/2010/main" val="360790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White Trapezoi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hasCustomPrompt="1"/>
          </p:nvPr>
        </p:nvSpPr>
        <p:spPr>
          <a:xfrm>
            <a:off x="498475"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normAutofit/>
          </a:bodyPr>
          <a:lstStyle>
            <a:lvl1pPr>
              <a:defRPr sz="1800"/>
            </a:lvl1pPr>
          </a:lstStyle>
          <a:p>
            <a:r>
              <a:rPr lang="en-US"/>
              <a:t>Click to insert an image. </a:t>
            </a:r>
          </a:p>
          <a:p>
            <a:r>
              <a:rPr lang="en-US"/>
              <a:t>You may need to send the image to the back if it covers other elements. (Arrange &gt; Send to Back)</a:t>
            </a:r>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3" y="3977640"/>
            <a:ext cx="4033420" cy="1828800"/>
          </a:xfrm>
          <a:prstGeom prst="rect">
            <a:avLst/>
          </a:prstGeom>
        </p:spPr>
        <p:txBody>
          <a:bodyPr lIns="0" tIns="0" rIns="0" bIns="0" anchor="b" anchorCtr="0">
            <a:noAutofit/>
          </a:bodyPr>
          <a:lstStyle>
            <a:lvl1pPr>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4" y="6554428"/>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0" i="0" dirty="0">
              <a:latin typeface="Source Sans Pro" panose="020B0503030403020204" pitchFamily="34" charset="0"/>
            </a:endParaRPr>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69" y="655624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16846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a:extLst>
              <a:ext uri="{FF2B5EF4-FFF2-40B4-BE49-F238E27FC236}">
                <a16:creationId xmlns:a16="http://schemas.microsoft.com/office/drawing/2014/main" id="{4867BA4F-DA96-3ABE-4BF2-217170BE10E4}"/>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8/26/2024</a:t>
            </a:fld>
            <a:endParaRPr lang="en-US"/>
          </a:p>
        </p:txBody>
      </p:sp>
      <p:sp>
        <p:nvSpPr>
          <p:cNvPr id="4" name="Date Placeholder 3">
            <a:extLst>
              <a:ext uri="{FF2B5EF4-FFF2-40B4-BE49-F238E27FC236}">
                <a16:creationId xmlns:a16="http://schemas.microsoft.com/office/drawing/2014/main" id="{CF5072A1-7430-CFDE-CD3D-4BEF079920FA}"/>
              </a:ext>
            </a:extLst>
          </p:cNvPr>
          <p:cNvSpPr txBox="1">
            <a:spLocks/>
          </p:cNvSpPr>
          <p:nvPr userDrawn="1"/>
        </p:nvSpPr>
        <p:spPr>
          <a:xfrm>
            <a:off x="340925" y="6442147"/>
            <a:ext cx="531877" cy="245764"/>
          </a:xfrm>
          <a:prstGeom prst="rect">
            <a:avLst/>
          </a:prstGeom>
        </p:spPr>
        <p:txBody>
          <a:bodyPr wrap="square" lIns="0" tIns="0" rIns="0" bIns="0" anchor="b" anchorCtr="0">
            <a:noAutofit/>
          </a:bodyPr>
          <a:lstStyle>
            <a:defPPr>
              <a:defRPr lang="en-US"/>
            </a:defPPr>
            <a:lvl1pPr marL="0" algn="l" defTabSz="457200" rtl="0" eaLnBrk="1" latinLnBrk="0" hangingPunct="1">
              <a:defRPr sz="800" kern="1200" baseline="0">
                <a:solidFill>
                  <a:schemeClr val="tx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7D23A7-7402-0843-A222-AAEABEA1D2C1}" type="datetime1">
              <a:rPr lang="en-US" smtClean="0"/>
              <a:pPr/>
              <a:t>8/26/2024</a:t>
            </a:fld>
            <a:endParaRPr lang="en-US"/>
          </a:p>
        </p:txBody>
      </p:sp>
      <p:sp>
        <p:nvSpPr>
          <p:cNvPr id="5" name="Footer Placeholder 4">
            <a:extLst>
              <a:ext uri="{FF2B5EF4-FFF2-40B4-BE49-F238E27FC236}">
                <a16:creationId xmlns:a16="http://schemas.microsoft.com/office/drawing/2014/main" id="{E80FEC61-668B-BEFC-7816-6F692C3F74FD}"/>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463C3998-6B48-F13B-1C6B-36E923152C70}"/>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69783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9917251" cy="517946"/>
          </a:xfrm>
          <a:prstGeom prst="rect">
            <a:avLst/>
          </a:prstGeom>
        </p:spPr>
        <p:txBody>
          <a:bodyPr>
            <a:noAutofit/>
          </a:bodyPr>
          <a:lstStyle>
            <a:lvl1pPr>
              <a:defRPr sz="3200"/>
            </a:lvl1pPr>
          </a:lstStyle>
          <a:p>
            <a:r>
              <a:rPr lang="en-US"/>
              <a:t>Click to edit Master title style</a:t>
            </a:r>
          </a:p>
        </p:txBody>
      </p:sp>
      <p:sp>
        <p:nvSpPr>
          <p:cNvPr id="3" name="Content Placeholder 2"/>
          <p:cNvSpPr>
            <a:spLocks noGrp="1"/>
          </p:cNvSpPr>
          <p:nvPr>
            <p:ph idx="1"/>
          </p:nvPr>
        </p:nvSpPr>
        <p:spPr>
          <a:xfrm>
            <a:off x="449262" y="1181892"/>
            <a:ext cx="10515600" cy="517445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0"/>
            <a:ext cx="9917251" cy="251703"/>
          </a:xfrm>
          <a:prstGeom prst="rect">
            <a:avLst/>
          </a:prstGeom>
        </p:spPr>
        <p:txBody>
          <a:bodyPr anchor="ctr" anchorCtr="0">
            <a:normAutofit/>
          </a:bodyPr>
          <a:lstStyle>
            <a:lvl1pPr marL="0" indent="0">
              <a:buNone/>
              <a:defRPr sz="12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B0F77E77-7F55-E0AD-418E-F5AE7A5BDEA2}"/>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8/26/2024</a:t>
            </a:fld>
            <a:endParaRPr lang="en-US"/>
          </a:p>
        </p:txBody>
      </p:sp>
      <p:sp>
        <p:nvSpPr>
          <p:cNvPr id="5" name="Footer Placeholder 4">
            <a:extLst>
              <a:ext uri="{FF2B5EF4-FFF2-40B4-BE49-F238E27FC236}">
                <a16:creationId xmlns:a16="http://schemas.microsoft.com/office/drawing/2014/main" id="{9D04F08D-F0A3-7C0B-6646-B61AC67063F1}"/>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8" name="Slide Number Placeholder 5">
            <a:extLst>
              <a:ext uri="{FF2B5EF4-FFF2-40B4-BE49-F238E27FC236}">
                <a16:creationId xmlns:a16="http://schemas.microsoft.com/office/drawing/2014/main" id="{8105C037-C732-348F-5FEB-7CAA718F2E87}"/>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15200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382D47E-95D3-FDCE-44B7-97C29FEB877B}"/>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8/26/2024</a:t>
            </a:fld>
            <a:endParaRPr lang="en-US"/>
          </a:p>
        </p:txBody>
      </p:sp>
      <p:sp>
        <p:nvSpPr>
          <p:cNvPr id="8" name="Footer Placeholder 4">
            <a:extLst>
              <a:ext uri="{FF2B5EF4-FFF2-40B4-BE49-F238E27FC236}">
                <a16:creationId xmlns:a16="http://schemas.microsoft.com/office/drawing/2014/main" id="{C2207690-6C75-9A2A-F859-395D092B722E}"/>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3BC15E7C-B97F-E61B-7F5A-0A3E140D72A5}"/>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53687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FE7CE25-74C9-201A-6392-0CA6C2958FA4}"/>
              </a:ext>
            </a:extLst>
          </p:cNvPr>
          <p:cNvSpPr>
            <a:spLocks noGrp="1"/>
          </p:cNvSpPr>
          <p:nvPr>
            <p:ph type="dt" sz="half" idx="10"/>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8/26/2024</a:t>
            </a:fld>
            <a:endParaRPr lang="en-US"/>
          </a:p>
        </p:txBody>
      </p:sp>
      <p:sp>
        <p:nvSpPr>
          <p:cNvPr id="9" name="Footer Placeholder 4">
            <a:extLst>
              <a:ext uri="{FF2B5EF4-FFF2-40B4-BE49-F238E27FC236}">
                <a16:creationId xmlns:a16="http://schemas.microsoft.com/office/drawing/2014/main" id="{6D572ACC-9D25-3E37-6FFB-314C997C530C}"/>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0" name="Slide Number Placeholder 5">
            <a:extLst>
              <a:ext uri="{FF2B5EF4-FFF2-40B4-BE49-F238E27FC236}">
                <a16:creationId xmlns:a16="http://schemas.microsoft.com/office/drawing/2014/main" id="{70B98D91-B106-4193-681B-1D762203C236}"/>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970272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8.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3.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urce Sans Pro" panose="020B0503030403020204" pitchFamily="34" charset="0"/>
              </a:defRPr>
            </a:lvl1pPr>
          </a:lstStyle>
          <a:p>
            <a:fld id="{C115859F-205F-C242-911F-CC938AC200CB}" type="datetime1">
              <a:rPr lang="en-US" smtClean="0"/>
              <a:pPr/>
              <a:t>8/26/2024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panose="020B0503030403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panose="020B0503030403020204" pitchFamily="34" charset="0"/>
              </a:defRPr>
            </a:lvl1pPr>
          </a:lstStyle>
          <a:p>
            <a:fld id="{9091AC62-753B-3240-A76B-ED140B7F97AA}" type="slidenum">
              <a:rPr lang="en-US" smtClean="0"/>
              <a:pPr/>
              <a:t>‹#›</a:t>
            </a:fld>
            <a:endParaRPr lang="en-US" dirty="0"/>
          </a:p>
        </p:txBody>
      </p:sp>
      <p:sp>
        <p:nvSpPr>
          <p:cNvPr id="3" name="Rectangle 2">
            <a:extLst>
              <a:ext uri="{FF2B5EF4-FFF2-40B4-BE49-F238E27FC236}">
                <a16:creationId xmlns:a16="http://schemas.microsoft.com/office/drawing/2014/main" id="{92E5E3A3-6002-961E-CB68-A8504C562332}"/>
              </a:ext>
            </a:extLst>
          </p:cNvPr>
          <p:cNvSpPr/>
          <p:nvPr userDrawn="1"/>
        </p:nvSpPr>
        <p:spPr>
          <a:xfrm>
            <a:off x="0" y="0"/>
            <a:ext cx="12191999" cy="6901760"/>
          </a:xfrm>
          <a:prstGeom prst="rect">
            <a:avLst/>
          </a:pr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7" name="Picture 6">
            <a:extLst>
              <a:ext uri="{FF2B5EF4-FFF2-40B4-BE49-F238E27FC236}">
                <a16:creationId xmlns:a16="http://schemas.microsoft.com/office/drawing/2014/main" id="{062A1D9C-B515-9781-AB3E-7FCBB99C11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3741"/>
          <a:stretch/>
        </p:blipFill>
        <p:spPr>
          <a:xfrm>
            <a:off x="7728112" y="0"/>
            <a:ext cx="4463887" cy="6924911"/>
          </a:xfrm>
          <a:prstGeom prst="rect">
            <a:avLst/>
          </a:prstGeom>
        </p:spPr>
      </p:pic>
      <p:pic>
        <p:nvPicPr>
          <p:cNvPr id="8" name="Picture 7">
            <a:extLst>
              <a:ext uri="{FF2B5EF4-FFF2-40B4-BE49-F238E27FC236}">
                <a16:creationId xmlns:a16="http://schemas.microsoft.com/office/drawing/2014/main" id="{8F1A5137-0C23-D927-BDE3-6E12581C48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386"/>
          <a:stretch/>
        </p:blipFill>
        <p:spPr>
          <a:xfrm rot="10800000">
            <a:off x="6944810" y="5410707"/>
            <a:ext cx="5247189" cy="959827"/>
          </a:xfrm>
          <a:prstGeom prst="rect">
            <a:avLst/>
          </a:prstGeom>
        </p:spPr>
      </p:pic>
      <p:pic>
        <p:nvPicPr>
          <p:cNvPr id="9" name="Picture 8">
            <a:extLst>
              <a:ext uri="{FF2B5EF4-FFF2-40B4-BE49-F238E27FC236}">
                <a16:creationId xmlns:a16="http://schemas.microsoft.com/office/drawing/2014/main" id="{9DD34CCB-D151-C632-571E-FC8BBFF7AE6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641840" y="2851939"/>
            <a:ext cx="2084733" cy="1154120"/>
          </a:xfrm>
          <a:prstGeom prst="rect">
            <a:avLst/>
          </a:prstGeom>
        </p:spPr>
      </p:pic>
    </p:spTree>
    <p:extLst>
      <p:ext uri="{BB962C8B-B14F-4D97-AF65-F5344CB8AC3E}">
        <p14:creationId xmlns:p14="http://schemas.microsoft.com/office/powerpoint/2010/main" val="2196999223"/>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l" defTabSz="914400"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8292FB-6584-D197-9782-D62EE45BED21}"/>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8/26/2024</a:t>
            </a:fld>
            <a:endParaRPr lang="en-US"/>
          </a:p>
        </p:txBody>
      </p:sp>
      <p:sp>
        <p:nvSpPr>
          <p:cNvPr id="8" name="Footer Placeholder 4">
            <a:extLst>
              <a:ext uri="{FF2B5EF4-FFF2-40B4-BE49-F238E27FC236}">
                <a16:creationId xmlns:a16="http://schemas.microsoft.com/office/drawing/2014/main" id="{ECF04CBB-966F-C440-61EC-C02783C33E94}"/>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90D7B1CF-5A5C-29AB-2626-F41210031FA1}"/>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8934719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262" y="378361"/>
            <a:ext cx="10515600" cy="6746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9262" y="1102660"/>
            <a:ext cx="10515600" cy="54517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DDD206C3-883E-C743-9F2B-0580515B3881}"/>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pic>
        <p:nvPicPr>
          <p:cNvPr id="10" name="Picture 9" descr="Logo, company name&#10;&#10;Description automatically generated">
            <a:extLst>
              <a:ext uri="{FF2B5EF4-FFF2-40B4-BE49-F238E27FC236}">
                <a16:creationId xmlns:a16="http://schemas.microsoft.com/office/drawing/2014/main" id="{87DB7C8E-6B11-EDDA-374C-1A69972E310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720813" y="180461"/>
            <a:ext cx="1218562" cy="674603"/>
          </a:xfrm>
          <a:prstGeom prst="rect">
            <a:avLst/>
          </a:prstGeom>
        </p:spPr>
      </p:pic>
    </p:spTree>
    <p:extLst>
      <p:ext uri="{BB962C8B-B14F-4D97-AF65-F5344CB8AC3E}">
        <p14:creationId xmlns:p14="http://schemas.microsoft.com/office/powerpoint/2010/main" val="23874479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3600" b="1" kern="1200">
          <a:solidFill>
            <a:srgbClr val="2746F8"/>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urce Sans Pro" panose="020B0503030403020204" pitchFamily="34" charset="0"/>
              </a:defRPr>
            </a:lvl1pPr>
          </a:lstStyle>
          <a:p>
            <a:fld id="{C115859F-205F-C242-911F-CC938AC200CB}" type="datetime1">
              <a:rPr lang="en-US" smtClean="0"/>
              <a:pPr/>
              <a:t>8/26/2024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panose="020B0503030403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panose="020B0503030403020204" pitchFamily="34" charset="0"/>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519786540"/>
      </p:ext>
    </p:extLst>
  </p:cSld>
  <p:clrMap bg1="lt1" tx1="dk1" bg2="lt2" tx2="dk2" accent1="accent1" accent2="accent2" accent3="accent3" accent4="accent4" accent5="accent5" accent6="accent6" hlink="hlink" folHlink="folHlink"/>
  <p:sldLayoutIdLst>
    <p:sldLayoutId id="2147483688" r:id="rId1"/>
  </p:sldLayoutIdLst>
  <p:hf hdr="0"/>
  <p:txStyles>
    <p:titleStyle>
      <a:lvl1pPr algn="l" defTabSz="914400"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hemeOverride" Target="../theme/themeOverride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hemeOverride" Target="../theme/themeOverride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hemeOverride" Target="../theme/themeOverride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and person smiling&#10;&#10;Description automatically generated">
            <a:extLst>
              <a:ext uri="{FF2B5EF4-FFF2-40B4-BE49-F238E27FC236}">
                <a16:creationId xmlns:a16="http://schemas.microsoft.com/office/drawing/2014/main" id="{9FB052DD-FF5F-E8CF-0FE5-7E58C8FA7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 y="0"/>
            <a:ext cx="10281980" cy="6858000"/>
          </a:xfrm>
          <a:prstGeom prst="rect">
            <a:avLst/>
          </a:prstGeom>
        </p:spPr>
      </p:pic>
      <p:pic>
        <p:nvPicPr>
          <p:cNvPr id="28" name="Picture 27">
            <a:extLst>
              <a:ext uri="{FF2B5EF4-FFF2-40B4-BE49-F238E27FC236}">
                <a16:creationId xmlns:a16="http://schemas.microsoft.com/office/drawing/2014/main" id="{9503DA63-2710-70A9-5874-B477265ABB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7378"/>
          <a:stretch/>
        </p:blipFill>
        <p:spPr>
          <a:xfrm>
            <a:off x="6944811" y="0"/>
            <a:ext cx="5247189" cy="6924912"/>
          </a:xfrm>
          <a:prstGeom prst="rect">
            <a:avLst/>
          </a:prstGeom>
        </p:spPr>
      </p:pic>
      <p:pic>
        <p:nvPicPr>
          <p:cNvPr id="38" name="Picture 37">
            <a:extLst>
              <a:ext uri="{FF2B5EF4-FFF2-40B4-BE49-F238E27FC236}">
                <a16:creationId xmlns:a16="http://schemas.microsoft.com/office/drawing/2014/main" id="{31A136E4-CECB-73E7-78C8-D73ABAB181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526762"/>
            <a:ext cx="7373054" cy="1934150"/>
          </a:xfrm>
          <a:prstGeom prst="rect">
            <a:avLst/>
          </a:prstGeom>
        </p:spPr>
      </p:pic>
      <p:sp>
        <p:nvSpPr>
          <p:cNvPr id="3" name="Title 1">
            <a:extLst>
              <a:ext uri="{FF2B5EF4-FFF2-40B4-BE49-F238E27FC236}">
                <a16:creationId xmlns:a16="http://schemas.microsoft.com/office/drawing/2014/main" id="{4E2507A8-5ABB-AB79-E5CD-54CDEC7B6B83}"/>
              </a:ext>
            </a:extLst>
          </p:cNvPr>
          <p:cNvSpPr txBox="1">
            <a:spLocks/>
          </p:cNvSpPr>
          <p:nvPr/>
        </p:nvSpPr>
        <p:spPr>
          <a:xfrm>
            <a:off x="538740" y="3947211"/>
            <a:ext cx="7282616" cy="1984639"/>
          </a:xfrm>
          <a:prstGeom prst="rect">
            <a:avLst/>
          </a:prstGeom>
        </p:spPr>
        <p:txBody>
          <a:bodyPr vert="horz" lIns="0" tIns="0" rIns="0"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pic>
        <p:nvPicPr>
          <p:cNvPr id="2" name="Picture 1" descr="Logo, company name&#10;&#10;Description automatically generated">
            <a:extLst>
              <a:ext uri="{FF2B5EF4-FFF2-40B4-BE49-F238E27FC236}">
                <a16:creationId xmlns:a16="http://schemas.microsoft.com/office/drawing/2014/main" id="{3757A23F-80A0-2720-8E9C-6F94CFA9CD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61546" y="504496"/>
            <a:ext cx="1594760" cy="882869"/>
          </a:xfrm>
          <a:prstGeom prst="rect">
            <a:avLst/>
          </a:prstGeom>
        </p:spPr>
      </p:pic>
      <p:sp>
        <p:nvSpPr>
          <p:cNvPr id="4" name="Title 1">
            <a:extLst>
              <a:ext uri="{FF2B5EF4-FFF2-40B4-BE49-F238E27FC236}">
                <a16:creationId xmlns:a16="http://schemas.microsoft.com/office/drawing/2014/main" id="{EB2CD8C7-55D6-EBDE-22EF-64BB64D77AA2}"/>
              </a:ext>
            </a:extLst>
          </p:cNvPr>
          <p:cNvSpPr txBox="1">
            <a:spLocks/>
          </p:cNvSpPr>
          <p:nvPr/>
        </p:nvSpPr>
        <p:spPr>
          <a:xfrm>
            <a:off x="8056351" y="5325197"/>
            <a:ext cx="3894643" cy="506003"/>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endParaRPr>
          </a:p>
        </p:txBody>
      </p:sp>
      <p:sp>
        <p:nvSpPr>
          <p:cNvPr id="5" name="TextBox 4">
            <a:extLst>
              <a:ext uri="{FF2B5EF4-FFF2-40B4-BE49-F238E27FC236}">
                <a16:creationId xmlns:a16="http://schemas.microsoft.com/office/drawing/2014/main" id="{D2B7D828-171A-9CC6-53DC-2DC56829D2D4}"/>
              </a:ext>
            </a:extLst>
          </p:cNvPr>
          <p:cNvSpPr txBox="1"/>
          <p:nvPr/>
        </p:nvSpPr>
        <p:spPr>
          <a:xfrm>
            <a:off x="7189513" y="6155540"/>
            <a:ext cx="5096960" cy="646331"/>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Source Sans Pro" panose="020B0503030403020204" pitchFamily="34" charset="77"/>
              </a:rPr>
              <a:t>Please note that ACS reserves all rights with respect to this publication and the materials provided herein. Any reproduction or re-use of this publication or portions of it, should credit the American Cancer Society Cancer Facts and Figures for Hispanic/Latino People 2024-2026 publication. For permissions, please email the ACS Legal Department at permissionrequest@cancer.org.</a:t>
            </a:r>
          </a:p>
        </p:txBody>
      </p:sp>
      <p:sp>
        <p:nvSpPr>
          <p:cNvPr id="6" name="Title 1">
            <a:extLst>
              <a:ext uri="{FF2B5EF4-FFF2-40B4-BE49-F238E27FC236}">
                <a16:creationId xmlns:a16="http://schemas.microsoft.com/office/drawing/2014/main" id="{307AF535-6347-648E-F501-5F8FE2D1A419}"/>
              </a:ext>
            </a:extLst>
          </p:cNvPr>
          <p:cNvSpPr txBox="1">
            <a:spLocks/>
          </p:cNvSpPr>
          <p:nvPr/>
        </p:nvSpPr>
        <p:spPr>
          <a:xfrm>
            <a:off x="241006" y="4674234"/>
            <a:ext cx="6255503" cy="1481306"/>
          </a:xfrm>
          <a:prstGeom prst="rect">
            <a:avLst/>
          </a:prstGeom>
        </p:spPr>
        <p:txBody>
          <a:bodyPr vert="horz" lIns="0" tIns="0" rIns="0" bIns="0" rtlCol="0" anchor="ctr" anchorCtr="0">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lang="en-US" sz="3600" b="1" dirty="0">
                <a:solidFill>
                  <a:schemeClr val="bg1"/>
                </a:solidFill>
                <a:latin typeface="Poppins" panose="00000500000000000000" pitchFamily="2" charset="0"/>
                <a:cs typeface="Poppins" panose="00000500000000000000" pitchFamily="2" charset="0"/>
              </a:rPr>
              <a:t>Cancer Facts &amp; Figures For Hispanic/Latino People 2024-2026</a:t>
            </a:r>
            <a:endParaRPr kumimoji="0" lang="en-US" sz="36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367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D4B98A2-6DA0-DD03-0E46-D943D27B1713}"/>
              </a:ext>
            </a:extLst>
          </p:cNvPr>
          <p:cNvSpPr>
            <a:spLocks noGrp="1"/>
          </p:cNvSpPr>
          <p:nvPr>
            <p:ph type="body" sz="quarter" idx="13"/>
          </p:nvPr>
        </p:nvSpPr>
        <p:spPr/>
        <p:txBody>
          <a:bodyPr vert="horz" lIns="91440" tIns="45720" rIns="91440" bIns="45720" rtlCol="0" anchor="ctr" anchorCtr="0">
            <a:normAutofit lnSpcReduction="10000"/>
          </a:bodyPr>
          <a:lstStyle/>
          <a:p>
            <a:r>
              <a:rPr lang="en-US" cap="none" spc="0" dirty="0">
                <a:solidFill>
                  <a:srgbClr val="FF0000"/>
                </a:solidFill>
              </a:rPr>
              <a:t>Cancer Facts &amp; Figures for Hispanic/Latino People 2024-2026</a:t>
            </a:r>
          </a:p>
        </p:txBody>
      </p:sp>
      <p:sp>
        <p:nvSpPr>
          <p:cNvPr id="7" name="TextBox 6">
            <a:extLst>
              <a:ext uri="{FF2B5EF4-FFF2-40B4-BE49-F238E27FC236}">
                <a16:creationId xmlns:a16="http://schemas.microsoft.com/office/drawing/2014/main" id="{151D2A4A-294F-78B6-471F-FA963D4171CF}"/>
              </a:ext>
            </a:extLst>
          </p:cNvPr>
          <p:cNvSpPr txBox="1"/>
          <p:nvPr/>
        </p:nvSpPr>
        <p:spPr>
          <a:xfrm>
            <a:off x="102781" y="6053097"/>
            <a:ext cx="12089219" cy="584775"/>
          </a:xfrm>
          <a:prstGeom prst="rect">
            <a:avLst/>
          </a:prstGeom>
          <a:noFill/>
        </p:spPr>
        <p:txBody>
          <a:bodyPr wrap="square">
            <a:spAutoFit/>
          </a:bodyPr>
          <a:lstStyle>
            <a:defPPr>
              <a:defRPr lang="en-US"/>
            </a:defPPr>
            <a:lvl1pPr marR="0" lvl="0" indent="0" defTabSz="457200" fontAlgn="auto">
              <a:lnSpc>
                <a:spcPct val="100000"/>
              </a:lnSpc>
              <a:spcBef>
                <a:spcPts val="0"/>
              </a:spcBef>
              <a:spcAft>
                <a:spcPts val="0"/>
              </a:spcAft>
              <a:buClrTx/>
              <a:buSzTx/>
              <a:buFontTx/>
              <a:buNone/>
              <a:tabLst/>
              <a:defRPr kumimoji="0" sz="1000" b="0" i="0" u="none" strike="noStrike" cap="none" spc="0" normalizeH="0" baseline="0">
                <a:ln>
                  <a:noFill/>
                </a:ln>
                <a:solidFill>
                  <a:prstClr val="black"/>
                </a:solidFill>
                <a:effectLst/>
                <a:uLnTx/>
                <a:uFillTx/>
                <a:latin typeface="Source Sans Pro" panose="020B0503030403020204" pitchFamily="34" charset="77"/>
              </a:defRPr>
            </a:lvl1pPr>
          </a:lstStyle>
          <a:p>
            <a:r>
              <a:rPr lang="en-US" sz="800" b="0" i="0" u="none" strike="noStrike" baseline="0" dirty="0">
                <a:solidFill>
                  <a:srgbClr val="3F3F41"/>
                </a:solidFill>
                <a:latin typeface="Frutiger LT Std 45 Light"/>
              </a:rPr>
              <a:t>Rates are per 100,000 and are age adjusted to the 2000 US standard population. Rates for Puerto Rico exclude cases diagnosed in the latter half of 2017 due to the impact of Hurricane Maria. Incidence rates for colorectum cancer exclude appendix. </a:t>
            </a:r>
            <a:r>
              <a:rPr lang="en-US" sz="800" b="0" i="0" u="none" strike="noStrike" baseline="30000" dirty="0">
                <a:solidFill>
                  <a:srgbClr val="3F3F41"/>
                </a:solidFill>
                <a:latin typeface="Frutiger LT Std 45 Light"/>
              </a:rPr>
              <a:t>a</a:t>
            </a:r>
            <a:r>
              <a:rPr lang="en-US" sz="800" b="0" i="0" u="none" strike="noStrike" baseline="0" dirty="0">
                <a:solidFill>
                  <a:srgbClr val="3F3F41"/>
                </a:solidFill>
                <a:latin typeface="Frutiger LT Std 45 Light"/>
              </a:rPr>
              <a:t>Death rates for Puerto Rico were obtained from </a:t>
            </a:r>
            <a:r>
              <a:rPr lang="en-US" sz="800" b="0" i="0" u="sng" strike="noStrike" baseline="0" dirty="0">
                <a:solidFill>
                  <a:srgbClr val="FF7A00"/>
                </a:solidFill>
                <a:latin typeface="Frutiger LT Std 45 Light"/>
              </a:rPr>
              <a:t>statecancerprofiles.cancer.gov</a:t>
            </a:r>
            <a:r>
              <a:rPr lang="en-US" sz="800" b="0" i="0" u="none" strike="noStrike" baseline="0" dirty="0">
                <a:solidFill>
                  <a:srgbClr val="3F3F41"/>
                </a:solidFill>
                <a:latin typeface="Frutiger LT Std 45 Light"/>
              </a:rPr>
              <a:t>. 	</a:t>
            </a:r>
          </a:p>
          <a:p>
            <a:r>
              <a:rPr lang="en-US" sz="800" b="1" dirty="0"/>
              <a:t>Sources: </a:t>
            </a:r>
            <a:r>
              <a:rPr lang="en-US" sz="800" dirty="0"/>
              <a:t>Incidence -- North American Association of Central Cancer Registries, 2024. </a:t>
            </a:r>
            <a:r>
              <a:rPr lang="en-US" sz="800" b="0" i="0" u="none" strike="noStrike" baseline="0" dirty="0">
                <a:solidFill>
                  <a:srgbClr val="3F3F41"/>
                </a:solidFill>
                <a:latin typeface="Frutiger LT Std 45 Light"/>
              </a:rPr>
              <a:t>Mortality – National Vital Statistics System, National Cancer Institute, 2023. 	</a:t>
            </a:r>
            <a:endParaRPr lang="en-US" sz="800" dirty="0"/>
          </a:p>
          <a:p>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
        <p:nvSpPr>
          <p:cNvPr id="3" name="Title 2">
            <a:extLst>
              <a:ext uri="{FF2B5EF4-FFF2-40B4-BE49-F238E27FC236}">
                <a16:creationId xmlns:a16="http://schemas.microsoft.com/office/drawing/2014/main" id="{096CB391-852D-74B3-F630-0614B67D389D}"/>
              </a:ext>
            </a:extLst>
          </p:cNvPr>
          <p:cNvSpPr>
            <a:spLocks noGrp="1"/>
          </p:cNvSpPr>
          <p:nvPr>
            <p:ph type="title"/>
          </p:nvPr>
        </p:nvSpPr>
        <p:spPr>
          <a:xfrm>
            <a:off x="593725" y="575674"/>
            <a:ext cx="10013316" cy="704485"/>
          </a:xfrm>
        </p:spPr>
        <p:txBody>
          <a:bodyPr>
            <a:normAutofit fontScale="90000"/>
          </a:bodyPr>
          <a:lstStyle/>
          <a:p>
            <a:r>
              <a:rPr lang="en-US" dirty="0"/>
              <a:t>Cancer Incidence (2017-2021) and Mortality (2016-2020) Rates for Selected Cancers, Puerto Rico </a:t>
            </a:r>
          </a:p>
        </p:txBody>
      </p:sp>
      <p:pic>
        <p:nvPicPr>
          <p:cNvPr id="11" name="Picture 10">
            <a:extLst>
              <a:ext uri="{FF2B5EF4-FFF2-40B4-BE49-F238E27FC236}">
                <a16:creationId xmlns:a16="http://schemas.microsoft.com/office/drawing/2014/main" id="{13E188AB-ED9E-A63B-119B-A3FCFB18402D}"/>
              </a:ext>
            </a:extLst>
          </p:cNvPr>
          <p:cNvPicPr>
            <a:picLocks noChangeAspect="1"/>
          </p:cNvPicPr>
          <p:nvPr/>
        </p:nvPicPr>
        <p:blipFill>
          <a:blip r:embed="rId4"/>
          <a:stretch>
            <a:fillRect/>
          </a:stretch>
        </p:blipFill>
        <p:spPr>
          <a:xfrm>
            <a:off x="3648270" y="1370542"/>
            <a:ext cx="3912759" cy="4592172"/>
          </a:xfrm>
          <a:prstGeom prst="rect">
            <a:avLst/>
          </a:prstGeom>
        </p:spPr>
      </p:pic>
    </p:spTree>
    <p:extLst>
      <p:ext uri="{BB962C8B-B14F-4D97-AF65-F5344CB8AC3E}">
        <p14:creationId xmlns:p14="http://schemas.microsoft.com/office/powerpoint/2010/main" val="174780457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65EFB-1277-9A24-0F74-219C921DED7A}"/>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CE706D07-2C48-96E4-9B7A-366A8149AC39}"/>
              </a:ext>
            </a:extLst>
          </p:cNvPr>
          <p:cNvSpPr txBox="1"/>
          <p:nvPr/>
        </p:nvSpPr>
        <p:spPr>
          <a:xfrm>
            <a:off x="0" y="6337466"/>
            <a:ext cx="11742738"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baseline="0" dirty="0">
                <a:latin typeface="Source Sans Pro" panose="020B0503030403020204" pitchFamily="34" charset="0"/>
              </a:rPr>
              <a:t>White=Non-Hispanic White. Rates are based on cases diagnosed in the SEER 22 areas from 2014 to 2020, followed through 2021. Survival rates should be interpreted with caution.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i="0" u="none" strike="noStrike" baseline="0" dirty="0">
                <a:latin typeface="Source Sans Pro" panose="020B0503030403020204" pitchFamily="34" charset="0"/>
              </a:rPr>
              <a:t>Source: </a:t>
            </a:r>
            <a:r>
              <a:rPr lang="en-US" sz="800" b="0" i="0" u="none" strike="noStrike" baseline="0" dirty="0">
                <a:latin typeface="Source Sans Pro" panose="020B0503030403020204" pitchFamily="34" charset="0"/>
              </a:rPr>
              <a:t>Surveillance, Epidemiology, and End Results Program, National Cancer Institute, 2024. </a:t>
            </a:r>
            <a:endParaRPr lang="en-US" sz="800" dirty="0">
              <a:latin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Source Sans Pro" panose="020B0503030403020204" pitchFamily="34" charset="77"/>
                <a:ea typeface="+mn-ea"/>
                <a:cs typeface="+mn-cs"/>
              </a:rPr>
              <a:t>©2024, American Cancer Society, Inc., Surveillance and Health Equity Science</a:t>
            </a:r>
          </a:p>
        </p:txBody>
      </p:sp>
      <p:sp>
        <p:nvSpPr>
          <p:cNvPr id="3" name="Title 2">
            <a:extLst>
              <a:ext uri="{FF2B5EF4-FFF2-40B4-BE49-F238E27FC236}">
                <a16:creationId xmlns:a16="http://schemas.microsoft.com/office/drawing/2014/main" id="{E8EE4892-3AD3-82A5-5B05-B3320ED09773}"/>
              </a:ext>
            </a:extLst>
          </p:cNvPr>
          <p:cNvSpPr>
            <a:spLocks noGrp="1"/>
          </p:cNvSpPr>
          <p:nvPr>
            <p:ph type="title"/>
          </p:nvPr>
        </p:nvSpPr>
        <p:spPr>
          <a:xfrm>
            <a:off x="449262" y="520534"/>
            <a:ext cx="10131652" cy="846712"/>
          </a:xfrm>
        </p:spPr>
        <p:txBody>
          <a:bodyPr/>
          <a:lstStyle/>
          <a:p>
            <a:r>
              <a:rPr lang="en-US" sz="2800" dirty="0"/>
              <a:t>Five-year Relative Survival Rates (%) in Hispanic and White People, US, 2014-2020</a:t>
            </a:r>
          </a:p>
        </p:txBody>
      </p:sp>
      <p:sp>
        <p:nvSpPr>
          <p:cNvPr id="7" name="Text Placeholder 6">
            <a:extLst>
              <a:ext uri="{FF2B5EF4-FFF2-40B4-BE49-F238E27FC236}">
                <a16:creationId xmlns:a16="http://schemas.microsoft.com/office/drawing/2014/main" id="{EDF5F0A0-5667-948E-7C98-BB1E5C8D8D06}"/>
              </a:ext>
            </a:extLst>
          </p:cNvPr>
          <p:cNvSpPr>
            <a:spLocks noGrp="1"/>
          </p:cNvSpPr>
          <p:nvPr>
            <p:ph type="body" sz="quarter" idx="13"/>
          </p:nvPr>
        </p:nvSpPr>
        <p:spPr/>
        <p:txBody>
          <a:bodyPr>
            <a:normAutofit lnSpcReduction="10000"/>
          </a:bodyPr>
          <a:lstStyle/>
          <a:p>
            <a:r>
              <a:rPr lang="en-US" dirty="0"/>
              <a:t>Cancer Facts &amp; Figures for Hispanic/Latino People 2024-2026</a:t>
            </a:r>
          </a:p>
        </p:txBody>
      </p:sp>
      <p:pic>
        <p:nvPicPr>
          <p:cNvPr id="4" name="Picture 3">
            <a:extLst>
              <a:ext uri="{FF2B5EF4-FFF2-40B4-BE49-F238E27FC236}">
                <a16:creationId xmlns:a16="http://schemas.microsoft.com/office/drawing/2014/main" id="{DE200427-D1D9-2F6C-70DD-8F4EA4E9BEA5}"/>
              </a:ext>
            </a:extLst>
          </p:cNvPr>
          <p:cNvPicPr>
            <a:picLocks noChangeAspect="1"/>
          </p:cNvPicPr>
          <p:nvPr/>
        </p:nvPicPr>
        <p:blipFill>
          <a:blip r:embed="rId3"/>
          <a:stretch>
            <a:fillRect/>
          </a:stretch>
        </p:blipFill>
        <p:spPr>
          <a:xfrm>
            <a:off x="2566495" y="1723787"/>
            <a:ext cx="7059010" cy="3410426"/>
          </a:xfrm>
          <a:prstGeom prst="rect">
            <a:avLst/>
          </a:prstGeom>
        </p:spPr>
      </p:pic>
    </p:spTree>
    <p:extLst>
      <p:ext uri="{BB962C8B-B14F-4D97-AF65-F5344CB8AC3E}">
        <p14:creationId xmlns:p14="http://schemas.microsoft.com/office/powerpoint/2010/main" val="239763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1D2A4A-294F-78B6-471F-FA963D4171CF}"/>
              </a:ext>
            </a:extLst>
          </p:cNvPr>
          <p:cNvSpPr txBox="1"/>
          <p:nvPr/>
        </p:nvSpPr>
        <p:spPr>
          <a:xfrm>
            <a:off x="0" y="6238680"/>
            <a:ext cx="12089219" cy="584775"/>
          </a:xfrm>
          <a:prstGeom prst="rect">
            <a:avLst/>
          </a:prstGeom>
          <a:noFill/>
        </p:spPr>
        <p:txBody>
          <a:bodyPr wrap="square">
            <a:spAutoFit/>
          </a:bodyPr>
          <a:lstStyle>
            <a:defPPr>
              <a:defRPr lang="en-US"/>
            </a:defPPr>
            <a:lvl1pPr marR="0" lvl="0" indent="0" defTabSz="457200" fontAlgn="auto">
              <a:lnSpc>
                <a:spcPct val="100000"/>
              </a:lnSpc>
              <a:spcBef>
                <a:spcPts val="0"/>
              </a:spcBef>
              <a:spcAft>
                <a:spcPts val="0"/>
              </a:spcAft>
              <a:buClrTx/>
              <a:buSzTx/>
              <a:buFontTx/>
              <a:buNone/>
              <a:tabLst/>
              <a:defRPr kumimoji="0" sz="800" b="0" i="0" u="none" strike="noStrike" cap="none" spc="0" normalizeH="0" baseline="0">
                <a:ln>
                  <a:noFill/>
                </a:ln>
                <a:solidFill>
                  <a:prstClr val="black"/>
                </a:solidFill>
                <a:effectLst/>
                <a:uLnTx/>
                <a:uFillTx/>
                <a:latin typeface="Source Sans Pro" panose="020B0503030403020204" pitchFamily="34" charset="77"/>
              </a:defRPr>
            </a:lvl1pPr>
          </a:lstStyle>
          <a:p>
            <a:r>
              <a:rPr lang="en-US" sz="800" b="0" i="0" u="none" strike="noStrike" baseline="0" dirty="0">
                <a:solidFill>
                  <a:srgbClr val="3F3F41"/>
                </a:solidFill>
                <a:latin typeface="Source Sans Pro" panose="020B0503030403020204" pitchFamily="34" charset="0"/>
              </a:rPr>
              <a:t>ONS=other nervous system. Rates are per 1,000,000 and age adjusted to the 2000 US standard population. </a:t>
            </a:r>
            <a:r>
              <a:rPr lang="en-US" b="0" i="0" u="none" strike="noStrike" baseline="30000" dirty="0">
                <a:solidFill>
                  <a:srgbClr val="3F3F41"/>
                </a:solidFill>
                <a:latin typeface="Source Sans Pro" panose="020B0503030403020204" pitchFamily="34" charset="0"/>
              </a:rPr>
              <a:t>a</a:t>
            </a:r>
            <a:r>
              <a:rPr lang="en-US" sz="800" b="0" i="0" u="none" strike="noStrike" baseline="0" dirty="0">
                <a:solidFill>
                  <a:srgbClr val="3F3F41"/>
                </a:solidFill>
                <a:latin typeface="Source Sans Pro" panose="020B0503030403020204" pitchFamily="34" charset="0"/>
              </a:rPr>
              <a:t>Includes benign and borderline brain tumors. </a:t>
            </a:r>
            <a:r>
              <a:rPr lang="en-US" b="0" i="0" u="none" strike="noStrike" baseline="30000" dirty="0">
                <a:solidFill>
                  <a:srgbClr val="3F3F41"/>
                </a:solidFill>
                <a:latin typeface="Source Sans Pro" panose="020B0503030403020204" pitchFamily="34" charset="0"/>
              </a:rPr>
              <a:t>b</a:t>
            </a:r>
            <a:r>
              <a:rPr lang="en-US" sz="800" b="0" i="0" u="none" strike="noStrike" baseline="0" dirty="0">
                <a:solidFill>
                  <a:srgbClr val="3F3F41"/>
                </a:solidFill>
                <a:latin typeface="Source Sans Pro" panose="020B0503030403020204" pitchFamily="34" charset="0"/>
              </a:rPr>
              <a:t>Data based on Indian Health Service Contract Health Service Delivery Area counties. Rates should be interpreted with caution due to small case numbers. </a:t>
            </a:r>
            <a:endParaRPr lang="en-US" dirty="0">
              <a:latin typeface="Source Sans Pro" panose="020B0503030403020204" pitchFamily="34" charset="0"/>
            </a:endParaRPr>
          </a:p>
          <a:p>
            <a:r>
              <a:rPr lang="en-US" b="1" dirty="0"/>
              <a:t>Source:</a:t>
            </a:r>
            <a:r>
              <a:rPr lang="en-US" dirty="0"/>
              <a:t> North American Association of Central Cancer Registries, 2024.</a:t>
            </a:r>
          </a:p>
          <a:p>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
        <p:nvSpPr>
          <p:cNvPr id="3" name="Text Placeholder 3">
            <a:extLst>
              <a:ext uri="{FF2B5EF4-FFF2-40B4-BE49-F238E27FC236}">
                <a16:creationId xmlns:a16="http://schemas.microsoft.com/office/drawing/2014/main" id="{6AF4276E-C27F-5122-BFBC-F6DDFC8D5DCF}"/>
              </a:ext>
            </a:extLst>
          </p:cNvPr>
          <p:cNvSpPr txBox="1">
            <a:spLocks/>
          </p:cNvSpPr>
          <p:nvPr/>
        </p:nvSpPr>
        <p:spPr>
          <a:xfrm>
            <a:off x="593725" y="197083"/>
            <a:ext cx="11293475"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all" spc="300" baseline="0">
                <a:solidFill>
                  <a:srgbClr val="BC33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none" spc="0" dirty="0">
                <a:solidFill>
                  <a:srgbClr val="FF0000"/>
                </a:solidFill>
              </a:rPr>
              <a:t>Cancer Facts &amp; Figures for Hispanic/Latino People 2024-2026</a:t>
            </a:r>
          </a:p>
        </p:txBody>
      </p:sp>
      <p:sp>
        <p:nvSpPr>
          <p:cNvPr id="11" name="Title 10">
            <a:extLst>
              <a:ext uri="{FF2B5EF4-FFF2-40B4-BE49-F238E27FC236}">
                <a16:creationId xmlns:a16="http://schemas.microsoft.com/office/drawing/2014/main" id="{930D0740-2B31-6DA8-3795-BEE05D0BA1D9}"/>
              </a:ext>
            </a:extLst>
          </p:cNvPr>
          <p:cNvSpPr>
            <a:spLocks noGrp="1"/>
          </p:cNvSpPr>
          <p:nvPr>
            <p:ph type="title"/>
          </p:nvPr>
        </p:nvSpPr>
        <p:spPr>
          <a:xfrm>
            <a:off x="593725" y="663195"/>
            <a:ext cx="9830436" cy="502920"/>
          </a:xfrm>
        </p:spPr>
        <p:txBody>
          <a:bodyPr>
            <a:normAutofit fontScale="90000"/>
          </a:bodyPr>
          <a:lstStyle/>
          <a:p>
            <a:r>
              <a:rPr lang="en-US" dirty="0"/>
              <a:t>Common Childhood Adolescent Cancer Incidence Rates by Race and Ethnicity, Ages 0-19 Years, US, 2017-2021</a:t>
            </a:r>
          </a:p>
        </p:txBody>
      </p:sp>
      <p:pic>
        <p:nvPicPr>
          <p:cNvPr id="4" name="Picture 3">
            <a:extLst>
              <a:ext uri="{FF2B5EF4-FFF2-40B4-BE49-F238E27FC236}">
                <a16:creationId xmlns:a16="http://schemas.microsoft.com/office/drawing/2014/main" id="{1AC1A705-62EC-6B51-3C18-E0A0EDF4F37A}"/>
              </a:ext>
            </a:extLst>
          </p:cNvPr>
          <p:cNvPicPr>
            <a:picLocks noChangeAspect="1"/>
          </p:cNvPicPr>
          <p:nvPr/>
        </p:nvPicPr>
        <p:blipFill>
          <a:blip r:embed="rId4"/>
          <a:stretch>
            <a:fillRect/>
          </a:stretch>
        </p:blipFill>
        <p:spPr>
          <a:xfrm>
            <a:off x="3844027" y="1594932"/>
            <a:ext cx="4401164" cy="4372585"/>
          </a:xfrm>
          <a:prstGeom prst="rect">
            <a:avLst/>
          </a:prstGeom>
        </p:spPr>
      </p:pic>
    </p:spTree>
    <p:extLst>
      <p:ext uri="{BB962C8B-B14F-4D97-AF65-F5344CB8AC3E}">
        <p14:creationId xmlns:p14="http://schemas.microsoft.com/office/powerpoint/2010/main" val="263801227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65EFB-1277-9A24-0F74-219C921DED7A}"/>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CE706D07-2C48-96E4-9B7A-366A8149AC39}"/>
              </a:ext>
            </a:extLst>
          </p:cNvPr>
          <p:cNvSpPr txBox="1"/>
          <p:nvPr/>
        </p:nvSpPr>
        <p:spPr>
          <a:xfrm>
            <a:off x="0" y="6337466"/>
            <a:ext cx="11742738"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baseline="0" dirty="0">
                <a:latin typeface="Source Sans Pro" panose="020B0503030403020204" pitchFamily="34" charset="0"/>
              </a:rPr>
              <a:t>White=Non-Hispanic White. </a:t>
            </a:r>
            <a:r>
              <a:rPr lang="en-US" sz="800" b="0" i="0" u="none" strike="noStrike" baseline="30000" dirty="0">
                <a:latin typeface="Source Sans Pro" panose="020B0503030403020204" pitchFamily="34" charset="0"/>
              </a:rPr>
              <a:t>a</a:t>
            </a:r>
            <a:r>
              <a:rPr lang="en-US" sz="800" b="0" i="0" u="none" strike="noStrike" baseline="0" dirty="0">
                <a:latin typeface="Source Sans Pro" panose="020B0503030403020204" pitchFamily="34" charset="0"/>
              </a:rPr>
              <a:t>Among women with an intact uterus. Prostate cancer screening is defined among males who have not been diagnosed with prostate cancer</a:t>
            </a:r>
            <a:r>
              <a:rPr lang="en-US" sz="800" dirty="0">
                <a:latin typeface="Source Sans Pro" panose="020B0503030403020204" pitchFamily="34" charset="0"/>
              </a:rPr>
              <a:t> who were screened within the past year</a:t>
            </a:r>
            <a:r>
              <a:rPr lang="en-US" sz="800" b="0" i="0" u="none" strike="noStrike" baseline="0" dirty="0">
                <a:latin typeface="Source Sans Pro" panose="020B0503030403020204" pitchFamily="34" charset="0"/>
              </a:rPr>
              <a:t>.</a:t>
            </a:r>
          </a:p>
          <a:p>
            <a:r>
              <a:rPr lang="en-US" sz="800" b="1" i="0" u="none" strike="noStrike" baseline="0" dirty="0">
                <a:latin typeface="Source Sans Pro" panose="020B0503030403020204" pitchFamily="34" charset="0"/>
              </a:rPr>
              <a:t>Source: </a:t>
            </a:r>
            <a:r>
              <a:rPr lang="en-US" sz="800" b="0" i="0" u="none" strike="noStrike" baseline="0" dirty="0">
                <a:latin typeface="Source Sans Pro" panose="020B0503030403020204" pitchFamily="34" charset="0"/>
              </a:rPr>
              <a:t>National Health Interview Survey, 2021.</a:t>
            </a:r>
            <a:r>
              <a:rPr lang="en-US" sz="700" b="0" i="0" u="none" strike="noStrike" baseline="0" dirty="0">
                <a:solidFill>
                  <a:srgbClr val="3F3F41"/>
                </a:solidFill>
                <a:latin typeface="Frutiger LT Std 45 Ligh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Source Sans Pro" panose="020B0503030403020204" pitchFamily="34" charset="77"/>
                <a:ea typeface="+mn-ea"/>
                <a:cs typeface="+mn-cs"/>
              </a:rPr>
              <a:t>©2024, American Cancer Society, Inc., Surveillance and Health Equity Science</a:t>
            </a:r>
          </a:p>
        </p:txBody>
      </p:sp>
      <p:sp>
        <p:nvSpPr>
          <p:cNvPr id="3" name="Title 2">
            <a:extLst>
              <a:ext uri="{FF2B5EF4-FFF2-40B4-BE49-F238E27FC236}">
                <a16:creationId xmlns:a16="http://schemas.microsoft.com/office/drawing/2014/main" id="{E8EE4892-3AD3-82A5-5B05-B3320ED09773}"/>
              </a:ext>
            </a:extLst>
          </p:cNvPr>
          <p:cNvSpPr>
            <a:spLocks noGrp="1"/>
          </p:cNvSpPr>
          <p:nvPr>
            <p:ph type="title"/>
          </p:nvPr>
        </p:nvSpPr>
        <p:spPr>
          <a:xfrm>
            <a:off x="449262" y="520534"/>
            <a:ext cx="10614978" cy="846712"/>
          </a:xfrm>
        </p:spPr>
        <p:txBody>
          <a:bodyPr/>
          <a:lstStyle/>
          <a:p>
            <a:r>
              <a:rPr lang="en-US" sz="2600" dirty="0"/>
              <a:t>Up-to-date Cancer Screening Prevalence (%) Among Hispanic and White People for Selected Cancers, US, 2021</a:t>
            </a:r>
          </a:p>
        </p:txBody>
      </p:sp>
      <p:sp>
        <p:nvSpPr>
          <p:cNvPr id="7" name="Text Placeholder 6">
            <a:extLst>
              <a:ext uri="{FF2B5EF4-FFF2-40B4-BE49-F238E27FC236}">
                <a16:creationId xmlns:a16="http://schemas.microsoft.com/office/drawing/2014/main" id="{EDF5F0A0-5667-948E-7C98-BB1E5C8D8D06}"/>
              </a:ext>
            </a:extLst>
          </p:cNvPr>
          <p:cNvSpPr>
            <a:spLocks noGrp="1"/>
          </p:cNvSpPr>
          <p:nvPr>
            <p:ph type="body" sz="quarter" idx="13"/>
          </p:nvPr>
        </p:nvSpPr>
        <p:spPr/>
        <p:txBody>
          <a:bodyPr>
            <a:normAutofit lnSpcReduction="10000"/>
          </a:bodyPr>
          <a:lstStyle/>
          <a:p>
            <a:r>
              <a:rPr lang="en-US" dirty="0"/>
              <a:t>Cancer Facts &amp; Figures for Hispanic/Latino People 2024-2026</a:t>
            </a:r>
          </a:p>
        </p:txBody>
      </p:sp>
      <p:pic>
        <p:nvPicPr>
          <p:cNvPr id="10" name="Picture 9">
            <a:extLst>
              <a:ext uri="{FF2B5EF4-FFF2-40B4-BE49-F238E27FC236}">
                <a16:creationId xmlns:a16="http://schemas.microsoft.com/office/drawing/2014/main" id="{6570D9A6-E1D8-C07B-51EE-3C2771459232}"/>
              </a:ext>
            </a:extLst>
          </p:cNvPr>
          <p:cNvPicPr>
            <a:picLocks noChangeAspect="1"/>
          </p:cNvPicPr>
          <p:nvPr/>
        </p:nvPicPr>
        <p:blipFill rotWithShape="1">
          <a:blip r:embed="rId3"/>
          <a:srcRect b="12366"/>
          <a:stretch/>
        </p:blipFill>
        <p:spPr>
          <a:xfrm>
            <a:off x="3200039" y="1484036"/>
            <a:ext cx="5342659" cy="4736640"/>
          </a:xfrm>
          <a:prstGeom prst="rect">
            <a:avLst/>
          </a:prstGeom>
        </p:spPr>
      </p:pic>
    </p:spTree>
    <p:extLst>
      <p:ext uri="{BB962C8B-B14F-4D97-AF65-F5344CB8AC3E}">
        <p14:creationId xmlns:p14="http://schemas.microsoft.com/office/powerpoint/2010/main" val="429077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D4B98A2-6DA0-DD03-0E46-D943D27B1713}"/>
              </a:ext>
            </a:extLst>
          </p:cNvPr>
          <p:cNvSpPr>
            <a:spLocks noGrp="1"/>
          </p:cNvSpPr>
          <p:nvPr>
            <p:ph type="body" sz="quarter" idx="13"/>
          </p:nvPr>
        </p:nvSpPr>
        <p:spPr/>
        <p:txBody>
          <a:bodyPr vert="horz" lIns="91440" tIns="45720" rIns="91440" bIns="45720" rtlCol="0" anchor="ctr" anchorCtr="0">
            <a:normAutofit lnSpcReduction="10000"/>
          </a:bodyPr>
          <a:lstStyle/>
          <a:p>
            <a:r>
              <a:rPr lang="en-US" cap="none" spc="0" dirty="0">
                <a:solidFill>
                  <a:srgbClr val="FF0000"/>
                </a:solidFill>
              </a:rPr>
              <a:t>Cancer Facts &amp; Figures for Hispanic/Latino People 2024-2026</a:t>
            </a:r>
          </a:p>
        </p:txBody>
      </p:sp>
      <p:sp>
        <p:nvSpPr>
          <p:cNvPr id="7" name="TextBox 6">
            <a:extLst>
              <a:ext uri="{FF2B5EF4-FFF2-40B4-BE49-F238E27FC236}">
                <a16:creationId xmlns:a16="http://schemas.microsoft.com/office/drawing/2014/main" id="{151D2A4A-294F-78B6-471F-FA963D4171CF}"/>
              </a:ext>
            </a:extLst>
          </p:cNvPr>
          <p:cNvSpPr txBox="1"/>
          <p:nvPr/>
        </p:nvSpPr>
        <p:spPr>
          <a:xfrm>
            <a:off x="51387" y="6170361"/>
            <a:ext cx="12089219" cy="584775"/>
          </a:xfrm>
          <a:prstGeom prst="rect">
            <a:avLst/>
          </a:prstGeom>
          <a:noFill/>
        </p:spPr>
        <p:txBody>
          <a:bodyPr wrap="square">
            <a:spAutoFit/>
          </a:bodyPr>
          <a:lstStyle>
            <a:defPPr>
              <a:defRPr lang="en-US"/>
            </a:defPPr>
            <a:lvl1pPr marR="0" lvl="0" indent="0" defTabSz="457200" fontAlgn="auto">
              <a:lnSpc>
                <a:spcPct val="100000"/>
              </a:lnSpc>
              <a:spcBef>
                <a:spcPts val="0"/>
              </a:spcBef>
              <a:spcAft>
                <a:spcPts val="0"/>
              </a:spcAft>
              <a:buClrTx/>
              <a:buSzTx/>
              <a:buFontTx/>
              <a:buNone/>
              <a:tabLst/>
              <a:defRPr kumimoji="0" sz="800" b="0" i="0" u="none" strike="noStrike" cap="none" spc="0" normalizeH="0" baseline="0">
                <a:ln>
                  <a:noFill/>
                </a:ln>
                <a:solidFill>
                  <a:prstClr val="black"/>
                </a:solidFill>
                <a:effectLst/>
                <a:uLnTx/>
                <a:uFillTx/>
                <a:latin typeface="Source Sans Pro" panose="020B0503030403020204" pitchFamily="34" charset="77"/>
              </a:defRPr>
            </a:lvl1pPr>
          </a:lstStyle>
          <a:p>
            <a:r>
              <a:rPr lang="en-US" dirty="0"/>
              <a:t>White=Non-Hispanic White. </a:t>
            </a:r>
            <a:r>
              <a:rPr lang="en-US" baseline="30000" dirty="0"/>
              <a:t>a</a:t>
            </a:r>
            <a:r>
              <a:rPr lang="en-US" dirty="0"/>
              <a:t>Overweight or obese. </a:t>
            </a:r>
            <a:r>
              <a:rPr lang="en-US" baseline="30000" dirty="0"/>
              <a:t>b</a:t>
            </a:r>
            <a:r>
              <a:rPr lang="en-US" dirty="0"/>
              <a:t>In ages ≥20 years, 25.0 kg/m2 ≤ BMI &lt; 30.0 kg/m2. In ages 12-19 years, BMI at or above 85th percentile but below 95th percentile of Centers for Disease Control and Prevention growth chart. </a:t>
            </a:r>
            <a:r>
              <a:rPr lang="en-US" baseline="30000" dirty="0"/>
              <a:t>c</a:t>
            </a:r>
            <a:r>
              <a:rPr lang="en-US" dirty="0"/>
              <a:t>In ages ≥20 years, BMI ≥30.0 kg/m2. In ages 12-19 years, BMI at or above 95</a:t>
            </a:r>
            <a:r>
              <a:rPr lang="en-US" baseline="30000" dirty="0"/>
              <a:t>th</a:t>
            </a:r>
            <a:r>
              <a:rPr lang="en-US" dirty="0"/>
              <a:t> percentile of CDC growth chart. Sum of estimates for overweight and obese may not equal total excess body weight value presented due to rounding.</a:t>
            </a:r>
          </a:p>
          <a:p>
            <a:r>
              <a:rPr lang="en-US" b="1" dirty="0"/>
              <a:t>Source:</a:t>
            </a:r>
            <a:r>
              <a:rPr lang="en-US" dirty="0"/>
              <a:t> National Health and Nutrition Examination Survey Data, 2017-2020.</a:t>
            </a:r>
          </a:p>
          <a:p>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
        <p:nvSpPr>
          <p:cNvPr id="4" name="Title 3">
            <a:extLst>
              <a:ext uri="{FF2B5EF4-FFF2-40B4-BE49-F238E27FC236}">
                <a16:creationId xmlns:a16="http://schemas.microsoft.com/office/drawing/2014/main" id="{1AB72231-65E7-2EC4-721E-7BBF2FF3C7BF}"/>
              </a:ext>
            </a:extLst>
          </p:cNvPr>
          <p:cNvSpPr>
            <a:spLocks noGrp="1"/>
          </p:cNvSpPr>
          <p:nvPr>
            <p:ph type="title"/>
          </p:nvPr>
        </p:nvSpPr>
        <p:spPr>
          <a:xfrm>
            <a:off x="593725" y="664212"/>
            <a:ext cx="9377589" cy="502920"/>
          </a:xfrm>
        </p:spPr>
        <p:txBody>
          <a:bodyPr>
            <a:normAutofit fontScale="90000"/>
          </a:bodyPr>
          <a:lstStyle/>
          <a:p>
            <a:r>
              <a:rPr lang="en-US" dirty="0"/>
              <a:t>Excess Body Weight</a:t>
            </a:r>
            <a:r>
              <a:rPr lang="en-US" baseline="30000" dirty="0"/>
              <a:t>a</a:t>
            </a:r>
            <a:r>
              <a:rPr lang="en-US" dirty="0"/>
              <a:t> (%) in Hispanics and Whites by Age, US, 2017-2020</a:t>
            </a:r>
          </a:p>
        </p:txBody>
      </p:sp>
      <p:pic>
        <p:nvPicPr>
          <p:cNvPr id="3" name="Picture 2">
            <a:extLst>
              <a:ext uri="{FF2B5EF4-FFF2-40B4-BE49-F238E27FC236}">
                <a16:creationId xmlns:a16="http://schemas.microsoft.com/office/drawing/2014/main" id="{26029447-133D-7D5B-2596-8944CCB49DB7}"/>
              </a:ext>
            </a:extLst>
          </p:cNvPr>
          <p:cNvPicPr>
            <a:picLocks noChangeAspect="1"/>
          </p:cNvPicPr>
          <p:nvPr/>
        </p:nvPicPr>
        <p:blipFill>
          <a:blip r:embed="rId4"/>
          <a:stretch>
            <a:fillRect/>
          </a:stretch>
        </p:blipFill>
        <p:spPr>
          <a:xfrm>
            <a:off x="1886184" y="1299563"/>
            <a:ext cx="8419627" cy="4718120"/>
          </a:xfrm>
          <a:prstGeom prst="rect">
            <a:avLst/>
          </a:prstGeom>
        </p:spPr>
      </p:pic>
    </p:spTree>
    <p:extLst>
      <p:ext uri="{BB962C8B-B14F-4D97-AF65-F5344CB8AC3E}">
        <p14:creationId xmlns:p14="http://schemas.microsoft.com/office/powerpoint/2010/main" val="296541676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6711-1FD9-623C-6FD3-2459597B9851}"/>
              </a:ext>
            </a:extLst>
          </p:cNvPr>
          <p:cNvSpPr>
            <a:spLocks noGrp="1"/>
          </p:cNvSpPr>
          <p:nvPr>
            <p:ph type="title"/>
          </p:nvPr>
        </p:nvSpPr>
        <p:spPr/>
        <p:txBody>
          <a:bodyPr lIns="0" tIns="0" rIns="0" bIns="0" anchor="ctr">
            <a:noAutofit/>
          </a:bodyPr>
          <a:lstStyle/>
          <a:p>
            <a:pPr algn="l">
              <a:lnSpc>
                <a:spcPct val="100000"/>
              </a:lnSpc>
            </a:pPr>
            <a:r>
              <a:rPr lang="en-US" sz="13800" b="1" dirty="0">
                <a:solidFill>
                  <a:schemeClr val="bg1"/>
                </a:solidFill>
                <a:latin typeface="Poppins" pitchFamily="2" charset="77"/>
                <a:cs typeface="Poppins" pitchFamily="2" charset="77"/>
              </a:rPr>
              <a:t>Thank You!</a:t>
            </a:r>
          </a:p>
        </p:txBody>
      </p:sp>
      <p:sp>
        <p:nvSpPr>
          <p:cNvPr id="3" name="Slide Number Placeholder 2">
            <a:extLst>
              <a:ext uri="{FF2B5EF4-FFF2-40B4-BE49-F238E27FC236}">
                <a16:creationId xmlns:a16="http://schemas.microsoft.com/office/drawing/2014/main" id="{F550D420-DF99-0CDD-D2C8-FD5C129A270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srgbClr val="FFFFFF"/>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FFFFFF"/>
              </a:solidFill>
              <a:effectLst/>
              <a:uLnTx/>
              <a:uFillTx/>
              <a:latin typeface="Poppins" pitchFamily="2" charset="77"/>
              <a:ea typeface="+mn-ea"/>
              <a:cs typeface="+mn-cs"/>
            </a:endParaRPr>
          </a:p>
        </p:txBody>
      </p:sp>
      <p:pic>
        <p:nvPicPr>
          <p:cNvPr id="7" name="Picture 6" descr="A picture containing text, clipart&#10;&#10;Description automatically generated">
            <a:extLst>
              <a:ext uri="{FF2B5EF4-FFF2-40B4-BE49-F238E27FC236}">
                <a16:creationId xmlns:a16="http://schemas.microsoft.com/office/drawing/2014/main" id="{8723249C-5562-91FC-9FA8-41DC535D8C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
        <p:nvSpPr>
          <p:cNvPr id="5" name="TextBox 4">
            <a:extLst>
              <a:ext uri="{FF2B5EF4-FFF2-40B4-BE49-F238E27FC236}">
                <a16:creationId xmlns:a16="http://schemas.microsoft.com/office/drawing/2014/main" id="{23C88C8A-9D94-DE7E-A413-C72EEB05158B}"/>
              </a:ext>
            </a:extLst>
          </p:cNvPr>
          <p:cNvSpPr txBox="1"/>
          <p:nvPr/>
        </p:nvSpPr>
        <p:spPr>
          <a:xfrm>
            <a:off x="152400" y="6508261"/>
            <a:ext cx="3827417"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Source Sans Pro" panose="020B0503030403020204" pitchFamily="34" charset="77"/>
                <a:ea typeface="+mn-ea"/>
                <a:cs typeface="+mn-cs"/>
              </a:rPr>
              <a:t>©2024, American Cancer Society, Inc.</a:t>
            </a:r>
          </a:p>
        </p:txBody>
      </p:sp>
    </p:spTree>
    <p:extLst>
      <p:ext uri="{BB962C8B-B14F-4D97-AF65-F5344CB8AC3E}">
        <p14:creationId xmlns:p14="http://schemas.microsoft.com/office/powerpoint/2010/main" val="180265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4A6D3D8-1201-8ECE-3268-751B6F3F5900}"/>
              </a:ext>
            </a:extLst>
          </p:cNvPr>
          <p:cNvSpPr txBox="1"/>
          <p:nvPr/>
        </p:nvSpPr>
        <p:spPr>
          <a:xfrm>
            <a:off x="0" y="6053011"/>
            <a:ext cx="11742738" cy="584775"/>
          </a:xfrm>
          <a:prstGeom prst="rect">
            <a:avLst/>
          </a:prstGeom>
          <a:noFill/>
        </p:spPr>
        <p:txBody>
          <a:bodyPr wrap="square">
            <a:spAutoFit/>
          </a:bodyPr>
          <a:lstStyle/>
          <a:p>
            <a:r>
              <a:rPr lang="en-US" sz="1050" b="0" i="0" u="none" strike="noStrike" baseline="30000" dirty="0">
                <a:solidFill>
                  <a:srgbClr val="3F3F41"/>
                </a:solidFill>
                <a:latin typeface="Frutiger LT Std 45 Light"/>
              </a:rPr>
              <a:t>a</a:t>
            </a:r>
            <a:r>
              <a:rPr lang="en-US" sz="800" b="0" i="0" u="none" strike="noStrike" baseline="0" dirty="0">
                <a:solidFill>
                  <a:srgbClr val="3F3F41"/>
                </a:solidFill>
                <a:latin typeface="Frutiger LT Std 45 Light"/>
              </a:rPr>
              <a:t>2021 population estimates used for Connecticut counties due to recent change in county equivalents.</a:t>
            </a:r>
          </a:p>
          <a:p>
            <a:r>
              <a:rPr lang="en-US" sz="800" b="1" i="0" u="none" strike="noStrike" baseline="0" dirty="0">
                <a:solidFill>
                  <a:srgbClr val="3F3F41"/>
                </a:solidFill>
                <a:latin typeface="Frutiger LT Std 45 Light"/>
              </a:rPr>
              <a:t>Source: </a:t>
            </a:r>
            <a:r>
              <a:rPr lang="en-US" sz="800" b="0" i="0" u="none" strike="noStrike" baseline="0" dirty="0">
                <a:solidFill>
                  <a:srgbClr val="3F3F41"/>
                </a:solidFill>
                <a:latin typeface="Frutiger LT Std 45 Light"/>
              </a:rPr>
              <a:t>US Census Bureau, Population Estimates, July 1, 2022. Released 2023.</a:t>
            </a:r>
            <a:endPar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solidFill>
                <a:prstClr val="black"/>
              </a:solidFill>
              <a:latin typeface="Source Sans Pro" panose="020B0503030403020204" pitchFamily="34"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
        <p:nvSpPr>
          <p:cNvPr id="29" name="Title 3">
            <a:extLst>
              <a:ext uri="{FF2B5EF4-FFF2-40B4-BE49-F238E27FC236}">
                <a16:creationId xmlns:a16="http://schemas.microsoft.com/office/drawing/2014/main" id="{3932A6DE-C03D-ECA6-45E7-CCFACD30AA8D}"/>
              </a:ext>
            </a:extLst>
          </p:cNvPr>
          <p:cNvSpPr>
            <a:spLocks noGrp="1"/>
          </p:cNvSpPr>
          <p:nvPr>
            <p:ph type="title"/>
          </p:nvPr>
        </p:nvSpPr>
        <p:spPr>
          <a:xfrm>
            <a:off x="449262" y="729286"/>
            <a:ext cx="9320380" cy="517946"/>
          </a:xfrm>
        </p:spPr>
        <p:txBody>
          <a:bodyPr/>
          <a:lstStyle/>
          <a:p>
            <a:r>
              <a:rPr lang="en-US" sz="2400" dirty="0"/>
              <a:t>Hispanic Population Distribution as a Percent of Total County Population</a:t>
            </a:r>
            <a:r>
              <a:rPr lang="en-US" sz="2400" baseline="30000" dirty="0"/>
              <a:t>a</a:t>
            </a:r>
            <a:endParaRPr lang="en-US" sz="2400" dirty="0"/>
          </a:p>
        </p:txBody>
      </p:sp>
      <p:sp>
        <p:nvSpPr>
          <p:cNvPr id="5" name="Text Placeholder 4">
            <a:extLst>
              <a:ext uri="{FF2B5EF4-FFF2-40B4-BE49-F238E27FC236}">
                <a16:creationId xmlns:a16="http://schemas.microsoft.com/office/drawing/2014/main" id="{6E659EA0-A8BF-E749-85D9-A2F18F8D1CF1}"/>
              </a:ext>
            </a:extLst>
          </p:cNvPr>
          <p:cNvSpPr>
            <a:spLocks noGrp="1"/>
          </p:cNvSpPr>
          <p:nvPr>
            <p:ph type="body" sz="quarter" idx="13"/>
          </p:nvPr>
        </p:nvSpPr>
        <p:spPr/>
        <p:txBody>
          <a:bodyPr>
            <a:normAutofit lnSpcReduction="10000"/>
          </a:bodyPr>
          <a:lstStyle/>
          <a:p>
            <a:r>
              <a:rPr lang="en-US" dirty="0"/>
              <a:t>Cancer Facts &amp; Figures for Hispanic/Latino People 2024-2026</a:t>
            </a:r>
          </a:p>
        </p:txBody>
      </p:sp>
      <p:pic>
        <p:nvPicPr>
          <p:cNvPr id="4" name="Picture 3">
            <a:extLst>
              <a:ext uri="{FF2B5EF4-FFF2-40B4-BE49-F238E27FC236}">
                <a16:creationId xmlns:a16="http://schemas.microsoft.com/office/drawing/2014/main" id="{01469750-32B5-E13B-9BF7-1F427443DC12}"/>
              </a:ext>
            </a:extLst>
          </p:cNvPr>
          <p:cNvPicPr>
            <a:picLocks noChangeAspect="1"/>
          </p:cNvPicPr>
          <p:nvPr/>
        </p:nvPicPr>
        <p:blipFill>
          <a:blip r:embed="rId3"/>
          <a:stretch>
            <a:fillRect/>
          </a:stretch>
        </p:blipFill>
        <p:spPr>
          <a:xfrm>
            <a:off x="2294994" y="1578191"/>
            <a:ext cx="7602011" cy="4153480"/>
          </a:xfrm>
          <a:prstGeom prst="rect">
            <a:avLst/>
          </a:prstGeom>
        </p:spPr>
      </p:pic>
    </p:spTree>
    <p:extLst>
      <p:ext uri="{BB962C8B-B14F-4D97-AF65-F5344CB8AC3E}">
        <p14:creationId xmlns:p14="http://schemas.microsoft.com/office/powerpoint/2010/main" val="229320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4A6D3D8-1201-8ECE-3268-751B6F3F5900}"/>
              </a:ext>
            </a:extLst>
          </p:cNvPr>
          <p:cNvSpPr txBox="1"/>
          <p:nvPr/>
        </p:nvSpPr>
        <p:spPr>
          <a:xfrm>
            <a:off x="0" y="6276249"/>
            <a:ext cx="11742738"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Source Sans Pro" panose="020B0503030403020204" pitchFamily="34" charset="77"/>
                <a:ea typeface="+mn-ea"/>
                <a:cs typeface="+mn-cs"/>
              </a:rPr>
              <a:t>a</a:t>
            </a: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Estimates exclude basal and squamous cell skin cancers and in situ carcinoma except urinary bladder. Estimates do not reflect the impact of the COVID-19 pandemic on cancer cases or deaths.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
        <p:nvSpPr>
          <p:cNvPr id="29" name="Title 3">
            <a:extLst>
              <a:ext uri="{FF2B5EF4-FFF2-40B4-BE49-F238E27FC236}">
                <a16:creationId xmlns:a16="http://schemas.microsoft.com/office/drawing/2014/main" id="{3932A6DE-C03D-ECA6-45E7-CCFACD30AA8D}"/>
              </a:ext>
            </a:extLst>
          </p:cNvPr>
          <p:cNvSpPr>
            <a:spLocks noGrp="1"/>
          </p:cNvSpPr>
          <p:nvPr>
            <p:ph type="title"/>
          </p:nvPr>
        </p:nvSpPr>
        <p:spPr>
          <a:xfrm>
            <a:off x="449262" y="844048"/>
            <a:ext cx="10323513" cy="517946"/>
          </a:xfrm>
        </p:spPr>
        <p:txBody>
          <a:bodyPr/>
          <a:lstStyle/>
          <a:p>
            <a:r>
              <a:rPr lang="en-US" sz="2400" dirty="0"/>
              <a:t>Leading Sites of New Cancer Cases and Deaths in Hispanic People, US, 2024</a:t>
            </a:r>
          </a:p>
        </p:txBody>
      </p:sp>
      <p:sp>
        <p:nvSpPr>
          <p:cNvPr id="4" name="Text Placeholder 3">
            <a:extLst>
              <a:ext uri="{FF2B5EF4-FFF2-40B4-BE49-F238E27FC236}">
                <a16:creationId xmlns:a16="http://schemas.microsoft.com/office/drawing/2014/main" id="{B302E7F5-B59A-8308-A028-6D2DA80C5C3A}"/>
              </a:ext>
            </a:extLst>
          </p:cNvPr>
          <p:cNvSpPr>
            <a:spLocks noGrp="1"/>
          </p:cNvSpPr>
          <p:nvPr>
            <p:ph type="body" sz="quarter" idx="13"/>
          </p:nvPr>
        </p:nvSpPr>
        <p:spPr>
          <a:xfrm>
            <a:off x="449262" y="246221"/>
            <a:ext cx="9917251" cy="251703"/>
          </a:xfrm>
        </p:spPr>
        <p:txBody>
          <a:bodyPr>
            <a:normAutofit lnSpcReduction="10000"/>
          </a:bodyPr>
          <a:lstStyle/>
          <a:p>
            <a:r>
              <a:rPr lang="en-US" dirty="0"/>
              <a:t>Cancer Facts &amp; Figures for Hispanic/Latino People 2024-2026</a:t>
            </a:r>
          </a:p>
        </p:txBody>
      </p:sp>
      <p:pic>
        <p:nvPicPr>
          <p:cNvPr id="7" name="Picture 6">
            <a:extLst>
              <a:ext uri="{FF2B5EF4-FFF2-40B4-BE49-F238E27FC236}">
                <a16:creationId xmlns:a16="http://schemas.microsoft.com/office/drawing/2014/main" id="{4D78A520-011C-E678-7E9B-B01C3D5F37B5}"/>
              </a:ext>
            </a:extLst>
          </p:cNvPr>
          <p:cNvPicPr>
            <a:picLocks noChangeAspect="1"/>
          </p:cNvPicPr>
          <p:nvPr/>
        </p:nvPicPr>
        <p:blipFill>
          <a:blip r:embed="rId3"/>
          <a:stretch>
            <a:fillRect/>
          </a:stretch>
        </p:blipFill>
        <p:spPr>
          <a:xfrm>
            <a:off x="2446718" y="1624291"/>
            <a:ext cx="7298564" cy="4389661"/>
          </a:xfrm>
          <a:prstGeom prst="rect">
            <a:avLst/>
          </a:prstGeom>
        </p:spPr>
      </p:pic>
    </p:spTree>
    <p:extLst>
      <p:ext uri="{BB962C8B-B14F-4D97-AF65-F5344CB8AC3E}">
        <p14:creationId xmlns:p14="http://schemas.microsoft.com/office/powerpoint/2010/main" val="42451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4FBF7-7AB3-1837-D00F-E5BCA9F02E2E}"/>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E6E79255-0E6C-32C0-B1EA-4F7D3340F788}"/>
              </a:ext>
            </a:extLst>
          </p:cNvPr>
          <p:cNvSpPr txBox="1"/>
          <p:nvPr/>
        </p:nvSpPr>
        <p:spPr>
          <a:xfrm>
            <a:off x="0" y="5916403"/>
            <a:ext cx="11742738" cy="707886"/>
          </a:xfrm>
          <a:prstGeom prst="rect">
            <a:avLst/>
          </a:prstGeom>
          <a:noFill/>
        </p:spPr>
        <p:txBody>
          <a:bodyPr wrap="square">
            <a:spAutoFit/>
          </a:bodyPr>
          <a:lstStyle/>
          <a:p>
            <a:r>
              <a:rPr lang="en-US" sz="1050" b="0" i="0" u="none" strike="noStrike" baseline="30000" dirty="0">
                <a:solidFill>
                  <a:srgbClr val="3F3F41"/>
                </a:solidFill>
                <a:latin typeface="Frutiger LT Std 45 Light"/>
              </a:rPr>
              <a:t>a</a:t>
            </a:r>
            <a:r>
              <a:rPr lang="en-US" sz="800" b="0" i="0" u="none" strike="noStrike" baseline="0" dirty="0">
                <a:solidFill>
                  <a:srgbClr val="3F3F41"/>
                </a:solidFill>
                <a:latin typeface="Frutiger LT Std 45 Light"/>
              </a:rPr>
              <a:t>Excludes unknown ages. </a:t>
            </a:r>
          </a:p>
          <a:p>
            <a:r>
              <a:rPr lang="en-US" sz="1000" baseline="30000" dirty="0">
                <a:solidFill>
                  <a:srgbClr val="3F3F41"/>
                </a:solidFill>
                <a:latin typeface="Frutiger LT Std 45 Light"/>
              </a:rPr>
              <a:t>b</a:t>
            </a:r>
            <a:r>
              <a:rPr lang="en-US" sz="800" b="0" i="0" u="none" strike="noStrike" baseline="0" dirty="0">
                <a:solidFill>
                  <a:srgbClr val="3F3F41"/>
                </a:solidFill>
                <a:latin typeface="Frutiger LT Std 45 Light"/>
              </a:rPr>
              <a:t>Rates are per 100,000 and age adjusted to the 2000 US standard population. </a:t>
            </a:r>
          </a:p>
          <a:p>
            <a:r>
              <a:rPr lang="en-US" sz="800" b="0" i="0" u="none" strike="noStrike" baseline="0" dirty="0">
                <a:solidFill>
                  <a:srgbClr val="3F3F41"/>
                </a:solidFill>
                <a:latin typeface="Frutiger LT Std 45 Light"/>
              </a:rPr>
              <a:t>White=Non-Hispanic </a:t>
            </a:r>
            <a:r>
              <a:rPr lang="en-US" sz="800" dirty="0">
                <a:solidFill>
                  <a:srgbClr val="3F3F41"/>
                </a:solidFill>
                <a:latin typeface="Frutiger LT Std 45 Light"/>
              </a:rPr>
              <a:t>White. </a:t>
            </a:r>
            <a:r>
              <a:rPr lang="en-US" sz="800" b="0" i="0" u="none" strike="noStrike" baseline="0" dirty="0">
                <a:solidFill>
                  <a:srgbClr val="3F3F41"/>
                </a:solidFill>
                <a:latin typeface="Frutiger LT Std 45 Light"/>
              </a:rPr>
              <a:t>Death rates are not directly comparable to those published in prior years due to updated population denominator data. 	</a:t>
            </a:r>
            <a:endPar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solidFill>
                <a:prstClr val="black"/>
              </a:solidFill>
              <a:latin typeface="Source Sans Pro" panose="020B0503030403020204" pitchFamily="34"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
        <p:nvSpPr>
          <p:cNvPr id="29" name="Title 3">
            <a:extLst>
              <a:ext uri="{FF2B5EF4-FFF2-40B4-BE49-F238E27FC236}">
                <a16:creationId xmlns:a16="http://schemas.microsoft.com/office/drawing/2014/main" id="{7D9353B9-8197-5BDF-5B77-8EB1923E3EDD}"/>
              </a:ext>
            </a:extLst>
          </p:cNvPr>
          <p:cNvSpPr>
            <a:spLocks noGrp="1"/>
          </p:cNvSpPr>
          <p:nvPr>
            <p:ph type="title"/>
          </p:nvPr>
        </p:nvSpPr>
        <p:spPr>
          <a:xfrm>
            <a:off x="449262" y="643750"/>
            <a:ext cx="10323513" cy="517946"/>
          </a:xfrm>
        </p:spPr>
        <p:txBody>
          <a:bodyPr/>
          <a:lstStyle/>
          <a:p>
            <a:r>
              <a:rPr lang="en-US" sz="2400" dirty="0"/>
              <a:t>Leading Causes of Death in Hispanic and White People, US, 2022</a:t>
            </a:r>
          </a:p>
        </p:txBody>
      </p:sp>
      <p:sp>
        <p:nvSpPr>
          <p:cNvPr id="5" name="Text Placeholder 4">
            <a:extLst>
              <a:ext uri="{FF2B5EF4-FFF2-40B4-BE49-F238E27FC236}">
                <a16:creationId xmlns:a16="http://schemas.microsoft.com/office/drawing/2014/main" id="{D967E886-9A5E-C273-2E7C-E42EDE93EB32}"/>
              </a:ext>
            </a:extLst>
          </p:cNvPr>
          <p:cNvSpPr>
            <a:spLocks noGrp="1"/>
          </p:cNvSpPr>
          <p:nvPr>
            <p:ph type="body" sz="quarter" idx="13"/>
          </p:nvPr>
        </p:nvSpPr>
        <p:spPr>
          <a:xfrm>
            <a:off x="449262" y="233711"/>
            <a:ext cx="9917251" cy="251703"/>
          </a:xfrm>
        </p:spPr>
        <p:txBody>
          <a:bodyPr>
            <a:normAutofit lnSpcReduction="10000"/>
          </a:bodyPr>
          <a:lstStyle/>
          <a:p>
            <a:r>
              <a:rPr lang="en-US" dirty="0"/>
              <a:t>Cancer Facts &amp; Figures for Hispanic/Latino People 2024-2026</a:t>
            </a:r>
          </a:p>
        </p:txBody>
      </p:sp>
      <p:pic>
        <p:nvPicPr>
          <p:cNvPr id="3" name="Picture 2">
            <a:extLst>
              <a:ext uri="{FF2B5EF4-FFF2-40B4-BE49-F238E27FC236}">
                <a16:creationId xmlns:a16="http://schemas.microsoft.com/office/drawing/2014/main" id="{4B4A1157-6C21-7D26-2932-12F2F05706FD}"/>
              </a:ext>
            </a:extLst>
          </p:cNvPr>
          <p:cNvPicPr>
            <a:picLocks noChangeAspect="1"/>
          </p:cNvPicPr>
          <p:nvPr/>
        </p:nvPicPr>
        <p:blipFill>
          <a:blip r:embed="rId3"/>
          <a:stretch>
            <a:fillRect/>
          </a:stretch>
        </p:blipFill>
        <p:spPr>
          <a:xfrm>
            <a:off x="1265388" y="1607056"/>
            <a:ext cx="9211961" cy="3667637"/>
          </a:xfrm>
          <a:prstGeom prst="rect">
            <a:avLst/>
          </a:prstGeom>
        </p:spPr>
      </p:pic>
    </p:spTree>
    <p:extLst>
      <p:ext uri="{BB962C8B-B14F-4D97-AF65-F5344CB8AC3E}">
        <p14:creationId xmlns:p14="http://schemas.microsoft.com/office/powerpoint/2010/main" val="308569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4A6D3D8-1201-8ECE-3268-751B6F3F5900}"/>
              </a:ext>
            </a:extLst>
          </p:cNvPr>
          <p:cNvSpPr txBox="1"/>
          <p:nvPr/>
        </p:nvSpPr>
        <p:spPr>
          <a:xfrm>
            <a:off x="0" y="6164069"/>
            <a:ext cx="117427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Rates are age adjusted to the 2000 US standard population. Incidence rates are adjusted for delays in reporting, and trend lines for incidence exclude 2020. Mortality data in Louisiana, New Hampshire, and Oklahoma were excluded from overall death rates for years in which information on Hispanic origin were not available.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Sources:</a:t>
            </a: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 Incidence – North American Association of Central Cancer Registries 2024. Mortality – National Center for Heath Statistics, Centers for Disease Control and Prevention,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
        <p:nvSpPr>
          <p:cNvPr id="29" name="Title 3">
            <a:extLst>
              <a:ext uri="{FF2B5EF4-FFF2-40B4-BE49-F238E27FC236}">
                <a16:creationId xmlns:a16="http://schemas.microsoft.com/office/drawing/2014/main" id="{3932A6DE-C03D-ECA6-45E7-CCFACD30AA8D}"/>
              </a:ext>
            </a:extLst>
          </p:cNvPr>
          <p:cNvSpPr>
            <a:spLocks noGrp="1"/>
          </p:cNvSpPr>
          <p:nvPr>
            <p:ph type="title"/>
          </p:nvPr>
        </p:nvSpPr>
        <p:spPr>
          <a:xfrm>
            <a:off x="449262" y="693931"/>
            <a:ext cx="9983607" cy="577520"/>
          </a:xfrm>
        </p:spPr>
        <p:txBody>
          <a:bodyPr/>
          <a:lstStyle/>
          <a:p>
            <a:r>
              <a:rPr lang="en-US" sz="2400" dirty="0"/>
              <a:t>Trends in Incidence (1998-2021) and Mortality (1990-2022) for All Cancers Combined in Hispanic People, US</a:t>
            </a:r>
          </a:p>
        </p:txBody>
      </p:sp>
      <p:sp>
        <p:nvSpPr>
          <p:cNvPr id="5" name="Text Placeholder 4">
            <a:extLst>
              <a:ext uri="{FF2B5EF4-FFF2-40B4-BE49-F238E27FC236}">
                <a16:creationId xmlns:a16="http://schemas.microsoft.com/office/drawing/2014/main" id="{6E659EA0-A8BF-E749-85D9-A2F18F8D1CF1}"/>
              </a:ext>
            </a:extLst>
          </p:cNvPr>
          <p:cNvSpPr>
            <a:spLocks noGrp="1"/>
          </p:cNvSpPr>
          <p:nvPr>
            <p:ph type="body" sz="quarter" idx="13"/>
          </p:nvPr>
        </p:nvSpPr>
        <p:spPr/>
        <p:txBody>
          <a:bodyPr>
            <a:normAutofit lnSpcReduction="10000"/>
          </a:bodyPr>
          <a:lstStyle/>
          <a:p>
            <a:r>
              <a:rPr lang="en-US" dirty="0"/>
              <a:t>Cancer Facts &amp; Figures for Hispanic/Latino People 2024-2026</a:t>
            </a:r>
          </a:p>
        </p:txBody>
      </p:sp>
      <p:pic>
        <p:nvPicPr>
          <p:cNvPr id="3" name="Picture 2">
            <a:extLst>
              <a:ext uri="{FF2B5EF4-FFF2-40B4-BE49-F238E27FC236}">
                <a16:creationId xmlns:a16="http://schemas.microsoft.com/office/drawing/2014/main" id="{8EAC8D06-BAEB-508D-4523-F0E592D06B27}"/>
              </a:ext>
            </a:extLst>
          </p:cNvPr>
          <p:cNvPicPr>
            <a:picLocks noChangeAspect="1"/>
          </p:cNvPicPr>
          <p:nvPr/>
        </p:nvPicPr>
        <p:blipFill>
          <a:blip r:embed="rId3"/>
          <a:stretch>
            <a:fillRect/>
          </a:stretch>
        </p:blipFill>
        <p:spPr>
          <a:xfrm>
            <a:off x="2578619" y="1479969"/>
            <a:ext cx="7034762" cy="4584930"/>
          </a:xfrm>
          <a:prstGeom prst="rect">
            <a:avLst/>
          </a:prstGeom>
        </p:spPr>
      </p:pic>
    </p:spTree>
    <p:extLst>
      <p:ext uri="{BB962C8B-B14F-4D97-AF65-F5344CB8AC3E}">
        <p14:creationId xmlns:p14="http://schemas.microsoft.com/office/powerpoint/2010/main" val="66007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4A6D3D8-1201-8ECE-3268-751B6F3F5900}"/>
              </a:ext>
            </a:extLst>
          </p:cNvPr>
          <p:cNvSpPr txBox="1"/>
          <p:nvPr/>
        </p:nvSpPr>
        <p:spPr>
          <a:xfrm>
            <a:off x="0" y="6169890"/>
            <a:ext cx="117427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Rates are age adjusted to the 2000 US standard population. Incidence rates are adjusted for delays in reporting, and trend lines for incidence exclude 2020. Mortality data in Louisiana, New Hampshire, and Oklahoma were excluded from overall death rates for years in which information on Hispanic origin were not available. aIncludes liver and intrahepatic bile duct. </a:t>
            </a:r>
            <a:r>
              <a:rPr kumimoji="0" lang="en-US" sz="800" b="0" i="0" u="none" strike="noStrike" kern="1200" cap="none" spc="0" normalizeH="0" baseline="30000" noProof="0" dirty="0">
                <a:ln>
                  <a:noFill/>
                </a:ln>
                <a:solidFill>
                  <a:prstClr val="black"/>
                </a:solidFill>
                <a:effectLst/>
                <a:uLnTx/>
                <a:uFillTx/>
                <a:latin typeface="Source Sans Pro" panose="020B0503030403020204" pitchFamily="34" charset="77"/>
                <a:ea typeface="+mn-ea"/>
                <a:cs typeface="+mn-cs"/>
              </a:rPr>
              <a:t>b</a:t>
            </a: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Colorectum excludes appendiceal cancer. Figures are shown on different scales to emphasize trends.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dirty="0">
                <a:solidFill>
                  <a:prstClr val="black"/>
                </a:solidFill>
                <a:latin typeface="Source Sans Pro" panose="020B0503030403020204" pitchFamily="34" charset="77"/>
              </a:rPr>
              <a:t>Sources:</a:t>
            </a:r>
            <a:r>
              <a:rPr lang="en-US" sz="800" dirty="0">
                <a:solidFill>
                  <a:prstClr val="black"/>
                </a:solidFill>
                <a:latin typeface="Source Sans Pro" panose="020B0503030403020204" pitchFamily="34" charset="77"/>
              </a:rPr>
              <a:t> Incidence – North American Association of Central Cancer Registries, 2024. Mortality – National Center for Heath Statistics, Centers for Disease Control and Prevention,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
        <p:nvSpPr>
          <p:cNvPr id="29" name="Title 3">
            <a:extLst>
              <a:ext uri="{FF2B5EF4-FFF2-40B4-BE49-F238E27FC236}">
                <a16:creationId xmlns:a16="http://schemas.microsoft.com/office/drawing/2014/main" id="{3932A6DE-C03D-ECA6-45E7-CCFACD30AA8D}"/>
              </a:ext>
            </a:extLst>
          </p:cNvPr>
          <p:cNvSpPr>
            <a:spLocks noGrp="1"/>
          </p:cNvSpPr>
          <p:nvPr>
            <p:ph type="title"/>
          </p:nvPr>
        </p:nvSpPr>
        <p:spPr>
          <a:xfrm>
            <a:off x="449262" y="688110"/>
            <a:ext cx="10094913" cy="517946"/>
          </a:xfrm>
        </p:spPr>
        <p:txBody>
          <a:bodyPr/>
          <a:lstStyle/>
          <a:p>
            <a:r>
              <a:rPr lang="en-US" sz="2400" dirty="0"/>
              <a:t>Trends in Incidence (1998-2021) and Mortality (1990-2022) in Hispanic Males for Selected Cancers, US</a:t>
            </a:r>
          </a:p>
        </p:txBody>
      </p:sp>
      <p:sp>
        <p:nvSpPr>
          <p:cNvPr id="5" name="Text Placeholder 4">
            <a:extLst>
              <a:ext uri="{FF2B5EF4-FFF2-40B4-BE49-F238E27FC236}">
                <a16:creationId xmlns:a16="http://schemas.microsoft.com/office/drawing/2014/main" id="{6E659EA0-A8BF-E749-85D9-A2F18F8D1CF1}"/>
              </a:ext>
            </a:extLst>
          </p:cNvPr>
          <p:cNvSpPr>
            <a:spLocks noGrp="1"/>
          </p:cNvSpPr>
          <p:nvPr>
            <p:ph type="body" sz="quarter" idx="13"/>
          </p:nvPr>
        </p:nvSpPr>
        <p:spPr/>
        <p:txBody>
          <a:bodyPr>
            <a:normAutofit lnSpcReduction="10000"/>
          </a:bodyPr>
          <a:lstStyle/>
          <a:p>
            <a:r>
              <a:rPr lang="en-US" dirty="0"/>
              <a:t>Cancer Facts &amp; Figures for Hispanic/Latino People 2024-2026</a:t>
            </a:r>
          </a:p>
        </p:txBody>
      </p:sp>
      <p:pic>
        <p:nvPicPr>
          <p:cNvPr id="3" name="Picture 2">
            <a:extLst>
              <a:ext uri="{FF2B5EF4-FFF2-40B4-BE49-F238E27FC236}">
                <a16:creationId xmlns:a16="http://schemas.microsoft.com/office/drawing/2014/main" id="{024C7F57-7FBD-AC50-5BBB-8690019DF9FC}"/>
              </a:ext>
            </a:extLst>
          </p:cNvPr>
          <p:cNvPicPr>
            <a:picLocks noChangeAspect="1"/>
          </p:cNvPicPr>
          <p:nvPr/>
        </p:nvPicPr>
        <p:blipFill>
          <a:blip r:embed="rId3"/>
          <a:stretch>
            <a:fillRect/>
          </a:stretch>
        </p:blipFill>
        <p:spPr>
          <a:xfrm>
            <a:off x="980691" y="1647066"/>
            <a:ext cx="10230618" cy="3982507"/>
          </a:xfrm>
          <a:prstGeom prst="rect">
            <a:avLst/>
          </a:prstGeom>
        </p:spPr>
      </p:pic>
    </p:spTree>
    <p:extLst>
      <p:ext uri="{BB962C8B-B14F-4D97-AF65-F5344CB8AC3E}">
        <p14:creationId xmlns:p14="http://schemas.microsoft.com/office/powerpoint/2010/main" val="389957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4A6D3D8-1201-8ECE-3268-751B6F3F5900}"/>
              </a:ext>
            </a:extLst>
          </p:cNvPr>
          <p:cNvSpPr txBox="1"/>
          <p:nvPr/>
        </p:nvSpPr>
        <p:spPr>
          <a:xfrm>
            <a:off x="111512" y="6080198"/>
            <a:ext cx="1174273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Rates are age adjusted to the 2000 US standard population. Incidence rates are adjusted for delays in reporting, and trend lines for incidence exclude 2020. Mortality data in Louisiana, New Hampshire, and Oklahoma were excluded from overall death rates for years in which information on Hispanic origin were not available. aIncludes liver and intrahepatic bile duct. </a:t>
            </a:r>
            <a:r>
              <a:rPr kumimoji="0" lang="en-US" sz="800" b="0" i="0" u="none" strike="noStrike" kern="1200" cap="none" spc="0" normalizeH="0" baseline="30000" noProof="0" dirty="0">
                <a:ln>
                  <a:noFill/>
                </a:ln>
                <a:solidFill>
                  <a:prstClr val="black"/>
                </a:solidFill>
                <a:effectLst/>
                <a:uLnTx/>
                <a:uFillTx/>
                <a:latin typeface="Source Sans Pro" panose="020B0503030403020204" pitchFamily="34" charset="77"/>
                <a:ea typeface="+mn-ea"/>
                <a:cs typeface="+mn-cs"/>
              </a:rPr>
              <a:t>b</a:t>
            </a: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Colorectum excludes appendiceal cancer. Figures are shown on different scales to emphasize trends.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Sources:</a:t>
            </a: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 Incidence – North American Association of Central Cancer Registries, 2024. Mortality – National Center for Heath Statistics, Centers for Disease Control and Prevention,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
        <p:nvSpPr>
          <p:cNvPr id="4" name="Title 3">
            <a:extLst>
              <a:ext uri="{FF2B5EF4-FFF2-40B4-BE49-F238E27FC236}">
                <a16:creationId xmlns:a16="http://schemas.microsoft.com/office/drawing/2014/main" id="{33B445E2-2893-1A24-4FC8-FCE97A66CAC7}"/>
              </a:ext>
            </a:extLst>
          </p:cNvPr>
          <p:cNvSpPr>
            <a:spLocks noGrp="1"/>
          </p:cNvSpPr>
          <p:nvPr>
            <p:ph type="title"/>
          </p:nvPr>
        </p:nvSpPr>
        <p:spPr>
          <a:xfrm>
            <a:off x="449261" y="625037"/>
            <a:ext cx="9917251" cy="517946"/>
          </a:xfrm>
        </p:spPr>
        <p:txBody>
          <a:bodyPr/>
          <a:lstStyle/>
          <a:p>
            <a:r>
              <a:rPr kumimoji="0" lang="en-US" sz="2400" b="1" i="0" u="none" strike="noStrike" kern="1200" cap="none" spc="0" normalizeH="0" baseline="0" noProof="0" dirty="0">
                <a:ln>
                  <a:noFill/>
                </a:ln>
                <a:solidFill>
                  <a:srgbClr val="2746F8"/>
                </a:solidFill>
                <a:effectLst/>
                <a:uLnTx/>
                <a:uFillTx/>
                <a:latin typeface="Poppins" pitchFamily="2" charset="77"/>
                <a:ea typeface="+mj-ea"/>
                <a:cs typeface="Poppins" pitchFamily="2" charset="77"/>
              </a:rPr>
              <a:t>Trends in Incidence (1998-2021) and Mortality (1990-2022) in Hispanic Females for Selected Cancers, US</a:t>
            </a:r>
            <a:endParaRPr lang="en-US" dirty="0"/>
          </a:p>
        </p:txBody>
      </p:sp>
      <p:sp>
        <p:nvSpPr>
          <p:cNvPr id="9" name="Text Placeholder 8">
            <a:extLst>
              <a:ext uri="{FF2B5EF4-FFF2-40B4-BE49-F238E27FC236}">
                <a16:creationId xmlns:a16="http://schemas.microsoft.com/office/drawing/2014/main" id="{E6C1EB15-B4DA-AFDE-92CC-29932210D21E}"/>
              </a:ext>
            </a:extLst>
          </p:cNvPr>
          <p:cNvSpPr>
            <a:spLocks noGrp="1"/>
          </p:cNvSpPr>
          <p:nvPr>
            <p:ph type="body" sz="quarter" idx="13"/>
          </p:nvPr>
        </p:nvSpPr>
        <p:spPr>
          <a:xfrm>
            <a:off x="449262" y="115614"/>
            <a:ext cx="9917251" cy="369799"/>
          </a:xfrm>
        </p:spPr>
        <p:txBody>
          <a:bodyPr>
            <a:normAutofit/>
          </a:bodyPr>
          <a:lstStyle/>
          <a:p>
            <a:pPr lvl="0">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Facts &amp; Figures for </a:t>
            </a:r>
            <a:r>
              <a:rPr lang="en-US" dirty="0"/>
              <a:t>Hispanic/Latino People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2024-2026</a:t>
            </a:r>
          </a:p>
        </p:txBody>
      </p:sp>
      <p:pic>
        <p:nvPicPr>
          <p:cNvPr id="3" name="Picture 2">
            <a:extLst>
              <a:ext uri="{FF2B5EF4-FFF2-40B4-BE49-F238E27FC236}">
                <a16:creationId xmlns:a16="http://schemas.microsoft.com/office/drawing/2014/main" id="{586C13A2-DB46-E1C5-A41D-3C5AA024178C}"/>
              </a:ext>
            </a:extLst>
          </p:cNvPr>
          <p:cNvPicPr>
            <a:picLocks noChangeAspect="1"/>
          </p:cNvPicPr>
          <p:nvPr/>
        </p:nvPicPr>
        <p:blipFill>
          <a:blip r:embed="rId3"/>
          <a:stretch>
            <a:fillRect/>
          </a:stretch>
        </p:blipFill>
        <p:spPr>
          <a:xfrm>
            <a:off x="925168" y="1382212"/>
            <a:ext cx="10341664" cy="4093575"/>
          </a:xfrm>
          <a:prstGeom prst="rect">
            <a:avLst/>
          </a:prstGeom>
        </p:spPr>
      </p:pic>
    </p:spTree>
    <p:extLst>
      <p:ext uri="{BB962C8B-B14F-4D97-AF65-F5344CB8AC3E}">
        <p14:creationId xmlns:p14="http://schemas.microsoft.com/office/powerpoint/2010/main" val="18453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44BB-0314-8324-51EE-280262C51AA0}"/>
              </a:ext>
            </a:extLst>
          </p:cNvPr>
          <p:cNvSpPr>
            <a:spLocks noGrp="1"/>
          </p:cNvSpPr>
          <p:nvPr>
            <p:ph type="title"/>
          </p:nvPr>
        </p:nvSpPr>
        <p:spPr>
          <a:xfrm>
            <a:off x="449262" y="574679"/>
            <a:ext cx="9917251" cy="517946"/>
          </a:xfrm>
        </p:spPr>
        <p:txBody>
          <a:bodyPr/>
          <a:lstStyle/>
          <a:p>
            <a:r>
              <a:rPr lang="en-US" sz="2400" dirty="0"/>
              <a:t>Age Adjusted Incidence Rate Ratios Among Hispanic People Compared to White People For Selected Cancers, US, 2017-2021</a:t>
            </a:r>
          </a:p>
        </p:txBody>
      </p:sp>
      <p:sp>
        <p:nvSpPr>
          <p:cNvPr id="4" name="Text Placeholder 3">
            <a:extLst>
              <a:ext uri="{FF2B5EF4-FFF2-40B4-BE49-F238E27FC236}">
                <a16:creationId xmlns:a16="http://schemas.microsoft.com/office/drawing/2014/main" id="{7BDB0310-0518-8B3F-0394-13B746E9B5AE}"/>
              </a:ext>
            </a:extLst>
          </p:cNvPr>
          <p:cNvSpPr>
            <a:spLocks noGrp="1"/>
          </p:cNvSpPr>
          <p:nvPr>
            <p:ph type="body" sz="quarter" idx="13"/>
          </p:nvPr>
        </p:nvSpPr>
        <p:spPr/>
        <p:txBody>
          <a:bodyPr>
            <a:normAutofit lnSpcReduction="10000"/>
          </a:bodyPr>
          <a:lstStyle/>
          <a:p>
            <a:r>
              <a:rPr lang="en-US" dirty="0"/>
              <a:t>Cancer Facts &amp; Figures for Hispanic/Latino People 2024-2026</a:t>
            </a:r>
          </a:p>
        </p:txBody>
      </p:sp>
      <p:pic>
        <p:nvPicPr>
          <p:cNvPr id="8" name="Picture 7">
            <a:extLst>
              <a:ext uri="{FF2B5EF4-FFF2-40B4-BE49-F238E27FC236}">
                <a16:creationId xmlns:a16="http://schemas.microsoft.com/office/drawing/2014/main" id="{3955762D-7868-F7B4-EDC7-C3BCB7636E17}"/>
              </a:ext>
            </a:extLst>
          </p:cNvPr>
          <p:cNvPicPr>
            <a:picLocks noChangeAspect="1"/>
          </p:cNvPicPr>
          <p:nvPr/>
        </p:nvPicPr>
        <p:blipFill>
          <a:blip r:embed="rId3"/>
          <a:stretch>
            <a:fillRect/>
          </a:stretch>
        </p:blipFill>
        <p:spPr>
          <a:xfrm>
            <a:off x="1746428" y="1390910"/>
            <a:ext cx="9917252" cy="4609820"/>
          </a:xfrm>
          <a:prstGeom prst="rect">
            <a:avLst/>
          </a:prstGeom>
        </p:spPr>
      </p:pic>
      <p:sp>
        <p:nvSpPr>
          <p:cNvPr id="9" name="TextBox 8">
            <a:extLst>
              <a:ext uri="{FF2B5EF4-FFF2-40B4-BE49-F238E27FC236}">
                <a16:creationId xmlns:a16="http://schemas.microsoft.com/office/drawing/2014/main" id="{0BB211D8-F160-FC55-27E8-834C7A10D75B}"/>
              </a:ext>
            </a:extLst>
          </p:cNvPr>
          <p:cNvSpPr txBox="1"/>
          <p:nvPr/>
        </p:nvSpPr>
        <p:spPr>
          <a:xfrm>
            <a:off x="51390" y="6039515"/>
            <a:ext cx="12089219" cy="584775"/>
          </a:xfrm>
          <a:prstGeom prst="rect">
            <a:avLst/>
          </a:prstGeom>
          <a:noFill/>
        </p:spPr>
        <p:txBody>
          <a:bodyPr wrap="square">
            <a:spAutoFit/>
          </a:bodyPr>
          <a:lstStyle>
            <a:defPPr>
              <a:defRPr lang="en-US"/>
            </a:defPPr>
            <a:lvl1pPr marR="0" lvl="0" indent="0" defTabSz="457200" fontAlgn="auto">
              <a:lnSpc>
                <a:spcPct val="100000"/>
              </a:lnSpc>
              <a:spcBef>
                <a:spcPts val="0"/>
              </a:spcBef>
              <a:spcAft>
                <a:spcPts val="0"/>
              </a:spcAft>
              <a:buClrTx/>
              <a:buSzTx/>
              <a:buFontTx/>
              <a:buNone/>
              <a:tabLst/>
              <a:defRPr kumimoji="0" sz="1000" b="0" i="0" u="none" strike="noStrike" cap="none" spc="0" normalizeH="0" baseline="0">
                <a:ln>
                  <a:noFill/>
                </a:ln>
                <a:solidFill>
                  <a:prstClr val="black"/>
                </a:solidFill>
                <a:effectLst/>
                <a:uLnTx/>
                <a:uFillTx/>
                <a:latin typeface="Source Sans Pro" panose="020B0503030403020204" pitchFamily="34" charset="77"/>
              </a:defRPr>
            </a:lvl1pPr>
          </a:lstStyle>
          <a:p>
            <a:r>
              <a:rPr lang="en-US" sz="800" b="0" i="0" u="none" strike="noStrike" baseline="0" dirty="0">
                <a:solidFill>
                  <a:srgbClr val="3F3F41"/>
                </a:solidFill>
                <a:latin typeface="Frutiger LT Std 45 Light"/>
              </a:rPr>
              <a:t>White=Non-Hispanic White. All rate ratios presented were statistically significant (p &lt; 0.05). Incidence rates are adjusted for delays in reporting and age adjusted to the 2000 US standard population. </a:t>
            </a:r>
            <a:r>
              <a:rPr lang="en-US" sz="800" dirty="0">
                <a:solidFill>
                  <a:srgbClr val="3F3F41"/>
                </a:solidFill>
                <a:latin typeface="Frutiger LT Std 45 Light"/>
              </a:rPr>
              <a:t>Rate ratios are unrounded rates in Hispanic people divided by the unrounded rates in Whites. </a:t>
            </a:r>
            <a:r>
              <a:rPr lang="en-US" sz="800" b="0" i="0" u="none" strike="noStrike" baseline="0" dirty="0">
                <a:solidFill>
                  <a:srgbClr val="3F3F41"/>
                </a:solidFill>
                <a:latin typeface="Frutiger LT Std 45 Light"/>
              </a:rPr>
              <a:t>	</a:t>
            </a:r>
          </a:p>
          <a:p>
            <a:r>
              <a:rPr lang="en-US" sz="800" b="1" dirty="0"/>
              <a:t>Source: </a:t>
            </a:r>
            <a:r>
              <a:rPr lang="en-US" sz="800" dirty="0">
                <a:solidFill>
                  <a:srgbClr val="3F3F41"/>
                </a:solidFill>
                <a:latin typeface="Frutiger LT Std 45 Light"/>
              </a:rPr>
              <a:t>Incidence </a:t>
            </a:r>
            <a:r>
              <a:rPr lang="en-US" sz="800" b="0" i="0" u="none" strike="noStrike" baseline="0" dirty="0">
                <a:solidFill>
                  <a:srgbClr val="3F3F41"/>
                </a:solidFill>
                <a:latin typeface="Frutiger LT Std 45 Light"/>
              </a:rPr>
              <a:t> – North American Association of Central Cancer Registries</a:t>
            </a:r>
            <a:r>
              <a:rPr lang="en-US" sz="800" dirty="0">
                <a:solidFill>
                  <a:srgbClr val="3F3F41"/>
                </a:solidFill>
                <a:latin typeface="Frutiger LT Std 45 Light"/>
              </a:rPr>
              <a:t>, 2024</a:t>
            </a:r>
            <a:r>
              <a:rPr lang="en-US" sz="800" b="0" i="0" u="none" strike="noStrike" baseline="0" dirty="0">
                <a:solidFill>
                  <a:srgbClr val="3F3F41"/>
                </a:solidFill>
                <a:latin typeface="Frutiger LT Std 45 Light"/>
              </a:rPr>
              <a:t>. 	</a:t>
            </a:r>
            <a:endParaRPr lang="en-US" sz="800" dirty="0"/>
          </a:p>
          <a:p>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Tree>
    <p:extLst>
      <p:ext uri="{BB962C8B-B14F-4D97-AF65-F5344CB8AC3E}">
        <p14:creationId xmlns:p14="http://schemas.microsoft.com/office/powerpoint/2010/main" val="298642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3949-CB67-575A-122A-FDFC82B9E7C2}"/>
              </a:ext>
            </a:extLst>
          </p:cNvPr>
          <p:cNvSpPr>
            <a:spLocks noGrp="1"/>
          </p:cNvSpPr>
          <p:nvPr>
            <p:ph type="title"/>
          </p:nvPr>
        </p:nvSpPr>
        <p:spPr>
          <a:xfrm>
            <a:off x="449262" y="706779"/>
            <a:ext cx="10167939" cy="517946"/>
          </a:xfrm>
        </p:spPr>
        <p:txBody>
          <a:bodyPr/>
          <a:lstStyle/>
          <a:p>
            <a:r>
              <a:rPr lang="en-US" sz="2400" dirty="0"/>
              <a:t>Age Adjusted Mortality Rate Ratios Among Hispanic People Compared to White People For Selected Cancers, US, 2018-2022</a:t>
            </a:r>
          </a:p>
        </p:txBody>
      </p:sp>
      <p:sp>
        <p:nvSpPr>
          <p:cNvPr id="4" name="Text Placeholder 3">
            <a:extLst>
              <a:ext uri="{FF2B5EF4-FFF2-40B4-BE49-F238E27FC236}">
                <a16:creationId xmlns:a16="http://schemas.microsoft.com/office/drawing/2014/main" id="{21572307-3A4F-F241-358F-3E99D2688C76}"/>
              </a:ext>
            </a:extLst>
          </p:cNvPr>
          <p:cNvSpPr>
            <a:spLocks noGrp="1"/>
          </p:cNvSpPr>
          <p:nvPr>
            <p:ph type="body" sz="quarter" idx="13"/>
          </p:nvPr>
        </p:nvSpPr>
        <p:spPr>
          <a:xfrm>
            <a:off x="449262" y="268831"/>
            <a:ext cx="9917251" cy="251703"/>
          </a:xfrm>
        </p:spPr>
        <p:txBody>
          <a:bodyPr>
            <a:normAutofit lnSpcReduction="10000"/>
          </a:bodyPr>
          <a:lstStyle/>
          <a:p>
            <a:r>
              <a:rPr lang="en-US" dirty="0"/>
              <a:t>Cancer Facts &amp; Figures for Hispanic/Latino People 2024-2026</a:t>
            </a:r>
          </a:p>
        </p:txBody>
      </p:sp>
      <p:pic>
        <p:nvPicPr>
          <p:cNvPr id="10" name="Picture 9">
            <a:extLst>
              <a:ext uri="{FF2B5EF4-FFF2-40B4-BE49-F238E27FC236}">
                <a16:creationId xmlns:a16="http://schemas.microsoft.com/office/drawing/2014/main" id="{16D276E9-D2B1-99CD-4402-7A9099B8BAFF}"/>
              </a:ext>
            </a:extLst>
          </p:cNvPr>
          <p:cNvPicPr>
            <a:picLocks noChangeAspect="1"/>
          </p:cNvPicPr>
          <p:nvPr/>
        </p:nvPicPr>
        <p:blipFill>
          <a:blip r:embed="rId3"/>
          <a:stretch>
            <a:fillRect/>
          </a:stretch>
        </p:blipFill>
        <p:spPr>
          <a:xfrm>
            <a:off x="1759798" y="1410971"/>
            <a:ext cx="7552878" cy="4926495"/>
          </a:xfrm>
          <a:prstGeom prst="rect">
            <a:avLst/>
          </a:prstGeom>
        </p:spPr>
      </p:pic>
      <p:sp>
        <p:nvSpPr>
          <p:cNvPr id="11" name="TextBox 10">
            <a:extLst>
              <a:ext uri="{FF2B5EF4-FFF2-40B4-BE49-F238E27FC236}">
                <a16:creationId xmlns:a16="http://schemas.microsoft.com/office/drawing/2014/main" id="{0E7AA850-EF1E-4F6F-A698-339DD29D9744}"/>
              </a:ext>
            </a:extLst>
          </p:cNvPr>
          <p:cNvSpPr txBox="1"/>
          <p:nvPr/>
        </p:nvSpPr>
        <p:spPr>
          <a:xfrm>
            <a:off x="102781" y="6241562"/>
            <a:ext cx="12089219" cy="461665"/>
          </a:xfrm>
          <a:prstGeom prst="rect">
            <a:avLst/>
          </a:prstGeom>
          <a:noFill/>
        </p:spPr>
        <p:txBody>
          <a:bodyPr wrap="square">
            <a:spAutoFit/>
          </a:bodyPr>
          <a:lstStyle>
            <a:defPPr>
              <a:defRPr lang="en-US"/>
            </a:defPPr>
            <a:lvl1pPr marR="0" lvl="0" indent="0" defTabSz="457200" fontAlgn="auto">
              <a:lnSpc>
                <a:spcPct val="100000"/>
              </a:lnSpc>
              <a:spcBef>
                <a:spcPts val="0"/>
              </a:spcBef>
              <a:spcAft>
                <a:spcPts val="0"/>
              </a:spcAft>
              <a:buClrTx/>
              <a:buSzTx/>
              <a:buFontTx/>
              <a:buNone/>
              <a:tabLst/>
              <a:defRPr kumimoji="0" sz="1000" b="0" i="0" u="none" strike="noStrike" cap="none" spc="0" normalizeH="0" baseline="0">
                <a:ln>
                  <a:noFill/>
                </a:ln>
                <a:solidFill>
                  <a:prstClr val="black"/>
                </a:solidFill>
                <a:effectLst/>
                <a:uLnTx/>
                <a:uFillTx/>
                <a:latin typeface="Source Sans Pro" panose="020B0503030403020204" pitchFamily="34" charset="77"/>
              </a:defRPr>
            </a:lvl1pPr>
          </a:lstStyle>
          <a:p>
            <a:r>
              <a:rPr lang="en-US" sz="800" b="0" i="0" u="none" strike="noStrike" baseline="0" dirty="0">
                <a:solidFill>
                  <a:srgbClr val="3F3F41"/>
                </a:solidFill>
                <a:latin typeface="Frutiger LT Std 45 Light"/>
              </a:rPr>
              <a:t>White=Non-Hispanic White. All rate ratios presented were statistically significant (p &lt; 0.05). Rates are age adjusted to the 2000 US standard population. </a:t>
            </a:r>
            <a:r>
              <a:rPr lang="en-US" sz="800" dirty="0">
                <a:solidFill>
                  <a:srgbClr val="3F3F41"/>
                </a:solidFill>
                <a:latin typeface="Frutiger LT Std 45 Light"/>
              </a:rPr>
              <a:t>Rate ratios are unrounded rates in Hispanic people divided by the unrounded rates in Whites. </a:t>
            </a:r>
            <a:r>
              <a:rPr lang="en-US" sz="800" b="0" i="0" u="none" strike="noStrike" baseline="0" dirty="0">
                <a:solidFill>
                  <a:srgbClr val="3F3F41"/>
                </a:solidFill>
                <a:latin typeface="Frutiger LT Std 45 Light"/>
              </a:rPr>
              <a:t>	</a:t>
            </a:r>
          </a:p>
          <a:p>
            <a:r>
              <a:rPr lang="en-US" sz="800" b="1" dirty="0"/>
              <a:t>Source: </a:t>
            </a:r>
            <a:r>
              <a:rPr lang="en-US" sz="800" b="0" i="0" u="none" strike="noStrike" baseline="0" dirty="0">
                <a:solidFill>
                  <a:srgbClr val="3F3F41"/>
                </a:solidFill>
                <a:latin typeface="Frutiger LT Std 45 Light"/>
              </a:rPr>
              <a:t>Mortality – National </a:t>
            </a:r>
            <a:r>
              <a:rPr lang="en-US" sz="800" dirty="0">
                <a:solidFill>
                  <a:srgbClr val="3F3F41"/>
                </a:solidFill>
                <a:latin typeface="Frutiger LT Std 45 Light"/>
              </a:rPr>
              <a:t>Center for Health Statistics, Centers for Disease Control and Prevention, 2024</a:t>
            </a:r>
            <a:r>
              <a:rPr lang="en-US" sz="800" b="0" i="0" u="none" strike="noStrike" baseline="0" dirty="0">
                <a:solidFill>
                  <a:srgbClr val="3F3F41"/>
                </a:solidFill>
                <a:latin typeface="Frutiger LT Std 45 Light"/>
              </a:rPr>
              <a:t>. 	</a:t>
            </a:r>
            <a:endParaRPr lang="en-US" sz="800" dirty="0"/>
          </a:p>
          <a:p>
            <a:r>
              <a:rPr kumimoji="0" lang="en-US" sz="8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©2024, American Cancer Society, Inc., Surveillance and Health Equity Science</a:t>
            </a:r>
          </a:p>
        </p:txBody>
      </p:sp>
    </p:spTree>
    <p:extLst>
      <p:ext uri="{BB962C8B-B14F-4D97-AF65-F5344CB8AC3E}">
        <p14:creationId xmlns:p14="http://schemas.microsoft.com/office/powerpoint/2010/main" val="1142506356"/>
      </p:ext>
    </p:extLst>
  </p:cSld>
  <p:clrMapOvr>
    <a:masterClrMapping/>
  </p:clrMapOvr>
</p:sld>
</file>

<file path=ppt/theme/theme1.xml><?xml version="1.0" encoding="utf-8"?>
<a:theme xmlns:a="http://schemas.openxmlformats.org/drawingml/2006/main" name="Blue Trapezoid with Red Bar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02d02a4631d7c6444b6ae4d2b103f999">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edc90f693ded41e6c1629e44c187ee6"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52a891-184f-4c5c-9e97-e37702bf691a}"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84F852-104C-4E8A-90B2-C156E053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2CAF70-3F8C-4644-895C-9ABDBD8C2A00}">
  <ds:schemaRefs>
    <ds:schemaRef ds:uri="http://schemas.microsoft.com/sharepoint/v3/contenttype/forms"/>
  </ds:schemaRefs>
</ds:datastoreItem>
</file>

<file path=customXml/itemProps3.xml><?xml version="1.0" encoding="utf-8"?>
<ds:datastoreItem xmlns:ds="http://schemas.openxmlformats.org/officeDocument/2006/customXml" ds:itemID="{688FE119-0D7B-4B8E-A009-99C732AF496E}">
  <ds:schemaRefs>
    <ds:schemaRef ds:uri="http://schemas.microsoft.com/office/2006/metadata/properties"/>
    <ds:schemaRef ds:uri="http://schemas.microsoft.com/office/infopath/2007/PartnerControls"/>
    <ds:schemaRef ds:uri="11ef61ff-1dc9-4ca7-b845-84ac7e98c186"/>
    <ds:schemaRef ds:uri="e129a00c-9292-4451-9308-ea75f7972fd5"/>
  </ds:schemaRefs>
</ds:datastoreItem>
</file>

<file path=docProps/app.xml><?xml version="1.0" encoding="utf-8"?>
<Properties xmlns="http://schemas.openxmlformats.org/officeDocument/2006/extended-properties" xmlns:vt="http://schemas.openxmlformats.org/officeDocument/2006/docPropsVTypes">
  <TotalTime>12987</TotalTime>
  <Words>2085</Words>
  <Application>Microsoft Office PowerPoint</Application>
  <PresentationFormat>Widescreen</PresentationFormat>
  <Paragraphs>103</Paragraphs>
  <Slides>15</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Arial</vt:lpstr>
      <vt:lpstr>Calibri</vt:lpstr>
      <vt:lpstr>Frutiger LT Std 45 Light</vt:lpstr>
      <vt:lpstr>Helvetica Light</vt:lpstr>
      <vt:lpstr>Poppins</vt:lpstr>
      <vt:lpstr>Source Sans Pro</vt:lpstr>
      <vt:lpstr>Source Sans Pro Light</vt:lpstr>
      <vt:lpstr>Source Serif Pro Light</vt:lpstr>
      <vt:lpstr>Blue Trapezoid with Red Bar Main</vt:lpstr>
      <vt:lpstr>1_Office Theme</vt:lpstr>
      <vt:lpstr>3_Office Theme</vt:lpstr>
      <vt:lpstr>1_Dark Blue Background Main</vt:lpstr>
      <vt:lpstr>PowerPoint Presentation</vt:lpstr>
      <vt:lpstr>Hispanic Population Distribution as a Percent of Total County Populationa</vt:lpstr>
      <vt:lpstr>Leading Sites of New Cancer Cases and Deaths in Hispanic People, US, 2024</vt:lpstr>
      <vt:lpstr>Leading Causes of Death in Hispanic and White People, US, 2022</vt:lpstr>
      <vt:lpstr>Trends in Incidence (1998-2021) and Mortality (1990-2022) for All Cancers Combined in Hispanic People, US</vt:lpstr>
      <vt:lpstr>Trends in Incidence (1998-2021) and Mortality (1990-2022) in Hispanic Males for Selected Cancers, US</vt:lpstr>
      <vt:lpstr>Trends in Incidence (1998-2021) and Mortality (1990-2022) in Hispanic Females for Selected Cancers, US</vt:lpstr>
      <vt:lpstr>Age Adjusted Incidence Rate Ratios Among Hispanic People Compared to White People For Selected Cancers, US, 2017-2021</vt:lpstr>
      <vt:lpstr>Age Adjusted Mortality Rate Ratios Among Hispanic People Compared to White People For Selected Cancers, US, 2018-2022</vt:lpstr>
      <vt:lpstr>Cancer Incidence (2017-2021) and Mortality (2016-2020) Rates for Selected Cancers, Puerto Rico </vt:lpstr>
      <vt:lpstr>Five-year Relative Survival Rates (%) in Hispanic and White People, US, 2014-2020</vt:lpstr>
      <vt:lpstr>Common Childhood Adolescent Cancer Incidence Rates by Race and Ethnicity, Ages 0-19 Years, US, 2017-2021</vt:lpstr>
      <vt:lpstr>Up-to-date Cancer Screening Prevalence (%) Among Hispanic and White People for Selected Cancers, US, 2021</vt:lpstr>
      <vt:lpstr>Excess Body Weighta (%) in Hispanics and Whites by Age, US, 2017-2020</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Nikita Wagle</dc:creator>
  <cp:lastModifiedBy>Anatu Saka</cp:lastModifiedBy>
  <cp:revision>11</cp:revision>
  <dcterms:created xsi:type="dcterms:W3CDTF">2024-03-25T12:55:44Z</dcterms:created>
  <dcterms:modified xsi:type="dcterms:W3CDTF">2024-08-26T18:13:06Z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